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7" r:id="rId1"/>
  </p:sldMasterIdLst>
  <p:sldIdLst>
    <p:sldId id="256" r:id="rId2"/>
    <p:sldId id="258" r:id="rId3"/>
    <p:sldId id="259" r:id="rId4"/>
    <p:sldId id="260"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90"/>
    <p:restoredTop sz="94694"/>
  </p:normalViewPr>
  <p:slideViewPr>
    <p:cSldViewPr snapToGrid="0" snapToObjects="1">
      <p:cViewPr>
        <p:scale>
          <a:sx n="120" d="100"/>
          <a:sy n="120" d="100"/>
        </p:scale>
        <p:origin x="264"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412AFC9-7AC3-314F-9E2C-5DF83A2DAC20}" type="datetimeFigureOut">
              <a:rPr lang="en-US" smtClean="0"/>
              <a:t>9/22/18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26489103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2AFC9-7AC3-314F-9E2C-5DF83A2DAC20}" type="datetimeFigureOut">
              <a:rPr lang="en-US" smtClean="0"/>
              <a:t>9/22/18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275046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412AFC9-7AC3-314F-9E2C-5DF83A2DAC20}" type="datetimeFigureOut">
              <a:rPr lang="en-US" smtClean="0"/>
              <a:t>9/22/18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234590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412AFC9-7AC3-314F-9E2C-5DF83A2DAC20}" type="datetimeFigureOut">
              <a:rPr lang="en-US" smtClean="0"/>
              <a:t>9/22/18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D32E034-EC98-AC45-8FFC-2BCBCD88947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5624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412AFC9-7AC3-314F-9E2C-5DF83A2DAC20}" type="datetimeFigureOut">
              <a:rPr lang="en-US" smtClean="0"/>
              <a:t>9/22/18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26281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412AFC9-7AC3-314F-9E2C-5DF83A2DAC20}" type="datetimeFigureOut">
              <a:rPr lang="en-US" smtClean="0"/>
              <a:t>9/22/18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2529211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412AFC9-7AC3-314F-9E2C-5DF83A2DAC20}" type="datetimeFigureOut">
              <a:rPr lang="en-US" smtClean="0"/>
              <a:t>9/22/18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3368972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2AFC9-7AC3-314F-9E2C-5DF83A2DAC20}" type="datetimeFigureOut">
              <a:rPr lang="en-US" smtClean="0"/>
              <a:t>9/22/18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1537352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412AFC9-7AC3-314F-9E2C-5DF83A2DAC20}" type="datetimeFigureOut">
              <a:rPr lang="en-US" smtClean="0"/>
              <a:t>9/22/18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227258081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2AFC9-7AC3-314F-9E2C-5DF83A2DAC20}" type="datetimeFigureOut">
              <a:rPr lang="en-US" smtClean="0"/>
              <a:t>9/22/18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156781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412AFC9-7AC3-314F-9E2C-5DF83A2DAC20}" type="datetimeFigureOut">
              <a:rPr lang="en-US" smtClean="0"/>
              <a:t>9/22/18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10912341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12AFC9-7AC3-314F-9E2C-5DF83A2DAC20}" type="datetimeFigureOut">
              <a:rPr lang="en-US" smtClean="0"/>
              <a:t>9/22/18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65766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12AFC9-7AC3-314F-9E2C-5DF83A2DAC20}" type="datetimeFigureOut">
              <a:rPr lang="en-US" smtClean="0"/>
              <a:t>9/22/18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302049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2AFC9-7AC3-314F-9E2C-5DF83A2DAC20}" type="datetimeFigureOut">
              <a:rPr lang="en-US" smtClean="0"/>
              <a:t>9/22/18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198002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2AFC9-7AC3-314F-9E2C-5DF83A2DAC20}" type="datetimeFigureOut">
              <a:rPr lang="en-US" smtClean="0"/>
              <a:t>9/22/18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55288808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2AFC9-7AC3-314F-9E2C-5DF83A2DAC20}" type="datetimeFigureOut">
              <a:rPr lang="en-US" smtClean="0"/>
              <a:t>9/22/18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10722595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2AFC9-7AC3-314F-9E2C-5DF83A2DAC20}" type="datetimeFigureOut">
              <a:rPr lang="en-US" smtClean="0"/>
              <a:t>9/22/18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2E034-EC98-AC45-8FFC-2BCBCD889472}" type="slidenum">
              <a:rPr lang="en-US" smtClean="0"/>
              <a:t>‹#›</a:t>
            </a:fld>
            <a:endParaRPr lang="en-US"/>
          </a:p>
        </p:txBody>
      </p:sp>
    </p:spTree>
    <p:extLst>
      <p:ext uri="{BB962C8B-B14F-4D97-AF65-F5344CB8AC3E}">
        <p14:creationId xmlns:p14="http://schemas.microsoft.com/office/powerpoint/2010/main" val="348480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12AFC9-7AC3-314F-9E2C-5DF83A2DAC20}" type="datetimeFigureOut">
              <a:rPr lang="en-US" smtClean="0"/>
              <a:t>9/22/18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32E034-EC98-AC45-8FFC-2BCBCD889472}" type="slidenum">
              <a:rPr lang="en-US" smtClean="0"/>
              <a:t>‹#›</a:t>
            </a:fld>
            <a:endParaRPr lang="en-US"/>
          </a:p>
        </p:txBody>
      </p:sp>
    </p:spTree>
    <p:extLst>
      <p:ext uri="{BB962C8B-B14F-4D97-AF65-F5344CB8AC3E}">
        <p14:creationId xmlns:p14="http://schemas.microsoft.com/office/powerpoint/2010/main" val="383981337"/>
      </p:ext>
    </p:extLst>
  </p:cSld>
  <p:clrMap bg1="dk1" tx1="lt1" bg2="dk2" tx2="lt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896E-9034-DA48-858A-66A2F7206D78}"/>
              </a:ext>
            </a:extLst>
          </p:cNvPr>
          <p:cNvSpPr>
            <a:spLocks noGrp="1"/>
          </p:cNvSpPr>
          <p:nvPr>
            <p:ph type="ctrTitle"/>
          </p:nvPr>
        </p:nvSpPr>
        <p:spPr/>
        <p:txBody>
          <a:bodyPr>
            <a:normAutofit fontScale="90000"/>
          </a:bodyPr>
          <a:lstStyle/>
          <a:p>
            <a:r>
              <a:rPr lang="en-US" dirty="0"/>
              <a:t>DOES READING BOOKS INFLUENCE decisions STUDENTS make?</a:t>
            </a:r>
          </a:p>
        </p:txBody>
      </p:sp>
      <p:sp>
        <p:nvSpPr>
          <p:cNvPr id="3" name="Subtitle 2">
            <a:extLst>
              <a:ext uri="{FF2B5EF4-FFF2-40B4-BE49-F238E27FC236}">
                <a16:creationId xmlns:a16="http://schemas.microsoft.com/office/drawing/2014/main" id="{AC986112-5B79-4341-BDF9-E57296EF8CB4}"/>
              </a:ext>
            </a:extLst>
          </p:cNvPr>
          <p:cNvSpPr>
            <a:spLocks noGrp="1"/>
          </p:cNvSpPr>
          <p:nvPr>
            <p:ph type="subTitle" idx="1"/>
          </p:nvPr>
        </p:nvSpPr>
        <p:spPr>
          <a:xfrm>
            <a:off x="1371600" y="4394201"/>
            <a:ext cx="9448800" cy="685800"/>
          </a:xfrm>
        </p:spPr>
        <p:txBody>
          <a:bodyPr>
            <a:normAutofit/>
          </a:bodyPr>
          <a:lstStyle/>
          <a:p>
            <a:r>
              <a:rPr lang="en-US" sz="1600" dirty="0"/>
              <a:t>(This data is from Survey Responses and is not from the entire Udacity Student population.)</a:t>
            </a:r>
          </a:p>
        </p:txBody>
      </p:sp>
    </p:spTree>
    <p:extLst>
      <p:ext uri="{BB962C8B-B14F-4D97-AF65-F5344CB8AC3E}">
        <p14:creationId xmlns:p14="http://schemas.microsoft.com/office/powerpoint/2010/main" val="399721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342E58-FD43-5844-983D-838CA8491ACD}"/>
              </a:ext>
            </a:extLst>
          </p:cNvPr>
          <p:cNvPicPr>
            <a:picLocks noChangeAspect="1"/>
          </p:cNvPicPr>
          <p:nvPr/>
        </p:nvPicPr>
        <p:blipFill>
          <a:blip r:embed="rId2"/>
          <a:stretch>
            <a:fillRect/>
          </a:stretch>
        </p:blipFill>
        <p:spPr>
          <a:xfrm>
            <a:off x="5387559" y="999179"/>
            <a:ext cx="6451152" cy="4648624"/>
          </a:xfrm>
          <a:prstGeom prst="rect">
            <a:avLst/>
          </a:prstGeom>
        </p:spPr>
      </p:pic>
      <p:sp>
        <p:nvSpPr>
          <p:cNvPr id="2" name="Title 1">
            <a:extLst>
              <a:ext uri="{FF2B5EF4-FFF2-40B4-BE49-F238E27FC236}">
                <a16:creationId xmlns:a16="http://schemas.microsoft.com/office/drawing/2014/main" id="{93AA9FA2-1475-304C-96C6-9BE85291F362}"/>
              </a:ext>
            </a:extLst>
          </p:cNvPr>
          <p:cNvSpPr>
            <a:spLocks noGrp="1"/>
          </p:cNvSpPr>
          <p:nvPr>
            <p:ph type="title"/>
          </p:nvPr>
        </p:nvSpPr>
        <p:spPr>
          <a:xfrm>
            <a:off x="685800" y="1460500"/>
            <a:ext cx="4533900" cy="1663700"/>
          </a:xfrm>
        </p:spPr>
        <p:txBody>
          <a:bodyPr/>
          <a:lstStyle/>
          <a:p>
            <a:r>
              <a:rPr lang="en-US" dirty="0"/>
              <a:t>How many books do students read?</a:t>
            </a:r>
          </a:p>
        </p:txBody>
      </p:sp>
      <p:sp>
        <p:nvSpPr>
          <p:cNvPr id="4" name="Text Placeholder 3">
            <a:extLst>
              <a:ext uri="{FF2B5EF4-FFF2-40B4-BE49-F238E27FC236}">
                <a16:creationId xmlns:a16="http://schemas.microsoft.com/office/drawing/2014/main" id="{133513D4-F0E6-BE4C-A375-C341C2A83B46}"/>
              </a:ext>
            </a:extLst>
          </p:cNvPr>
          <p:cNvSpPr>
            <a:spLocks noGrp="1"/>
          </p:cNvSpPr>
          <p:nvPr>
            <p:ph type="body" sz="half" idx="2"/>
          </p:nvPr>
        </p:nvSpPr>
        <p:spPr>
          <a:xfrm>
            <a:off x="685800" y="3124199"/>
            <a:ext cx="4533900" cy="3094485"/>
          </a:xfrm>
        </p:spPr>
        <p:txBody>
          <a:bodyPr>
            <a:normAutofit fontScale="92500" lnSpcReduction="10000"/>
          </a:bodyPr>
          <a:lstStyle/>
          <a:p>
            <a:r>
              <a:rPr lang="en-US" dirty="0"/>
              <a:t>With a glance at the this scatter plot, it seems if the majority of the students read less than </a:t>
            </a:r>
            <a:r>
              <a:rPr lang="en-US" b="1" dirty="0">
                <a:solidFill>
                  <a:schemeClr val="accent1"/>
                </a:solidFill>
              </a:rPr>
              <a:t>40</a:t>
            </a:r>
            <a:r>
              <a:rPr lang="en-US" dirty="0"/>
              <a:t> books a year.  </a:t>
            </a:r>
          </a:p>
          <a:p>
            <a:endParaRPr lang="en-US" dirty="0"/>
          </a:p>
          <a:p>
            <a:r>
              <a:rPr lang="en-US" dirty="0"/>
              <a:t>But let’s look at more data to see if this has any influence on students decisions.</a:t>
            </a:r>
          </a:p>
          <a:p>
            <a:endParaRPr lang="en-US" dirty="0"/>
          </a:p>
          <a:p>
            <a:r>
              <a:rPr lang="en-US" i="1" dirty="0">
                <a:solidFill>
                  <a:srgbClr val="FF0000"/>
                </a:solidFill>
                <a:latin typeface="American Typewriter" panose="02090604020004020304" pitchFamily="18" charset="77"/>
              </a:rPr>
              <a:t>X-axis need to be age or work experience and talk relations with the data.  Positive correlation between.</a:t>
            </a:r>
          </a:p>
          <a:p>
            <a:r>
              <a:rPr lang="en-US" sz="1400" dirty="0">
                <a:solidFill>
                  <a:schemeClr val="accent4">
                    <a:lumMod val="60000"/>
                    <a:lumOff val="40000"/>
                  </a:schemeClr>
                </a:solidFill>
              </a:rPr>
              <a:t>Please note for this presentation “read” or “reading” will be understood to include listening to audible books.</a:t>
            </a:r>
          </a:p>
        </p:txBody>
      </p:sp>
      <p:sp>
        <p:nvSpPr>
          <p:cNvPr id="13" name="TextBox 12">
            <a:extLst>
              <a:ext uri="{FF2B5EF4-FFF2-40B4-BE49-F238E27FC236}">
                <a16:creationId xmlns:a16="http://schemas.microsoft.com/office/drawing/2014/main" id="{12129AC3-A6DC-4D40-8609-9486ACFFC5BE}"/>
              </a:ext>
            </a:extLst>
          </p:cNvPr>
          <p:cNvSpPr txBox="1"/>
          <p:nvPr/>
        </p:nvSpPr>
        <p:spPr>
          <a:xfrm>
            <a:off x="7243763" y="4286250"/>
            <a:ext cx="184731" cy="369332"/>
          </a:xfrm>
          <a:prstGeom prst="rect">
            <a:avLst/>
          </a:prstGeom>
          <a:noFill/>
        </p:spPr>
        <p:txBody>
          <a:bodyPr wrap="none" rtlCol="0">
            <a:spAutoFit/>
          </a:bodyPr>
          <a:lstStyle/>
          <a:p>
            <a:endParaRPr lang="en-US" dirty="0"/>
          </a:p>
        </p:txBody>
      </p:sp>
      <p:sp>
        <p:nvSpPr>
          <p:cNvPr id="3" name="Oval 2">
            <a:extLst>
              <a:ext uri="{FF2B5EF4-FFF2-40B4-BE49-F238E27FC236}">
                <a16:creationId xmlns:a16="http://schemas.microsoft.com/office/drawing/2014/main" id="{3816E921-3184-994A-8EC2-909B2265E45F}"/>
              </a:ext>
            </a:extLst>
          </p:cNvPr>
          <p:cNvSpPr/>
          <p:nvPr/>
        </p:nvSpPr>
        <p:spPr>
          <a:xfrm>
            <a:off x="5647038" y="4077730"/>
            <a:ext cx="5721178" cy="142426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267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054A-CC4B-C048-BB7C-9CC121AD70FE}"/>
              </a:ext>
            </a:extLst>
          </p:cNvPr>
          <p:cNvSpPr>
            <a:spLocks noGrp="1"/>
          </p:cNvSpPr>
          <p:nvPr>
            <p:ph type="title"/>
          </p:nvPr>
        </p:nvSpPr>
        <p:spPr/>
        <p:txBody>
          <a:bodyPr>
            <a:normAutofit fontScale="90000"/>
          </a:bodyPr>
          <a:lstStyle/>
          <a:p>
            <a:r>
              <a:rPr lang="en-US" dirty="0"/>
              <a:t>Do students from certain countries read more?</a:t>
            </a:r>
          </a:p>
        </p:txBody>
      </p:sp>
      <p:sp>
        <p:nvSpPr>
          <p:cNvPr id="4" name="Text Placeholder 3">
            <a:extLst>
              <a:ext uri="{FF2B5EF4-FFF2-40B4-BE49-F238E27FC236}">
                <a16:creationId xmlns:a16="http://schemas.microsoft.com/office/drawing/2014/main" id="{ECE182D7-F945-0A41-8285-ACC64B80574E}"/>
              </a:ext>
            </a:extLst>
          </p:cNvPr>
          <p:cNvSpPr>
            <a:spLocks noGrp="1"/>
          </p:cNvSpPr>
          <p:nvPr>
            <p:ph type="body" sz="half" idx="2"/>
          </p:nvPr>
        </p:nvSpPr>
        <p:spPr/>
        <p:txBody>
          <a:bodyPr>
            <a:normAutofit/>
          </a:bodyPr>
          <a:lstStyle/>
          <a:p>
            <a:r>
              <a:rPr lang="en-US" dirty="0"/>
              <a:t>Upon looking at this chart, it shows a gradual increase in reading from the least at </a:t>
            </a:r>
            <a:r>
              <a:rPr lang="en-US" dirty="0">
                <a:solidFill>
                  <a:srgbClr val="0096FF"/>
                </a:solidFill>
              </a:rPr>
              <a:t>41</a:t>
            </a:r>
            <a:r>
              <a:rPr lang="en-US" dirty="0"/>
              <a:t> books for Canada and the greatest at </a:t>
            </a:r>
            <a:r>
              <a:rPr lang="en-US" dirty="0">
                <a:solidFill>
                  <a:srgbClr val="0096FF"/>
                </a:solidFill>
              </a:rPr>
              <a:t>64</a:t>
            </a:r>
            <a:r>
              <a:rPr lang="en-US" dirty="0"/>
              <a:t> books from Russia. </a:t>
            </a:r>
          </a:p>
          <a:p>
            <a:r>
              <a:rPr lang="en-US" dirty="0"/>
              <a:t>Without having a more controlled survey, knowing how the students view reading books, and what types of books; we can only say that Russian students read more that students from any other county.</a:t>
            </a:r>
          </a:p>
          <a:p>
            <a:r>
              <a:rPr lang="en-US" dirty="0"/>
              <a:t>Let’s look at more data and see if reading books influence these students.</a:t>
            </a:r>
          </a:p>
        </p:txBody>
      </p:sp>
      <p:pic>
        <p:nvPicPr>
          <p:cNvPr id="10" name="Picture 9">
            <a:extLst>
              <a:ext uri="{FF2B5EF4-FFF2-40B4-BE49-F238E27FC236}">
                <a16:creationId xmlns:a16="http://schemas.microsoft.com/office/drawing/2014/main" id="{2C529A4E-61BC-2648-9159-7DEA70B4E038}"/>
              </a:ext>
            </a:extLst>
          </p:cNvPr>
          <p:cNvPicPr>
            <a:picLocks noChangeAspect="1"/>
          </p:cNvPicPr>
          <p:nvPr/>
        </p:nvPicPr>
        <p:blipFill rotWithShape="1">
          <a:blip r:embed="rId2"/>
          <a:srcRect l="1509" r="1098" b="2532"/>
          <a:stretch/>
        </p:blipFill>
        <p:spPr>
          <a:xfrm>
            <a:off x="4947482" y="1777250"/>
            <a:ext cx="7073688" cy="4333494"/>
          </a:xfrm>
          <a:prstGeom prst="rect">
            <a:avLst/>
          </a:prstGeom>
        </p:spPr>
      </p:pic>
    </p:spTree>
    <p:extLst>
      <p:ext uri="{BB962C8B-B14F-4D97-AF65-F5344CB8AC3E}">
        <p14:creationId xmlns:p14="http://schemas.microsoft.com/office/powerpoint/2010/main" val="230540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ED97-E772-CC4B-B83C-93720EA33827}"/>
              </a:ext>
            </a:extLst>
          </p:cNvPr>
          <p:cNvSpPr>
            <a:spLocks noGrp="1"/>
          </p:cNvSpPr>
          <p:nvPr>
            <p:ph type="title"/>
          </p:nvPr>
        </p:nvSpPr>
        <p:spPr/>
        <p:txBody>
          <a:bodyPr/>
          <a:lstStyle/>
          <a:p>
            <a:r>
              <a:rPr lang="en-US" dirty="0"/>
              <a:t>Do books influence project time?</a:t>
            </a:r>
          </a:p>
        </p:txBody>
      </p:sp>
      <p:sp>
        <p:nvSpPr>
          <p:cNvPr id="4" name="Text Placeholder 3">
            <a:extLst>
              <a:ext uri="{FF2B5EF4-FFF2-40B4-BE49-F238E27FC236}">
                <a16:creationId xmlns:a16="http://schemas.microsoft.com/office/drawing/2014/main" id="{563AC084-8E5F-0542-B4C2-DA287B5627A2}"/>
              </a:ext>
            </a:extLst>
          </p:cNvPr>
          <p:cNvSpPr>
            <a:spLocks noGrp="1"/>
          </p:cNvSpPr>
          <p:nvPr>
            <p:ph type="body" sz="half" idx="2"/>
          </p:nvPr>
        </p:nvSpPr>
        <p:spPr/>
        <p:txBody>
          <a:bodyPr>
            <a:normAutofit/>
          </a:bodyPr>
          <a:lstStyle/>
          <a:p>
            <a:r>
              <a:rPr lang="en-US" dirty="0"/>
              <a:t>Looking at this combined chart, it seems that there is not a significant difference between the opposing ends of students who read </a:t>
            </a:r>
            <a:r>
              <a:rPr lang="en-US" dirty="0">
                <a:solidFill>
                  <a:srgbClr val="0096FF"/>
                </a:solidFill>
              </a:rPr>
              <a:t>1</a:t>
            </a:r>
            <a:r>
              <a:rPr lang="en-US" dirty="0"/>
              <a:t> book a year and students who read </a:t>
            </a:r>
            <a:r>
              <a:rPr lang="en-US" dirty="0">
                <a:solidFill>
                  <a:srgbClr val="0096FF"/>
                </a:solidFill>
              </a:rPr>
              <a:t>120</a:t>
            </a:r>
            <a:r>
              <a:rPr lang="en-US" dirty="0"/>
              <a:t> books a year as the average project completion for both is </a:t>
            </a:r>
            <a:r>
              <a:rPr lang="en-US" dirty="0">
                <a:solidFill>
                  <a:schemeClr val="accent2"/>
                </a:solidFill>
              </a:rPr>
              <a:t>20.97</a:t>
            </a:r>
            <a:r>
              <a:rPr lang="en-US" dirty="0"/>
              <a:t> and </a:t>
            </a:r>
            <a:r>
              <a:rPr lang="en-US" dirty="0">
                <a:solidFill>
                  <a:schemeClr val="accent2"/>
                </a:solidFill>
              </a:rPr>
              <a:t>18.0</a:t>
            </a:r>
            <a:r>
              <a:rPr lang="en-US" dirty="0"/>
              <a:t>.  </a:t>
            </a:r>
          </a:p>
          <a:p>
            <a:r>
              <a:rPr lang="en-US" dirty="0"/>
              <a:t>Let’s compare the two countries with the least amount of books annually, Canada, who read and the greatest amount of books annually, Russia, see if this changes anything.</a:t>
            </a:r>
          </a:p>
        </p:txBody>
      </p:sp>
      <p:pic>
        <p:nvPicPr>
          <p:cNvPr id="27" name="Picture 26">
            <a:extLst>
              <a:ext uri="{FF2B5EF4-FFF2-40B4-BE49-F238E27FC236}">
                <a16:creationId xmlns:a16="http://schemas.microsoft.com/office/drawing/2014/main" id="{7FDFB3BA-F02C-4C43-B493-1C08100E3827}"/>
              </a:ext>
            </a:extLst>
          </p:cNvPr>
          <p:cNvPicPr>
            <a:picLocks noChangeAspect="1"/>
          </p:cNvPicPr>
          <p:nvPr/>
        </p:nvPicPr>
        <p:blipFill>
          <a:blip r:embed="rId2"/>
          <a:stretch>
            <a:fillRect/>
          </a:stretch>
        </p:blipFill>
        <p:spPr>
          <a:xfrm>
            <a:off x="5062114" y="1033017"/>
            <a:ext cx="6623918" cy="4498930"/>
          </a:xfrm>
          <a:prstGeom prst="rect">
            <a:avLst/>
          </a:prstGeom>
        </p:spPr>
      </p:pic>
    </p:spTree>
    <p:extLst>
      <p:ext uri="{BB962C8B-B14F-4D97-AF65-F5344CB8AC3E}">
        <p14:creationId xmlns:p14="http://schemas.microsoft.com/office/powerpoint/2010/main" val="189807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1CB5-52ED-D845-A136-160658FCA9E1}"/>
              </a:ext>
            </a:extLst>
          </p:cNvPr>
          <p:cNvSpPr>
            <a:spLocks noGrp="1"/>
          </p:cNvSpPr>
          <p:nvPr>
            <p:ph type="title"/>
          </p:nvPr>
        </p:nvSpPr>
        <p:spPr>
          <a:xfrm>
            <a:off x="558798" y="360701"/>
            <a:ext cx="5079991" cy="1550276"/>
          </a:xfrm>
        </p:spPr>
        <p:txBody>
          <a:bodyPr>
            <a:normAutofit/>
          </a:bodyPr>
          <a:lstStyle/>
          <a:p>
            <a:pPr algn="l"/>
            <a:r>
              <a:rPr lang="en-US" sz="2800" dirty="0"/>
              <a:t>Do students who read more complete projects faster?</a:t>
            </a:r>
          </a:p>
        </p:txBody>
      </p:sp>
      <p:sp>
        <p:nvSpPr>
          <p:cNvPr id="19" name="Text Placeholder 3">
            <a:extLst>
              <a:ext uri="{FF2B5EF4-FFF2-40B4-BE49-F238E27FC236}">
                <a16:creationId xmlns:a16="http://schemas.microsoft.com/office/drawing/2014/main" id="{3DCFB854-F204-074E-87E5-E46BBEC22156}"/>
              </a:ext>
            </a:extLst>
          </p:cNvPr>
          <p:cNvSpPr txBox="1">
            <a:spLocks/>
          </p:cNvSpPr>
          <p:nvPr/>
        </p:nvSpPr>
        <p:spPr>
          <a:xfrm>
            <a:off x="558798" y="2025445"/>
            <a:ext cx="5283191" cy="40586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10000"/>
              </a:lnSpc>
              <a:spcBef>
                <a:spcPts val="700"/>
              </a:spcBef>
              <a:buNone/>
            </a:pPr>
            <a:r>
              <a:rPr lang="en-US" dirty="0"/>
              <a:t>Let’s compare the country with the fewest books read annually, Canada, and the country with the most books read annually, Russia. </a:t>
            </a:r>
          </a:p>
          <a:p>
            <a:pPr marL="0" indent="0">
              <a:lnSpc>
                <a:spcPct val="110000"/>
              </a:lnSpc>
              <a:spcBef>
                <a:spcPts val="700"/>
              </a:spcBef>
              <a:buNone/>
            </a:pPr>
            <a:r>
              <a:rPr lang="en-US" dirty="0"/>
              <a:t>Looking at the histograms, both distributions appear to be positively skewed.  Therefore, the mean for each is higher than the median.</a:t>
            </a:r>
          </a:p>
          <a:p>
            <a:pPr marL="0" indent="0">
              <a:lnSpc>
                <a:spcPct val="110000"/>
              </a:lnSpc>
              <a:spcBef>
                <a:spcPts val="700"/>
              </a:spcBef>
              <a:buNone/>
            </a:pPr>
            <a:r>
              <a:rPr lang="en-US" dirty="0"/>
              <a:t>The mean(average) for each project completion time is very close at approximately </a:t>
            </a:r>
            <a:r>
              <a:rPr lang="en-US" b="1" dirty="0">
                <a:solidFill>
                  <a:srgbClr val="7030A0"/>
                </a:solidFill>
              </a:rPr>
              <a:t>20</a:t>
            </a:r>
            <a:r>
              <a:rPr lang="en-US" dirty="0"/>
              <a:t> </a:t>
            </a:r>
            <a:r>
              <a:rPr lang="en-US" b="1" dirty="0">
                <a:solidFill>
                  <a:srgbClr val="7030A0"/>
                </a:solidFill>
              </a:rPr>
              <a:t>hours</a:t>
            </a:r>
            <a:r>
              <a:rPr lang="en-US" dirty="0"/>
              <a:t> for each. Russians may average a higher books read by students, but Canadians and Russians seem to complete projects in about the same amount of time.</a:t>
            </a:r>
          </a:p>
          <a:p>
            <a:pPr marL="0" indent="0">
              <a:lnSpc>
                <a:spcPct val="110000"/>
              </a:lnSpc>
              <a:spcBef>
                <a:spcPts val="700"/>
              </a:spcBef>
              <a:buNone/>
            </a:pPr>
            <a:r>
              <a:rPr lang="en-US" dirty="0"/>
              <a:t>However, the standard deviation project time for Canadians is 18.18 hours, while the standard deviation Russians is 19.87.  It seems that perhaps even with more books read per year Russian Students and Canadian Students complete projects in approximately the same amount of time.  </a:t>
            </a:r>
          </a:p>
          <a:p>
            <a:pPr marL="0" indent="0">
              <a:lnSpc>
                <a:spcPct val="110000"/>
              </a:lnSpc>
              <a:spcBef>
                <a:spcPts val="700"/>
              </a:spcBef>
              <a:buNone/>
            </a:pPr>
            <a:endParaRPr lang="en-US" dirty="0"/>
          </a:p>
        </p:txBody>
      </p:sp>
      <p:pic>
        <p:nvPicPr>
          <p:cNvPr id="20" name="Picture 19">
            <a:extLst>
              <a:ext uri="{FF2B5EF4-FFF2-40B4-BE49-F238E27FC236}">
                <a16:creationId xmlns:a16="http://schemas.microsoft.com/office/drawing/2014/main" id="{753AF8CD-5021-B84F-916B-4143CAB303A3}"/>
              </a:ext>
            </a:extLst>
          </p:cNvPr>
          <p:cNvPicPr>
            <a:picLocks noChangeAspect="1"/>
          </p:cNvPicPr>
          <p:nvPr/>
        </p:nvPicPr>
        <p:blipFill>
          <a:blip r:embed="rId2"/>
          <a:stretch>
            <a:fillRect/>
          </a:stretch>
        </p:blipFill>
        <p:spPr>
          <a:xfrm>
            <a:off x="6604687" y="355710"/>
            <a:ext cx="4609234" cy="3052246"/>
          </a:xfrm>
          <a:prstGeom prst="rect">
            <a:avLst/>
          </a:prstGeom>
        </p:spPr>
      </p:pic>
      <p:pic>
        <p:nvPicPr>
          <p:cNvPr id="21" name="Picture 20">
            <a:extLst>
              <a:ext uri="{FF2B5EF4-FFF2-40B4-BE49-F238E27FC236}">
                <a16:creationId xmlns:a16="http://schemas.microsoft.com/office/drawing/2014/main" id="{B2C0A6C9-AB2B-E349-A9E9-6378C28795DA}"/>
              </a:ext>
            </a:extLst>
          </p:cNvPr>
          <p:cNvPicPr>
            <a:picLocks noChangeAspect="1"/>
          </p:cNvPicPr>
          <p:nvPr/>
        </p:nvPicPr>
        <p:blipFill>
          <a:blip r:embed="rId3"/>
          <a:stretch>
            <a:fillRect/>
          </a:stretch>
        </p:blipFill>
        <p:spPr>
          <a:xfrm>
            <a:off x="6604688" y="3520325"/>
            <a:ext cx="4609234" cy="3004587"/>
          </a:xfrm>
          <a:prstGeom prst="rect">
            <a:avLst/>
          </a:prstGeom>
        </p:spPr>
      </p:pic>
    </p:spTree>
    <p:extLst>
      <p:ext uri="{BB962C8B-B14F-4D97-AF65-F5344CB8AC3E}">
        <p14:creationId xmlns:p14="http://schemas.microsoft.com/office/powerpoint/2010/main" val="369397089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{7D42C1CB-F1C4-A545-BECD-01BF173F8023}tf10001079</Template>
  <TotalTime>2183</TotalTime>
  <Words>442</Words>
  <Application>Microsoft Macintosh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American Typewriter</vt:lpstr>
      <vt:lpstr>Arial</vt:lpstr>
      <vt:lpstr>Century Gothic</vt:lpstr>
      <vt:lpstr>Vapor Trail</vt:lpstr>
      <vt:lpstr>DOES READING BOOKS INFLUENCE decisions STUDENTS make?</vt:lpstr>
      <vt:lpstr>How many books do students read?</vt:lpstr>
      <vt:lpstr>Do students from certain countries read more?</vt:lpstr>
      <vt:lpstr>Do books influence project time?</vt:lpstr>
      <vt:lpstr>Do students who read more complete projects faster?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READING BOOKS INFLUENCE STUDENTS?</dc:title>
  <dc:creator>Kelly Curtis</dc:creator>
  <cp:lastModifiedBy>Kelly Curtis</cp:lastModifiedBy>
  <cp:revision>56</cp:revision>
  <dcterms:created xsi:type="dcterms:W3CDTF">2018-09-21T21:10:00Z</dcterms:created>
  <dcterms:modified xsi:type="dcterms:W3CDTF">2018-09-24T02:02:37Z</dcterms:modified>
</cp:coreProperties>
</file>