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1"/>
    <p:restoredTop sz="94696"/>
  </p:normalViewPr>
  <p:slideViewPr>
    <p:cSldViewPr snapToGrid="0" snapToObjects="1">
      <p:cViewPr varScale="1">
        <p:scale>
          <a:sx n="158" d="100"/>
          <a:sy n="158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8408A-5B21-1C47-B9B6-0A829176AAF3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04BE3-0709-3948-9890-DB9172BE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04BE3-0709-3948-9890-DB9172BE64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Roboto" charset="0"/>
          <a:ea typeface="Roboto" charset="0"/>
          <a:cs typeface="Roboto" charset="0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Roboto" charset="0"/>
          <a:ea typeface="Roboto" charset="0"/>
          <a:cs typeface="Roboto" charset="0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Roboto" charset="0"/>
          <a:ea typeface="Roboto" charset="0"/>
          <a:cs typeface="Roboto" charset="0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Roboto" charset="0"/>
          <a:ea typeface="Roboto" charset="0"/>
          <a:cs typeface="Roboto" charset="0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Roboto" charset="0"/>
          <a:ea typeface="Roboto" charset="0"/>
          <a:cs typeface="Roboto" charset="0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kmcnellis.com/D3Demo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st.ocks.org/mike/" TargetMode="External"/><Relationship Id="rId4" Type="http://schemas.openxmlformats.org/officeDocument/2006/relationships/hyperlink" Target="https://github.com/d3/d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3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kmcnellis.com/D3Demo/part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mcnellis.com/D3Demo/part2/" TargetMode="External"/><Relationship Id="rId4" Type="http://schemas.openxmlformats.org/officeDocument/2006/relationships/hyperlink" Target="http://kmcnellis.com/D3Demo/part3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kmcnellis.com/D3Demo/part4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kmcnellis.com/D3Dem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cap="none" dirty="0" smtClean="0">
                <a:latin typeface="Open Sans" charset="0"/>
                <a:ea typeface="Open Sans" charset="0"/>
                <a:cs typeface="Open Sans" charset="0"/>
              </a:rPr>
              <a:t>D3.js</a:t>
            </a:r>
            <a:br>
              <a:rPr lang="en-US" i="0" cap="none" dirty="0" smtClean="0">
                <a:latin typeface="Open Sans" charset="0"/>
                <a:ea typeface="Open Sans" charset="0"/>
                <a:cs typeface="Open Sans" charset="0"/>
              </a:rPr>
            </a:br>
            <a:r>
              <a:rPr lang="en-US" i="0" cap="none" dirty="0" smtClean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i="0" cap="none" dirty="0" smtClean="0">
                <a:latin typeface="Open Sans" charset="0"/>
                <a:ea typeface="Open Sans" charset="0"/>
                <a:cs typeface="Open Sans" charset="0"/>
              </a:rPr>
            </a:br>
            <a:r>
              <a:rPr lang="en-US" cap="none" dirty="0" smtClean="0">
                <a:latin typeface="Open Sans" charset="0"/>
                <a:ea typeface="Open Sans" charset="0"/>
                <a:cs typeface="Open Sans" charset="0"/>
              </a:rPr>
              <a:t>Data-Driven Documents</a:t>
            </a:r>
            <a:endParaRPr lang="en-US" i="0" cap="none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Kiana McNellis</a:t>
            </a:r>
          </a:p>
          <a:p>
            <a:r>
              <a:rPr lang="en-US" dirty="0">
                <a:hlinkClick r:id="rId2"/>
              </a:rPr>
              <a:t>http://kmcnellis.com/D3Demo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RCOS</a:t>
            </a:r>
          </a:p>
          <a:p>
            <a:r>
              <a:rPr lang="en-US" dirty="0" smtClean="0"/>
              <a:t>Mentors</a:t>
            </a:r>
          </a:p>
          <a:p>
            <a:r>
              <a:rPr lang="en-US" dirty="0" err="1" smtClean="0"/>
              <a:t>Moorthy</a:t>
            </a:r>
            <a:endParaRPr lang="en-US" dirty="0" smtClean="0"/>
          </a:p>
          <a:p>
            <a:r>
              <a:rPr lang="en-US" dirty="0" smtClean="0"/>
              <a:t>Wes</a:t>
            </a:r>
          </a:p>
          <a:p>
            <a:r>
              <a:rPr lang="en-US" dirty="0" smtClean="0"/>
              <a:t>Goldschmidt</a:t>
            </a:r>
          </a:p>
          <a:p>
            <a:r>
              <a:rPr lang="en-US" dirty="0" smtClean="0"/>
              <a:t>Sean O’Sullivan</a:t>
            </a:r>
          </a:p>
          <a:p>
            <a:r>
              <a:rPr lang="en-US" dirty="0" smtClean="0"/>
              <a:t>Red Hat</a:t>
            </a:r>
          </a:p>
          <a:p>
            <a:r>
              <a:rPr lang="en-US" dirty="0"/>
              <a:t>Mike </a:t>
            </a:r>
            <a:r>
              <a:rPr lang="en-US" dirty="0" smtClean="0"/>
              <a:t>Bostock (D3)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check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d3js.org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https://bost.ocks.org/mike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github.com/d3/d3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076082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 of JavaScript frontend libraries</a:t>
            </a:r>
          </a:p>
          <a:p>
            <a:pPr lvl="1"/>
            <a:r>
              <a:rPr lang="en-US" sz="2200" dirty="0" smtClean="0"/>
              <a:t>Many small libraries, designed to work together</a:t>
            </a:r>
          </a:p>
          <a:p>
            <a:pPr lvl="1"/>
            <a:r>
              <a:rPr lang="en-US" sz="2200" dirty="0" smtClean="0"/>
              <a:t>Each is in a separate repository</a:t>
            </a:r>
          </a:p>
          <a:p>
            <a:pPr lvl="1"/>
            <a:r>
              <a:rPr lang="en-US" sz="2200" dirty="0" smtClean="0"/>
              <a:t>Split during the latest release</a:t>
            </a:r>
          </a:p>
          <a:p>
            <a:r>
              <a:rPr lang="en-US" sz="2400" dirty="0" smtClean="0"/>
              <a:t>SVG editor</a:t>
            </a:r>
          </a:p>
          <a:p>
            <a:r>
              <a:rPr lang="en-US" sz="2400" dirty="0" smtClean="0"/>
              <a:t>Math formulas</a:t>
            </a:r>
          </a:p>
          <a:p>
            <a:r>
              <a:rPr lang="en-US" sz="2400" dirty="0" smtClean="0"/>
              <a:t>DOM manipulator</a:t>
            </a:r>
          </a:p>
          <a:p>
            <a:r>
              <a:rPr lang="en-US" sz="2400" dirty="0" smtClean="0"/>
              <a:t>Animation tool</a:t>
            </a:r>
          </a:p>
          <a:p>
            <a:r>
              <a:rPr lang="en-US" sz="2400" dirty="0" smtClean="0"/>
              <a:t>Collection of templates created by users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4593198"/>
            <a:ext cx="3833906" cy="2153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200" dirty="0" smtClean="0">
                <a:latin typeface="Roboto Condensed" charset="0"/>
                <a:ea typeface="Roboto Condensed" charset="0"/>
                <a:cs typeface="Roboto Condensed" charset="0"/>
              </a:rPr>
              <a:t>“Efficient </a:t>
            </a:r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manipulation of documents based on </a:t>
            </a:r>
            <a:r>
              <a:rPr lang="en-US" sz="3200" dirty="0" smtClean="0">
                <a:latin typeface="Roboto Condensed" charset="0"/>
                <a:ea typeface="Roboto Condensed" charset="0"/>
                <a:cs typeface="Roboto Condensed" charset="0"/>
              </a:rPr>
              <a:t>data”</a:t>
            </a:r>
            <a:endParaRPr lang="en-US" sz="3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it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graphing library</a:t>
            </a:r>
          </a:p>
          <a:p>
            <a:r>
              <a:rPr lang="en-US" sz="2400" dirty="0" smtClean="0"/>
              <a:t>Data analytics framework</a:t>
            </a:r>
          </a:p>
          <a:p>
            <a:r>
              <a:rPr lang="en-US" sz="2400" dirty="0" smtClean="0"/>
              <a:t>Parser of raw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66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Connector 16" title="Horizontal Rule Line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6199730"/>
            <a:ext cx="70104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 title="Page Number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9" y="4307841"/>
            <a:ext cx="6366933" cy="124842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How do I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643467"/>
            <a:ext cx="10288693" cy="3664374"/>
          </a:xfrm>
        </p:spPr>
        <p:txBody>
          <a:bodyPr>
            <a:normAutofit/>
          </a:bodyPr>
          <a:lstStyle/>
          <a:p>
            <a:r>
              <a:rPr lang="en-US" dirty="0"/>
              <a:t>Start by including </a:t>
            </a:r>
            <a:r>
              <a:rPr lang="en-US" dirty="0">
                <a:latin typeface="Roboto Mono" charset="0"/>
                <a:ea typeface="Roboto Mono" charset="0"/>
                <a:cs typeface="Roboto Mono" charset="0"/>
              </a:rPr>
              <a:t>&lt;script </a:t>
            </a:r>
            <a:r>
              <a:rPr lang="en-US" dirty="0" err="1">
                <a:latin typeface="Roboto Mono" charset="0"/>
                <a:ea typeface="Roboto Mono" charset="0"/>
                <a:cs typeface="Roboto Mono" charset="0"/>
              </a:rPr>
              <a:t>src</a:t>
            </a:r>
            <a:r>
              <a:rPr lang="en-US" dirty="0">
                <a:latin typeface="Roboto Mono" charset="0"/>
                <a:ea typeface="Roboto Mono" charset="0"/>
                <a:cs typeface="Roboto Mono" charset="0"/>
              </a:rPr>
              <a:t>="https://d3js.org/d3.v4.js"&gt;&lt;/script&gt; </a:t>
            </a:r>
            <a:r>
              <a:rPr lang="en-US" dirty="0" smtClean="0"/>
              <a:t>in </a:t>
            </a:r>
            <a:r>
              <a:rPr lang="en-US" dirty="0"/>
              <a:t>your html</a:t>
            </a:r>
          </a:p>
          <a:p>
            <a:r>
              <a:rPr lang="en-US" dirty="0"/>
              <a:t>Includes around 30 of the main </a:t>
            </a:r>
            <a:r>
              <a:rPr lang="en-US" dirty="0" err="1"/>
              <a:t>microlibraries</a:t>
            </a:r>
            <a:endParaRPr lang="en-US" dirty="0"/>
          </a:p>
          <a:p>
            <a:r>
              <a:rPr lang="en-US" dirty="0"/>
              <a:t>Add extra libraries on top</a:t>
            </a:r>
          </a:p>
          <a:p>
            <a:r>
              <a:rPr lang="en-US" dirty="0"/>
              <a:t>Or don’t! You can pick and choose just your favorite </a:t>
            </a:r>
            <a:r>
              <a:rPr lang="en-US" dirty="0" smtClean="0"/>
              <a:t>libraries</a:t>
            </a:r>
          </a:p>
          <a:p>
            <a:r>
              <a:rPr lang="en-US" dirty="0" smtClean="0"/>
              <a:t>Get some formatted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451600" cy="5655156"/>
          </a:xfrm>
        </p:spPr>
        <p:txBody>
          <a:bodyPr/>
          <a:lstStyle/>
          <a:p>
            <a:r>
              <a:rPr lang="en-US" dirty="0" smtClean="0"/>
              <a:t>Selectors</a:t>
            </a:r>
          </a:p>
          <a:p>
            <a:pPr lvl="1"/>
            <a:r>
              <a:rPr lang="en-US" dirty="0"/>
              <a:t>Uses standard selectors to get element from </a:t>
            </a:r>
            <a:r>
              <a:rPr lang="en-US" dirty="0" smtClean="0"/>
              <a:t>DOM</a:t>
            </a:r>
          </a:p>
          <a:p>
            <a:pPr lvl="1"/>
            <a:r>
              <a:rPr lang="en-US" dirty="0" err="1">
                <a:latin typeface="Roboto Mono" charset="0"/>
                <a:ea typeface="Roboto Mono" charset="0"/>
                <a:cs typeface="Roboto Mono" charset="0"/>
              </a:rPr>
              <a:t>var</a:t>
            </a:r>
            <a:r>
              <a:rPr lang="en-US" dirty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dirty="0" smtClean="0">
                <a:latin typeface="Roboto Mono" charset="0"/>
                <a:ea typeface="Roboto Mono" charset="0"/>
                <a:cs typeface="Roboto Mono" charset="0"/>
              </a:rPr>
              <a:t>root= </a:t>
            </a:r>
            <a:r>
              <a:rPr lang="en-US" dirty="0">
                <a:latin typeface="Roboto Mono" charset="0"/>
                <a:ea typeface="Roboto Mono" charset="0"/>
                <a:cs typeface="Roboto Mono" charset="0"/>
              </a:rPr>
              <a:t>d3.select</a:t>
            </a:r>
            <a:r>
              <a:rPr lang="en-US" dirty="0" smtClean="0">
                <a:latin typeface="Roboto Mono" charset="0"/>
                <a:ea typeface="Roboto Mono" charset="0"/>
                <a:cs typeface="Roboto Mono" charset="0"/>
              </a:rPr>
              <a:t>()</a:t>
            </a:r>
            <a:endParaRPr lang="en-US" dirty="0">
              <a:latin typeface="Roboto Mono" charset="0"/>
              <a:ea typeface="Roboto Mono" charset="0"/>
              <a:cs typeface="Roboto Mono" charset="0"/>
            </a:endParaRPr>
          </a:p>
          <a:p>
            <a:pPr lvl="1"/>
            <a:r>
              <a:rPr lang="en-US" dirty="0" err="1">
                <a:latin typeface="Roboto Mono" charset="0"/>
                <a:ea typeface="Roboto Mono" charset="0"/>
                <a:cs typeface="Roboto Mono" charset="0"/>
              </a:rPr>
              <a:t>var</a:t>
            </a:r>
            <a:r>
              <a:rPr lang="en-US" dirty="0">
                <a:latin typeface="Roboto Mono" charset="0"/>
                <a:ea typeface="Roboto Mono" charset="0"/>
                <a:cs typeface="Roboto Mono" charset="0"/>
              </a:rPr>
              <a:t> container = d3.select(“#container”)</a:t>
            </a:r>
          </a:p>
          <a:p>
            <a:pPr lvl="1"/>
            <a:r>
              <a:rPr lang="en-US" dirty="0" err="1" smtClean="0">
                <a:latin typeface="Roboto Mono" charset="0"/>
                <a:ea typeface="Roboto Mono" charset="0"/>
                <a:cs typeface="Roboto Mono" charset="0"/>
              </a:rPr>
              <a:t>var</a:t>
            </a:r>
            <a:r>
              <a:rPr lang="en-US" dirty="0" smtClean="0">
                <a:latin typeface="Roboto Mono" charset="0"/>
                <a:ea typeface="Roboto Mono" charset="0"/>
                <a:cs typeface="Roboto Mono" charset="0"/>
              </a:rPr>
              <a:t> nodes </a:t>
            </a:r>
            <a:r>
              <a:rPr lang="en-US" dirty="0">
                <a:latin typeface="Roboto Mono" charset="0"/>
                <a:ea typeface="Roboto Mono" charset="0"/>
                <a:cs typeface="Roboto Mono" charset="0"/>
              </a:rPr>
              <a:t>= </a:t>
            </a:r>
            <a:r>
              <a:rPr lang="en-US" dirty="0" err="1" smtClean="0">
                <a:latin typeface="Roboto Mono" charset="0"/>
                <a:ea typeface="Roboto Mono" charset="0"/>
                <a:cs typeface="Roboto Mono" charset="0"/>
              </a:rPr>
              <a:t>container.selectAll</a:t>
            </a:r>
            <a:r>
              <a:rPr lang="en-US" dirty="0" smtClean="0">
                <a:latin typeface="Roboto Mono" charset="0"/>
                <a:ea typeface="Roboto Mono" charset="0"/>
                <a:cs typeface="Roboto Mono" charset="0"/>
              </a:rPr>
              <a:t>(“.node”)</a:t>
            </a:r>
            <a:endParaRPr lang="en-US" dirty="0"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Can be static or generated by a function</a:t>
            </a:r>
          </a:p>
          <a:p>
            <a:pPr lvl="1"/>
            <a:r>
              <a:rPr lang="en-US" dirty="0" err="1">
                <a:latin typeface="Roboto Mono" charset="0"/>
                <a:ea typeface="Roboto Mono" charset="0"/>
                <a:cs typeface="Roboto Mono" charset="0"/>
              </a:rPr>
              <a:t>container.style</a:t>
            </a:r>
            <a:r>
              <a:rPr lang="en-US" dirty="0">
                <a:latin typeface="Roboto Mono" charset="0"/>
                <a:ea typeface="Roboto Mono" charset="0"/>
                <a:cs typeface="Roboto Mono" charset="0"/>
              </a:rPr>
              <a:t>("background-color", "black</a:t>
            </a:r>
            <a:r>
              <a:rPr lang="en-US" dirty="0" smtClean="0">
                <a:latin typeface="Roboto Mono" charset="0"/>
                <a:ea typeface="Roboto Mono" charset="0"/>
                <a:cs typeface="Roboto Mono" charset="0"/>
              </a:rPr>
              <a:t>");</a:t>
            </a:r>
          </a:p>
          <a:p>
            <a:pPr lvl="1"/>
            <a:r>
              <a:rPr lang="en-US" dirty="0" err="1" smtClean="0">
                <a:latin typeface="Roboto Mono" charset="0"/>
                <a:ea typeface="Roboto Mono" charset="0"/>
                <a:cs typeface="Roboto Mono" charset="0"/>
              </a:rPr>
              <a:t>nodes.style</a:t>
            </a:r>
            <a:r>
              <a:rPr lang="en-US" dirty="0" smtClean="0">
                <a:latin typeface="Roboto Mono" charset="0"/>
                <a:ea typeface="Roboto Mono" charset="0"/>
                <a:cs typeface="Roboto Mono" charset="0"/>
              </a:rPr>
              <a:t>(”color"</a:t>
            </a:r>
            <a:r>
              <a:rPr lang="mr-IN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mr-IN" dirty="0"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mr-IN" dirty="0" err="1"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mr-IN" dirty="0">
                <a:latin typeface="Roboto Mono" charset="0"/>
                <a:ea typeface="Roboto Mono" charset="0"/>
                <a:cs typeface="Roboto Mono" charset="0"/>
              </a:rPr>
              <a:t>() {  </a:t>
            </a:r>
            <a:r>
              <a:rPr lang="mr-IN" dirty="0" err="1">
                <a:latin typeface="Roboto Mono" charset="0"/>
                <a:ea typeface="Roboto Mono" charset="0"/>
                <a:cs typeface="Roboto Mono" charset="0"/>
              </a:rPr>
              <a:t>return</a:t>
            </a:r>
            <a:r>
              <a:rPr lang="mr-IN" dirty="0">
                <a:latin typeface="Roboto Mono" charset="0"/>
                <a:ea typeface="Roboto Mono" charset="0"/>
                <a:cs typeface="Roboto Mono" charset="0"/>
              </a:rPr>
              <a:t> "</a:t>
            </a:r>
            <a:r>
              <a:rPr lang="mr-IN" dirty="0" err="1">
                <a:latin typeface="Roboto Mono" charset="0"/>
                <a:ea typeface="Roboto Mono" charset="0"/>
                <a:cs typeface="Roboto Mono" charset="0"/>
              </a:rPr>
              <a:t>hsl</a:t>
            </a:r>
            <a:r>
              <a:rPr lang="mr-IN" dirty="0">
                <a:latin typeface="Roboto Mono" charset="0"/>
                <a:ea typeface="Roboto Mono" charset="0"/>
                <a:cs typeface="Roboto Mono" charset="0"/>
              </a:rPr>
              <a:t>(" + </a:t>
            </a:r>
            <a:r>
              <a:rPr lang="mr-IN" dirty="0" err="1">
                <a:latin typeface="Roboto Mono" charset="0"/>
                <a:ea typeface="Roboto Mono" charset="0"/>
                <a:cs typeface="Roboto Mono" charset="0"/>
              </a:rPr>
              <a:t>Math.random</a:t>
            </a:r>
            <a:r>
              <a:rPr lang="mr-IN" dirty="0">
                <a:latin typeface="Roboto Mono" charset="0"/>
                <a:ea typeface="Roboto Mono" charset="0"/>
                <a:cs typeface="Roboto Mono" charset="0"/>
              </a:rPr>
              <a:t>() * 360 + ",100%,50%)";});</a:t>
            </a:r>
            <a:endParaRPr lang="en-US" dirty="0" smtClean="0">
              <a:latin typeface="Roboto Mono" charset="0"/>
              <a:ea typeface="Roboto Mono" charset="0"/>
              <a:cs typeface="Roboto Mono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6" y="2296425"/>
            <a:ext cx="3797300" cy="255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535" y="5882910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http://kmcnellis.com/D3Demo/part1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Freeform 6" title="Page Number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 title="Horizontal Rule Line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66" y="643466"/>
            <a:ext cx="3839381" cy="5286594"/>
          </a:xfrm>
        </p:spPr>
        <p:txBody>
          <a:bodyPr>
            <a:normAutofit/>
          </a:bodyPr>
          <a:lstStyle/>
          <a:p>
            <a:r>
              <a:rPr lang="en-US" sz="4000" dirty="0"/>
              <a:t>Creating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550" y="643466"/>
            <a:ext cx="7354449" cy="4964126"/>
          </a:xfrm>
        </p:spPr>
        <p:txBody>
          <a:bodyPr>
            <a:normAutofit/>
          </a:bodyPr>
          <a:lstStyle/>
          <a:p>
            <a:pPr marL="91440" lvl="1" indent="0">
              <a:buNone/>
            </a:pPr>
            <a:r>
              <a:rPr lang="en-US" sz="1600" dirty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var</a:t>
            </a:r>
            <a:r>
              <a:rPr lang="en-US" sz="1600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y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= 100;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mr-IN" sz="1600" dirty="0"/>
              <a:t>  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var</a:t>
            </a:r>
            <a:r>
              <a:rPr lang="en-US" sz="1600" dirty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i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= 0;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 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svg.selectAll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("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g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")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  .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data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([1,2,3,4])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  .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enter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().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append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("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g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")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    .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append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("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circle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")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    .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attr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("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r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",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d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) { 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return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d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*10; })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    .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attr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("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cx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",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d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) {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i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+=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d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*20;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return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i+d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; })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    .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attr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("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cy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",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d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) {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return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y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; })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    .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style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("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fill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" ,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() {  </a:t>
            </a:r>
            <a:endParaRPr lang="en-US" sz="1600" dirty="0">
              <a:latin typeface="Roboto Mono" charset="0"/>
              <a:ea typeface="Roboto Mono" charset="0"/>
              <a:cs typeface="Roboto Mono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600" dirty="0">
                <a:latin typeface="Roboto Mono" charset="0"/>
                <a:ea typeface="Roboto Mono" charset="0"/>
                <a:cs typeface="Roboto Mono" charset="0"/>
              </a:rPr>
              <a:t>	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return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hsl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("+ </a:t>
            </a:r>
            <a:r>
              <a:rPr lang="mr-IN" sz="1600" dirty="0" err="1">
                <a:latin typeface="Roboto Mono" charset="0"/>
                <a:ea typeface="Roboto Mono" charset="0"/>
                <a:cs typeface="Roboto Mono" charset="0"/>
              </a:rPr>
              <a:t>Math.random</a:t>
            </a:r>
            <a:r>
              <a:rPr lang="mr-IN" sz="1600" dirty="0">
                <a:latin typeface="Roboto Mono" charset="0"/>
                <a:ea typeface="Roboto Mono" charset="0"/>
                <a:cs typeface="Roboto Mono" charset="0"/>
              </a:rPr>
              <a:t>()*360+",100%,50%)";});</a:t>
            </a:r>
            <a:endParaRPr lang="en-US" sz="1600" dirty="0">
              <a:latin typeface="Roboto Mono" charset="0"/>
              <a:ea typeface="Roboto Mono" charset="0"/>
              <a:cs typeface="Roboto Mono" charset="0"/>
            </a:endParaRPr>
          </a:p>
          <a:p>
            <a:pPr marL="91440"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8" y="2817283"/>
            <a:ext cx="3683000" cy="186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765" y="5747698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kmcnellis.com/D3Demo/part2/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>
                <a:hlinkClick r:id="rId4"/>
              </a:rPr>
              <a:t>http://kmcnellis.com/D3Demo/part3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Freeform 6" title="Page Number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 title="Horizontal Rule Line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66" y="643466"/>
            <a:ext cx="3839381" cy="5286594"/>
          </a:xfrm>
        </p:spPr>
        <p:txBody>
          <a:bodyPr>
            <a:normAutofit/>
          </a:bodyPr>
          <a:lstStyle/>
          <a:p>
            <a:r>
              <a:rPr lang="en-US" sz="4000" smtClean="0"/>
              <a:t>Transitions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550" y="643466"/>
            <a:ext cx="7354449" cy="4964126"/>
          </a:xfrm>
        </p:spPr>
        <p:txBody>
          <a:bodyPr>
            <a:normAutofit/>
          </a:bodyPr>
          <a:lstStyle/>
          <a:p>
            <a:pPr marL="91440" lvl="1" indent="0">
              <a:buNone/>
            </a:pPr>
            <a:r>
              <a:rPr lang="en-US" sz="1600" dirty="0" smtClean="0">
                <a:latin typeface="Roboto Mono" charset="0"/>
                <a:ea typeface="Roboto Mono" charset="0"/>
                <a:cs typeface="Roboto Mono" charset="0"/>
              </a:rPr>
              <a:t>element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transition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()</a:t>
            </a:r>
            <a:endParaRPr lang="en-US" sz="1600" dirty="0" smtClean="0">
              <a:latin typeface="Roboto Mono" charset="0"/>
              <a:ea typeface="Roboto Mono" charset="0"/>
              <a:cs typeface="Roboto Mono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duration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(750)</a:t>
            </a:r>
            <a:endParaRPr lang="en-US" sz="1600" dirty="0" smtClean="0">
              <a:latin typeface="Roboto Mono" charset="0"/>
              <a:ea typeface="Roboto Mono" charset="0"/>
              <a:cs typeface="Roboto Mono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delay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d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i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) { 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return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i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 * 10; })</a:t>
            </a:r>
            <a:endParaRPr lang="en-US" sz="1600" dirty="0" smtClean="0">
              <a:latin typeface="Roboto Mono" charset="0"/>
              <a:ea typeface="Roboto Mono" charset="0"/>
              <a:cs typeface="Roboto Mono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attr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("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r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", 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d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) { 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return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Math.random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() * </a:t>
            </a:r>
            <a:r>
              <a:rPr lang="mr-IN" sz="1600" dirty="0" err="1" smtClean="0">
                <a:latin typeface="Roboto Mono" charset="0"/>
                <a:ea typeface="Roboto Mono" charset="0"/>
                <a:cs typeface="Roboto Mono" charset="0"/>
              </a:rPr>
              <a:t>scale</a:t>
            </a:r>
            <a:r>
              <a:rPr lang="mr-IN" sz="1600" dirty="0" smtClean="0">
                <a:latin typeface="Roboto Mono" charset="0"/>
                <a:ea typeface="Roboto Mono" charset="0"/>
                <a:cs typeface="Roboto Mono" charset="0"/>
              </a:rPr>
              <a:t> + 10; });</a:t>
            </a:r>
            <a:endParaRPr lang="en-US" sz="1600" dirty="0" smtClean="0">
              <a:latin typeface="Roboto Mono" charset="0"/>
              <a:ea typeface="Roboto Mono" charset="0"/>
              <a:cs typeface="Roboto Mono" charset="0"/>
            </a:endParaRPr>
          </a:p>
          <a:p>
            <a:pPr marL="283464" lvl="1">
              <a:buFont typeface="Arial" panose="020B0604020202020204" pitchFamily="34" charset="0"/>
              <a:buChar char="•"/>
            </a:pPr>
            <a:r>
              <a:rPr lang="en-US" sz="2000" dirty="0" smtClean="0"/>
              <a:t>delay(t)</a:t>
            </a:r>
          </a:p>
          <a:p>
            <a:pPr marL="283464" lvl="1">
              <a:buFont typeface="Arial" panose="020B0604020202020204" pitchFamily="34" charset="0"/>
              <a:buChar char="•"/>
            </a:pPr>
            <a:r>
              <a:rPr lang="en-US" sz="2000" dirty="0" smtClean="0"/>
              <a:t>duration</a:t>
            </a:r>
            <a:r>
              <a:rPr lang="mr-IN" sz="2000" dirty="0"/>
              <a:t>(</a:t>
            </a:r>
            <a:r>
              <a:rPr lang="mr-IN" sz="2000" dirty="0" err="1"/>
              <a:t>t</a:t>
            </a:r>
            <a:r>
              <a:rPr lang="mr-IN" sz="2000" dirty="0" smtClean="0"/>
              <a:t>)</a:t>
            </a:r>
            <a:endParaRPr lang="en-US" dirty="0" smtClean="0"/>
          </a:p>
          <a:p>
            <a:pPr marL="283464" lvl="1">
              <a:buFont typeface="Arial" panose="020B0604020202020204" pitchFamily="34" charset="0"/>
              <a:buChar char="•"/>
            </a:pPr>
            <a:r>
              <a:rPr lang="en-US" sz="2000" dirty="0" smtClean="0"/>
              <a:t>ease(</a:t>
            </a:r>
            <a:r>
              <a:rPr lang="en-US" sz="2000" dirty="0" err="1" smtClean="0"/>
              <a:t>eastType</a:t>
            </a:r>
            <a:r>
              <a:rPr lang="en-US" sz="2000" dirty="0" smtClean="0"/>
              <a:t>)</a:t>
            </a:r>
          </a:p>
          <a:p>
            <a:pPr marL="740664" lvl="2"/>
            <a:r>
              <a:rPr lang="en-US" dirty="0"/>
              <a:t>d3.easeLinear, d3.easePolyIn, d3.easeElasticIn, d3.easeBackOut</a:t>
            </a:r>
            <a:endParaRPr lang="en-US" dirty="0" smtClean="0"/>
          </a:p>
          <a:p>
            <a:pPr marL="283464"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transition.each</a:t>
            </a:r>
            <a:endParaRPr lang="en-US" sz="2000" dirty="0" smtClean="0"/>
          </a:p>
          <a:p>
            <a:pPr marL="740664" lvl="2"/>
            <a:r>
              <a:rPr lang="en-US" dirty="0" smtClean="0"/>
              <a:t>Specify a function to run for each element in array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6" y="2347415"/>
            <a:ext cx="3932995" cy="32763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5589" y="62956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http://kmcnellis.com/D3Demo/part4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27735" y="5599688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http://kmcnellis.com/D3Demo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402</Words>
  <Application>Microsoft Macintosh PowerPoint</Application>
  <PresentationFormat>Widescreen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Century Gothic</vt:lpstr>
      <vt:lpstr>Century Schoolbook</vt:lpstr>
      <vt:lpstr>Corbel</vt:lpstr>
      <vt:lpstr>Open Sans</vt:lpstr>
      <vt:lpstr>Roboto</vt:lpstr>
      <vt:lpstr>Roboto Condensed</vt:lpstr>
      <vt:lpstr>Roboto Mono</vt:lpstr>
      <vt:lpstr>Arial</vt:lpstr>
      <vt:lpstr>Headlines</vt:lpstr>
      <vt:lpstr>D3.js  Data-Driven Documents</vt:lpstr>
      <vt:lpstr>What is it?</vt:lpstr>
      <vt:lpstr>What is it not?</vt:lpstr>
      <vt:lpstr>How do I use it?</vt:lpstr>
      <vt:lpstr>How to start</vt:lpstr>
      <vt:lpstr>Creating Elements</vt:lpstr>
      <vt:lpstr>Transitions</vt:lpstr>
      <vt:lpstr>Graphs</vt:lpstr>
      <vt:lpstr>Questions?</vt:lpstr>
      <vt:lpstr>Thanks!</vt:lpstr>
      <vt:lpstr>Things to check out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 Data-Driven Documents</dc:title>
  <dc:creator>Kiana McNellis</dc:creator>
  <cp:lastModifiedBy>Kiana McNellis</cp:lastModifiedBy>
  <cp:revision>18</cp:revision>
  <dcterms:created xsi:type="dcterms:W3CDTF">2017-03-03T17:16:48Z</dcterms:created>
  <dcterms:modified xsi:type="dcterms:W3CDTF">2017-03-03T21:54:34Z</dcterms:modified>
</cp:coreProperties>
</file>