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000"/>
              <a:t>Title Text</a:t>
            </a:r>
          </a:p>
        </p:txBody>
      </p:sp>
      <p:sp>
        <p:nvSpPr>
          <p:cNvPr id="19" name="Shape 19"/>
          <p:cNvSpPr/>
          <p:nvPr>
            <p:ph type="body" idx="1"/>
          </p:nvPr>
        </p:nvSpPr>
        <p:spPr>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8000"/>
              <a:t>Title Text</a:t>
            </a:r>
          </a:p>
        </p:txBody>
      </p:sp>
      <p:sp>
        <p:nvSpPr>
          <p:cNvPr id="22" name="Shape 22"/>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kmcole2@illinois.edu"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computerservices.temple.edu/commonly-used-html-tags" TargetMode="Externa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7.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zell-weekeat.com/9-important-css-properties-you-must-know/" TargetMode="Externa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w3schools.com/default.asp" TargetMode="External"/><Relationship Id="rId3" Type="http://schemas.openxmlformats.org/officeDocument/2006/relationships/hyperlink" Target="http://getbootstrap.com/"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lvl="0">
              <a:defRPr sz="1800"/>
            </a:pPr>
            <a:r>
              <a:rPr sz="8000"/>
              <a:t>WebDev </a:t>
            </a:r>
            <a:endParaRPr sz="8000"/>
          </a:p>
          <a:p>
            <a:pPr lvl="0">
              <a:defRPr sz="1800"/>
            </a:pPr>
            <a:r>
              <a:rPr sz="8000"/>
              <a:t>Workshop</a:t>
            </a:r>
          </a:p>
        </p:txBody>
      </p:sp>
      <p:sp>
        <p:nvSpPr>
          <p:cNvPr id="33" name="Shape 33"/>
          <p:cNvSpPr/>
          <p:nvPr>
            <p:ph type="body" idx="1"/>
          </p:nvPr>
        </p:nvSpPr>
        <p:spPr>
          <a:prstGeom prst="rect">
            <a:avLst/>
          </a:prstGeom>
        </p:spPr>
        <p:txBody>
          <a:bodyPr/>
          <a:lstStyle/>
          <a:p>
            <a:pPr lvl="0">
              <a:defRPr sz="1800"/>
            </a:pPr>
            <a:r>
              <a:rPr sz="3200"/>
              <a:t>Kelly Cole</a:t>
            </a:r>
            <a:endParaRPr sz="3200"/>
          </a:p>
          <a:p>
            <a:pPr lvl="0">
              <a:defRPr sz="1800"/>
            </a:pPr>
            <a:r>
              <a:rPr sz="3200" u="sng">
                <a:hlinkClick r:id="rId2" invalidUrl="" action="" tgtFrame="" tooltip="" history="1" highlightClick="0" endSnd="0"/>
              </a:rPr>
              <a:t>kmcole2@illinois.edu</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 name="Shape 64"/>
          <p:cNvSpPr/>
          <p:nvPr>
            <p:ph type="title"/>
          </p:nvPr>
        </p:nvSpPr>
        <p:spPr>
          <a:prstGeom prst="rect">
            <a:avLst/>
          </a:prstGeom>
        </p:spPr>
        <p:txBody>
          <a:bodyPr/>
          <a:lstStyle/>
          <a:p>
            <a:pPr lvl="0">
              <a:defRPr sz="1800"/>
            </a:pPr>
            <a:r>
              <a:rPr sz="8000"/>
              <a:t>HTML</a:t>
            </a:r>
          </a:p>
        </p:txBody>
      </p:sp>
      <p:pic>
        <p:nvPicPr>
          <p:cNvPr id="65" name="Screen Shot 2015-10-07 at 3.49.03 PM.png"/>
          <p:cNvPicPr/>
          <p:nvPr/>
        </p:nvPicPr>
        <p:blipFill>
          <a:blip r:embed="rId2">
            <a:extLst/>
          </a:blip>
          <a:srcRect l="0" t="0" r="0" b="7881"/>
          <a:stretch>
            <a:fillRect/>
          </a:stretch>
        </p:blipFill>
        <p:spPr>
          <a:xfrm>
            <a:off x="228600" y="3213100"/>
            <a:ext cx="12547600" cy="4679632"/>
          </a:xfrm>
          <a:prstGeom prst="rect">
            <a:avLst/>
          </a:prstGeom>
          <a:ln w="12700">
            <a:miter lim="400000"/>
          </a:ln>
        </p:spPr>
      </p:pic>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Shape 67"/>
          <p:cNvSpPr/>
          <p:nvPr>
            <p:ph type="title"/>
          </p:nvPr>
        </p:nvSpPr>
        <p:spPr>
          <a:prstGeom prst="rect">
            <a:avLst/>
          </a:prstGeom>
        </p:spPr>
        <p:txBody>
          <a:bodyPr/>
          <a:lstStyle/>
          <a:p>
            <a:pPr lvl="0">
              <a:defRPr sz="1800"/>
            </a:pPr>
            <a:r>
              <a:rPr sz="8000"/>
              <a:t>Common HTML tags</a:t>
            </a:r>
          </a:p>
        </p:txBody>
      </p:sp>
      <p:sp>
        <p:nvSpPr>
          <p:cNvPr id="68" name="Shape 68"/>
          <p:cNvSpPr/>
          <p:nvPr>
            <p:ph type="body" idx="1"/>
          </p:nvPr>
        </p:nvSpPr>
        <p:spPr>
          <a:prstGeom prst="rect">
            <a:avLst/>
          </a:prstGeom>
        </p:spPr>
        <p:txBody>
          <a:bodyPr anchor="t"/>
          <a:lstStyle/>
          <a:p>
            <a:pPr lvl="0" marL="0" indent="0" defTabSz="286258">
              <a:spcBef>
                <a:spcPts val="2000"/>
              </a:spcBef>
              <a:buSzTx/>
              <a:buNone/>
              <a:defRPr sz="1800"/>
            </a:pPr>
            <a:r>
              <a:rPr sz="1764">
                <a:latin typeface="Heiti TC Light"/>
                <a:ea typeface="Heiti TC Light"/>
                <a:cs typeface="Heiti TC Light"/>
                <a:sym typeface="Heiti TC Light"/>
              </a:rPr>
              <a:t>&lt;head&gt;&lt;/head&gt;, document information</a:t>
            </a:r>
            <a:endParaRPr sz="1764">
              <a:latin typeface="Heiti TC Light"/>
              <a:ea typeface="Heiti TC Light"/>
              <a:cs typeface="Heiti TC Light"/>
              <a:sym typeface="Heiti TC Light"/>
            </a:endParaRPr>
          </a:p>
          <a:p>
            <a:pPr lvl="0" marL="0" indent="0" defTabSz="286258">
              <a:spcBef>
                <a:spcPts val="2000"/>
              </a:spcBef>
              <a:buSzTx/>
              <a:buNone/>
              <a:defRPr sz="1800"/>
            </a:pPr>
            <a:r>
              <a:rPr sz="1764">
                <a:latin typeface="Heiti TC Light"/>
                <a:ea typeface="Heiti TC Light"/>
                <a:cs typeface="Heiti TC Light"/>
                <a:sym typeface="Heiti TC Light"/>
              </a:rPr>
              <a:t>&lt;title&gt;&lt;/title&gt;, title of the page</a:t>
            </a:r>
            <a:endParaRPr sz="1764">
              <a:latin typeface="Heiti TC Light"/>
              <a:ea typeface="Heiti TC Light"/>
              <a:cs typeface="Heiti TC Light"/>
              <a:sym typeface="Heiti TC Light"/>
            </a:endParaRPr>
          </a:p>
          <a:p>
            <a:pPr lvl="0" marL="0" indent="0" defTabSz="286258">
              <a:spcBef>
                <a:spcPts val="2000"/>
              </a:spcBef>
              <a:buSzTx/>
              <a:buNone/>
              <a:defRPr sz="1800"/>
            </a:pPr>
            <a:r>
              <a:rPr sz="1764">
                <a:latin typeface="Heiti TC Light"/>
                <a:ea typeface="Heiti TC Light"/>
                <a:cs typeface="Heiti TC Light"/>
                <a:sym typeface="Heiti TC Light"/>
              </a:rPr>
              <a:t>&lt;body&gt;&lt;/body&gt;, content that will be visible for users to see</a:t>
            </a:r>
            <a:endParaRPr sz="1764">
              <a:latin typeface="Heiti TC Light"/>
              <a:ea typeface="Heiti TC Light"/>
              <a:cs typeface="Heiti TC Light"/>
              <a:sym typeface="Heiti TC Light"/>
            </a:endParaRPr>
          </a:p>
          <a:p>
            <a:pPr lvl="0" marL="0" indent="0" defTabSz="286258">
              <a:spcBef>
                <a:spcPts val="2000"/>
              </a:spcBef>
              <a:buSzTx/>
              <a:buNone/>
              <a:defRPr sz="1800"/>
            </a:pPr>
            <a:r>
              <a:rPr sz="1764">
                <a:latin typeface="Heiti TC Light"/>
                <a:ea typeface="Heiti TC Light"/>
                <a:cs typeface="Heiti TC Light"/>
                <a:sym typeface="Heiti TC Light"/>
              </a:rPr>
              <a:t>&lt;h1&gt;&lt;/h1&gt;, &lt;h2&gt;&lt;/h2&gt;, &lt;h3&gt;&lt;/h3&gt;….&lt;h6&gt;&lt;/h6&gt;, header tags of varying size</a:t>
            </a:r>
            <a:endParaRPr sz="1764">
              <a:latin typeface="Heiti TC Light"/>
              <a:ea typeface="Heiti TC Light"/>
              <a:cs typeface="Heiti TC Light"/>
              <a:sym typeface="Heiti TC Light"/>
            </a:endParaRPr>
          </a:p>
          <a:p>
            <a:pPr lvl="0" marL="0" indent="0" defTabSz="286258">
              <a:spcBef>
                <a:spcPts val="2000"/>
              </a:spcBef>
              <a:buSzTx/>
              <a:buNone/>
              <a:defRPr sz="1800"/>
            </a:pPr>
            <a:r>
              <a:rPr sz="1764">
                <a:latin typeface="Heiti TC Light"/>
                <a:ea typeface="Heiti TC Light"/>
                <a:cs typeface="Heiti TC Light"/>
                <a:sym typeface="Heiti TC Light"/>
              </a:rPr>
              <a:t>&lt;p&gt;&lt;/p&gt; - paragraphs</a:t>
            </a:r>
            <a:endParaRPr sz="1764">
              <a:latin typeface="Heiti TC Light"/>
              <a:ea typeface="Heiti TC Light"/>
              <a:cs typeface="Heiti TC Light"/>
              <a:sym typeface="Heiti TC Light"/>
            </a:endParaRPr>
          </a:p>
          <a:p>
            <a:pPr lvl="0" marL="0" indent="0" defTabSz="286258">
              <a:spcBef>
                <a:spcPts val="2000"/>
              </a:spcBef>
              <a:buSzTx/>
              <a:buNone/>
              <a:defRPr sz="1800"/>
            </a:pPr>
            <a:r>
              <a:rPr sz="1764">
                <a:latin typeface="Heiti TC Light"/>
                <a:ea typeface="Heiti TC Light"/>
                <a:cs typeface="Heiti TC Light"/>
                <a:sym typeface="Heiti TC Light"/>
              </a:rPr>
              <a:t>&lt;i&gt;&lt;/i&gt; italics </a:t>
            </a:r>
            <a:endParaRPr sz="1764">
              <a:latin typeface="Heiti TC Light"/>
              <a:ea typeface="Heiti TC Light"/>
              <a:cs typeface="Heiti TC Light"/>
              <a:sym typeface="Heiti TC Light"/>
            </a:endParaRPr>
          </a:p>
          <a:p>
            <a:pPr lvl="0" marL="0" indent="0" defTabSz="286258">
              <a:spcBef>
                <a:spcPts val="2000"/>
              </a:spcBef>
              <a:buSzTx/>
              <a:buNone/>
              <a:defRPr sz="1800"/>
            </a:pPr>
            <a:r>
              <a:rPr sz="1764">
                <a:latin typeface="Heiti TC Light"/>
                <a:ea typeface="Heiti TC Light"/>
                <a:cs typeface="Heiti TC Light"/>
                <a:sym typeface="Heiti TC Light"/>
              </a:rPr>
              <a:t>&lt;b&gt;&lt;/b&gt; bold</a:t>
            </a:r>
            <a:endParaRPr sz="1764">
              <a:latin typeface="Heiti TC Light"/>
              <a:ea typeface="Heiti TC Light"/>
              <a:cs typeface="Heiti TC Light"/>
              <a:sym typeface="Heiti TC Light"/>
            </a:endParaRPr>
          </a:p>
          <a:p>
            <a:pPr lvl="0" marL="0" indent="0" defTabSz="286258">
              <a:spcBef>
                <a:spcPts val="2000"/>
              </a:spcBef>
              <a:buSzTx/>
              <a:buNone/>
              <a:defRPr sz="1800"/>
            </a:pPr>
            <a:r>
              <a:rPr sz="1764">
                <a:latin typeface="Heiti TC Light"/>
                <a:ea typeface="Heiti TC Light"/>
                <a:cs typeface="Heiti TC Light"/>
                <a:sym typeface="Heiti TC Light"/>
              </a:rPr>
              <a:t>&lt;ul&gt;&lt;/ul&gt; &amp; &lt;li&gt;&lt;/li&gt; unorder, list items</a:t>
            </a:r>
            <a:endParaRPr sz="1764">
              <a:latin typeface="Heiti TC Light"/>
              <a:ea typeface="Heiti TC Light"/>
              <a:cs typeface="Heiti TC Light"/>
              <a:sym typeface="Heiti TC Light"/>
            </a:endParaRPr>
          </a:p>
          <a:p>
            <a:pPr lvl="0" marL="0" indent="0" defTabSz="286258">
              <a:spcBef>
                <a:spcPts val="2000"/>
              </a:spcBef>
              <a:buSzTx/>
              <a:buNone/>
              <a:defRPr sz="1800"/>
            </a:pPr>
            <a:r>
              <a:rPr sz="1764">
                <a:latin typeface="Heiti TC Light"/>
                <a:ea typeface="Heiti TC Light"/>
                <a:cs typeface="Heiti TC Light"/>
                <a:sym typeface="Heiti TC Light"/>
              </a:rPr>
              <a:t>&lt;img src = “”&gt; for images</a:t>
            </a:r>
            <a:endParaRPr sz="1764">
              <a:latin typeface="Heiti TC Light"/>
              <a:ea typeface="Heiti TC Light"/>
              <a:cs typeface="Heiti TC Light"/>
              <a:sym typeface="Heiti TC Light"/>
            </a:endParaRPr>
          </a:p>
          <a:p>
            <a:pPr lvl="0" marL="0" indent="0" defTabSz="286258">
              <a:spcBef>
                <a:spcPts val="2000"/>
              </a:spcBef>
              <a:buSzTx/>
              <a:buNone/>
              <a:defRPr sz="1800"/>
            </a:pPr>
            <a:r>
              <a:rPr sz="1764">
                <a:latin typeface="Heiti TC Light"/>
                <a:ea typeface="Heiti TC Light"/>
                <a:cs typeface="Heiti TC Light"/>
                <a:sym typeface="Heiti TC Light"/>
              </a:rPr>
              <a:t>&lt;a href = “”&gt;&lt;/a&gt; links</a:t>
            </a:r>
            <a:endParaRPr sz="1764">
              <a:latin typeface="Heiti TC Light"/>
              <a:ea typeface="Heiti TC Light"/>
              <a:cs typeface="Heiti TC Light"/>
              <a:sym typeface="Heiti TC Light"/>
            </a:endParaRPr>
          </a:p>
          <a:p>
            <a:pPr lvl="0" marL="0" indent="0" defTabSz="286258">
              <a:spcBef>
                <a:spcPts val="2000"/>
              </a:spcBef>
              <a:buSzTx/>
              <a:buNone/>
              <a:defRPr sz="1800"/>
            </a:pPr>
            <a:r>
              <a:rPr sz="1764">
                <a:latin typeface="Heiti TC Light"/>
                <a:ea typeface="Heiti TC Light"/>
                <a:cs typeface="Heiti TC Light"/>
                <a:sym typeface="Heiti TC Light"/>
              </a:rPr>
              <a:t>&lt;br&gt; line breaks</a:t>
            </a:r>
            <a:endParaRPr sz="1764">
              <a:latin typeface="Heiti TC Light"/>
              <a:ea typeface="Heiti TC Light"/>
              <a:cs typeface="Heiti TC Light"/>
              <a:sym typeface="Heiti TC Light"/>
            </a:endParaRPr>
          </a:p>
          <a:p>
            <a:pPr lvl="0" marL="0" indent="0" defTabSz="286258">
              <a:spcBef>
                <a:spcPts val="2000"/>
              </a:spcBef>
              <a:buSzTx/>
              <a:buNone/>
              <a:defRPr sz="1800"/>
            </a:pPr>
            <a:r>
              <a:rPr sz="1764">
                <a:latin typeface="Heiti TC Light"/>
                <a:ea typeface="Heiti TC Light"/>
                <a:cs typeface="Heiti TC Light"/>
                <a:sym typeface="Heiti TC Light"/>
              </a:rPr>
              <a:t>&lt;div&gt;&lt;/div&gt;, &lt;span&gt;&lt;/span&gt; dividers group text</a:t>
            </a:r>
            <a:endParaRPr sz="1764">
              <a:latin typeface="Heiti TC Light"/>
              <a:ea typeface="Heiti TC Light"/>
              <a:cs typeface="Heiti TC Light"/>
              <a:sym typeface="Heiti TC Light"/>
            </a:endParaRPr>
          </a:p>
          <a:p>
            <a:pPr lvl="0" marL="0" indent="0" defTabSz="286258">
              <a:spcBef>
                <a:spcPts val="2000"/>
              </a:spcBef>
              <a:buSzTx/>
              <a:buNone/>
              <a:defRPr sz="1800"/>
            </a:pPr>
            <a:r>
              <a:rPr sz="1764" u="sng">
                <a:latin typeface="Heiti TC Light"/>
                <a:ea typeface="Heiti TC Light"/>
                <a:cs typeface="Heiti TC Light"/>
                <a:sym typeface="Heiti TC Light"/>
                <a:hlinkClick r:id="rId2" invalidUrl="" action="" tgtFrame="" tooltip="" history="1" highlightClick="0" endSnd="0"/>
              </a:rPr>
              <a:t>https://computerservices.temple.edu/commonly-used-html-tags</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ph type="title"/>
          </p:nvPr>
        </p:nvSpPr>
        <p:spPr>
          <a:prstGeom prst="rect">
            <a:avLst/>
          </a:prstGeom>
        </p:spPr>
        <p:txBody>
          <a:bodyPr/>
          <a:lstStyle/>
          <a:p>
            <a:pPr lvl="0">
              <a:defRPr sz="1800"/>
            </a:pPr>
            <a:r>
              <a:rPr sz="8000"/>
              <a:t>Headers</a:t>
            </a:r>
          </a:p>
        </p:txBody>
      </p:sp>
      <p:pic>
        <p:nvPicPr>
          <p:cNvPr id="71" name="Screen Shot 2015-10-07 at 11.43.26 AM.png"/>
          <p:cNvPicPr/>
          <p:nvPr/>
        </p:nvPicPr>
        <p:blipFill>
          <a:blip r:embed="rId2">
            <a:extLst/>
          </a:blip>
          <a:stretch>
            <a:fillRect/>
          </a:stretch>
        </p:blipFill>
        <p:spPr>
          <a:xfrm>
            <a:off x="262357" y="2183483"/>
            <a:ext cx="13004801" cy="7139234"/>
          </a:xfrm>
          <a:prstGeom prst="rect">
            <a:avLst/>
          </a:prstGeom>
          <a:ln w="12700">
            <a:miter lim="400000"/>
          </a:ln>
        </p:spPr>
      </p:pic>
      <p:pic>
        <p:nvPicPr>
          <p:cNvPr id="72" name="Screen Shot 2015-10-07 at 11.42.22 AM.png"/>
          <p:cNvPicPr/>
          <p:nvPr/>
        </p:nvPicPr>
        <p:blipFill>
          <a:blip r:embed="rId3">
            <a:extLst/>
          </a:blip>
          <a:srcRect l="0" t="13120" r="29199" b="11191"/>
          <a:stretch>
            <a:fillRect/>
          </a:stretch>
        </p:blipFill>
        <p:spPr>
          <a:xfrm>
            <a:off x="5652582" y="2167497"/>
            <a:ext cx="12704185" cy="8488258"/>
          </a:xfrm>
          <a:prstGeom prst="rect">
            <a:avLst/>
          </a:prstGeom>
          <a:ln w="12700">
            <a:miter lim="400000"/>
          </a:ln>
        </p:spPr>
      </p:pic>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Shape 74"/>
          <p:cNvSpPr/>
          <p:nvPr>
            <p:ph type="title"/>
          </p:nvPr>
        </p:nvSpPr>
        <p:spPr>
          <a:prstGeom prst="rect">
            <a:avLst/>
          </a:prstGeom>
        </p:spPr>
        <p:txBody>
          <a:bodyPr/>
          <a:lstStyle>
            <a:lvl1pPr defTabSz="490727">
              <a:defRPr sz="6719"/>
            </a:lvl1pPr>
          </a:lstStyle>
          <a:p>
            <a:pPr lvl="0">
              <a:defRPr sz="1800"/>
            </a:pPr>
            <a:r>
              <a:rPr sz="6719"/>
              <a:t>Let’s Dissect the homepage!</a:t>
            </a:r>
          </a:p>
        </p:txBody>
      </p:sp>
      <p:pic>
        <p:nvPicPr>
          <p:cNvPr id="75" name="Screen Shot 2015-10-07 at 3.32.16 PM.png"/>
          <p:cNvPicPr/>
          <p:nvPr/>
        </p:nvPicPr>
        <p:blipFill>
          <a:blip r:embed="rId2">
            <a:extLst/>
          </a:blip>
          <a:stretch>
            <a:fillRect/>
          </a:stretch>
        </p:blipFill>
        <p:spPr>
          <a:xfrm>
            <a:off x="12144" y="2656814"/>
            <a:ext cx="5584712" cy="6192572"/>
          </a:xfrm>
          <a:prstGeom prst="rect">
            <a:avLst/>
          </a:prstGeom>
          <a:ln w="12700">
            <a:miter lim="400000"/>
          </a:ln>
        </p:spPr>
      </p:pic>
      <p:pic>
        <p:nvPicPr>
          <p:cNvPr id="76" name="Screen Shot 2015-10-07 at 3.32.44 PM.png"/>
          <p:cNvPicPr/>
          <p:nvPr/>
        </p:nvPicPr>
        <p:blipFill>
          <a:blip r:embed="rId3">
            <a:extLst/>
          </a:blip>
          <a:stretch>
            <a:fillRect/>
          </a:stretch>
        </p:blipFill>
        <p:spPr>
          <a:xfrm>
            <a:off x="5608705" y="2337281"/>
            <a:ext cx="7818934" cy="6831638"/>
          </a:xfrm>
          <a:prstGeom prst="rect">
            <a:avLst/>
          </a:prstGeom>
          <a:ln w="12700">
            <a:miter lim="400000"/>
          </a:ln>
        </p:spPr>
      </p:pic>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 name="Shape 78"/>
          <p:cNvSpPr/>
          <p:nvPr>
            <p:ph type="title"/>
          </p:nvPr>
        </p:nvSpPr>
        <p:spPr>
          <a:prstGeom prst="rect">
            <a:avLst/>
          </a:prstGeom>
        </p:spPr>
        <p:txBody>
          <a:bodyPr/>
          <a:lstStyle>
            <a:lvl1pPr defTabSz="490727">
              <a:defRPr sz="6719"/>
            </a:lvl1pPr>
          </a:lstStyle>
          <a:p>
            <a:pPr lvl="0">
              <a:defRPr sz="1800"/>
            </a:pPr>
            <a:r>
              <a:rPr sz="6719"/>
              <a:t>Let’s Dissect the homepage!</a:t>
            </a:r>
          </a:p>
        </p:txBody>
      </p:sp>
      <p:pic>
        <p:nvPicPr>
          <p:cNvPr id="79" name="Screen Shot 2015-10-07 at 3.32.44 PM.png"/>
          <p:cNvPicPr/>
          <p:nvPr/>
        </p:nvPicPr>
        <p:blipFill>
          <a:blip r:embed="rId2">
            <a:extLst/>
          </a:blip>
          <a:stretch>
            <a:fillRect/>
          </a:stretch>
        </p:blipFill>
        <p:spPr>
          <a:xfrm>
            <a:off x="2430222" y="2176748"/>
            <a:ext cx="8516852" cy="7441429"/>
          </a:xfrm>
          <a:prstGeom prst="rect">
            <a:avLst/>
          </a:prstGeom>
          <a:ln w="12700">
            <a:miter lim="400000"/>
          </a:ln>
        </p:spPr>
      </p:pic>
      <p:pic>
        <p:nvPicPr>
          <p:cNvPr id="80" name="Screen Shot 2015-10-07 at 3.35.15 PM.png"/>
          <p:cNvPicPr/>
          <p:nvPr/>
        </p:nvPicPr>
        <p:blipFill>
          <a:blip r:embed="rId3">
            <a:extLst/>
          </a:blip>
          <a:stretch>
            <a:fillRect/>
          </a:stretch>
        </p:blipFill>
        <p:spPr>
          <a:xfrm>
            <a:off x="2243974" y="2166833"/>
            <a:ext cx="8516852" cy="4580389"/>
          </a:xfrm>
          <a:prstGeom prst="rect">
            <a:avLst/>
          </a:prstGeom>
          <a:ln w="12700">
            <a:miter lim="400000"/>
          </a:ln>
        </p:spPr>
      </p:pic>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ph type="title"/>
          </p:nvPr>
        </p:nvSpPr>
        <p:spPr>
          <a:prstGeom prst="rect">
            <a:avLst/>
          </a:prstGeom>
        </p:spPr>
        <p:txBody>
          <a:bodyPr/>
          <a:lstStyle/>
          <a:p>
            <a:pPr lvl="0">
              <a:defRPr sz="1800"/>
            </a:pPr>
            <a:r>
              <a:rPr sz="8000"/>
              <a:t>CSS</a:t>
            </a:r>
          </a:p>
        </p:txBody>
      </p:sp>
      <p:sp>
        <p:nvSpPr>
          <p:cNvPr id="83" name="Shape 83"/>
          <p:cNvSpPr/>
          <p:nvPr>
            <p:ph type="body" idx="1"/>
          </p:nvPr>
        </p:nvSpPr>
        <p:spPr>
          <a:prstGeom prst="rect">
            <a:avLst/>
          </a:prstGeom>
        </p:spPr>
        <p:txBody>
          <a:bodyPr anchor="t"/>
          <a:lstStyle/>
          <a:p>
            <a:pPr lvl="0" marL="426719" indent="-426719" defTabSz="560831">
              <a:spcBef>
                <a:spcPts val="4000"/>
              </a:spcBef>
              <a:defRPr sz="1800"/>
            </a:pPr>
            <a:r>
              <a:rPr b="1" sz="3455">
                <a:latin typeface="Helvetica"/>
                <a:ea typeface="Helvetica"/>
                <a:cs typeface="Helvetica"/>
                <a:sym typeface="Helvetica"/>
              </a:rPr>
              <a:t>C</a:t>
            </a:r>
            <a:r>
              <a:rPr sz="3455"/>
              <a:t>ascading </a:t>
            </a:r>
            <a:r>
              <a:rPr b="1" sz="3455">
                <a:latin typeface="Helvetica"/>
                <a:ea typeface="Helvetica"/>
                <a:cs typeface="Helvetica"/>
                <a:sym typeface="Helvetica"/>
              </a:rPr>
              <a:t>S</a:t>
            </a:r>
            <a:r>
              <a:rPr sz="3455"/>
              <a:t>tyle </a:t>
            </a:r>
            <a:r>
              <a:rPr b="1" sz="3455">
                <a:latin typeface="Helvetica"/>
                <a:ea typeface="Helvetica"/>
                <a:cs typeface="Helvetica"/>
                <a:sym typeface="Helvetica"/>
              </a:rPr>
              <a:t>S</a:t>
            </a:r>
            <a:r>
              <a:rPr sz="3455"/>
              <a:t>heets</a:t>
            </a:r>
            <a:endParaRPr sz="3455"/>
          </a:p>
          <a:p>
            <a:pPr lvl="0" marL="426719" indent="-426719" defTabSz="560831">
              <a:spcBef>
                <a:spcPts val="4000"/>
              </a:spcBef>
              <a:defRPr sz="1800"/>
            </a:pPr>
            <a:r>
              <a:rPr sz="3455"/>
              <a:t>defines how html elements will be displayed and formatted on the page</a:t>
            </a:r>
            <a:endParaRPr sz="3455"/>
          </a:p>
          <a:p>
            <a:pPr lvl="0" marL="426719" indent="-426719" defTabSz="560831">
              <a:spcBef>
                <a:spcPts val="4000"/>
              </a:spcBef>
              <a:defRPr sz="1800"/>
            </a:pPr>
            <a:r>
              <a:rPr sz="3455"/>
              <a:t>internal vs external definitions</a:t>
            </a:r>
            <a:endParaRPr sz="3455"/>
          </a:p>
          <a:p>
            <a:pPr lvl="1" marL="853439" indent="-426719" defTabSz="560831">
              <a:spcBef>
                <a:spcPts val="4000"/>
              </a:spcBef>
              <a:defRPr sz="1800"/>
            </a:pPr>
            <a:r>
              <a:rPr sz="3455"/>
              <a:t>keep like pages similar</a:t>
            </a:r>
            <a:endParaRPr sz="3455"/>
          </a:p>
          <a:p>
            <a:pPr lvl="1" marL="853439" indent="-426719" defTabSz="560831">
              <a:spcBef>
                <a:spcPts val="4000"/>
              </a:spcBef>
              <a:defRPr sz="1800"/>
            </a:pPr>
            <a:r>
              <a:rPr sz="3455"/>
              <a:t>can apply css to a particular id (single instantiation), class, or elements of a particular type</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85"/>
          <p:cNvSpPr/>
          <p:nvPr>
            <p:ph type="title"/>
          </p:nvPr>
        </p:nvSpPr>
        <p:spPr>
          <a:prstGeom prst="rect">
            <a:avLst/>
          </a:prstGeom>
        </p:spPr>
        <p:txBody>
          <a:bodyPr/>
          <a:lstStyle/>
          <a:p>
            <a:pPr lvl="0">
              <a:defRPr sz="1800"/>
            </a:pPr>
            <a:r>
              <a:rPr sz="8000"/>
              <a:t>CSS</a:t>
            </a:r>
          </a:p>
        </p:txBody>
      </p:sp>
      <p:sp>
        <p:nvSpPr>
          <p:cNvPr id="86" name="Shape 86"/>
          <p:cNvSpPr/>
          <p:nvPr/>
        </p:nvSpPr>
        <p:spPr>
          <a:xfrm>
            <a:off x="843965" y="3506787"/>
            <a:ext cx="8534478" cy="228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3600"/>
              <a:t>selector {</a:t>
            </a:r>
            <a:endParaRPr sz="3600"/>
          </a:p>
          <a:p>
            <a:pPr lvl="1" algn="l">
              <a:defRPr sz="1800"/>
            </a:pPr>
            <a:r>
              <a:rPr sz="3600"/>
              <a:t>propertyName: value;</a:t>
            </a:r>
            <a:endParaRPr sz="3600"/>
          </a:p>
          <a:p>
            <a:pPr lvl="1" algn="l">
              <a:defRPr sz="1800"/>
            </a:pPr>
            <a:r>
              <a:rPr sz="3600"/>
              <a:t>propertyName: value;</a:t>
            </a:r>
            <a:endParaRPr sz="3600"/>
          </a:p>
          <a:p>
            <a:pPr lvl="0" algn="l">
              <a:defRPr sz="1800"/>
            </a:pPr>
            <a:r>
              <a:rPr sz="3600"/>
              <a:t>}</a:t>
            </a:r>
          </a:p>
        </p:txBody>
      </p:sp>
      <p:pic>
        <p:nvPicPr>
          <p:cNvPr id="87" name="Screen Shot 2015-10-07 at 4.10.38 PM.png"/>
          <p:cNvPicPr/>
          <p:nvPr/>
        </p:nvPicPr>
        <p:blipFill>
          <a:blip r:embed="rId2">
            <a:extLst/>
          </a:blip>
          <a:srcRect l="0" t="15929" r="0" b="43972"/>
          <a:stretch>
            <a:fillRect/>
          </a:stretch>
        </p:blipFill>
        <p:spPr>
          <a:xfrm>
            <a:off x="6169595" y="2975768"/>
            <a:ext cx="6683680" cy="3348228"/>
          </a:xfrm>
          <a:prstGeom prst="rect">
            <a:avLst/>
          </a:prstGeom>
          <a:ln w="12700">
            <a:miter lim="400000"/>
          </a:ln>
        </p:spPr>
      </p:pic>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 name="Shape 89"/>
          <p:cNvSpPr/>
          <p:nvPr>
            <p:ph type="title"/>
          </p:nvPr>
        </p:nvSpPr>
        <p:spPr>
          <a:prstGeom prst="rect">
            <a:avLst/>
          </a:prstGeom>
        </p:spPr>
        <p:txBody>
          <a:bodyPr/>
          <a:lstStyle>
            <a:lvl1pPr defTabSz="566674">
              <a:defRPr sz="7760"/>
            </a:lvl1pPr>
          </a:lstStyle>
          <a:p>
            <a:pPr lvl="0">
              <a:defRPr sz="1800"/>
            </a:pPr>
            <a:r>
              <a:rPr sz="7760"/>
              <a:t>Common CSS Properties</a:t>
            </a:r>
          </a:p>
        </p:txBody>
      </p:sp>
      <p:sp>
        <p:nvSpPr>
          <p:cNvPr id="90" name="Shape 90"/>
          <p:cNvSpPr/>
          <p:nvPr>
            <p:ph type="body" idx="1"/>
          </p:nvPr>
        </p:nvSpPr>
        <p:spPr>
          <a:prstGeom prst="rect">
            <a:avLst/>
          </a:prstGeom>
        </p:spPr>
        <p:txBody>
          <a:bodyPr anchor="t"/>
          <a:lstStyle/>
          <a:p>
            <a:pPr lvl="0" marL="213359" indent="-213359" defTabSz="280415">
              <a:spcBef>
                <a:spcPts val="2000"/>
              </a:spcBef>
              <a:defRPr sz="1800"/>
            </a:pPr>
            <a:r>
              <a:rPr sz="1727"/>
              <a:t>display: {block, inline-block, inline, none}</a:t>
            </a:r>
            <a:endParaRPr sz="1727"/>
          </a:p>
          <a:p>
            <a:pPr lvl="0" marL="213359" indent="-213359" defTabSz="280415">
              <a:spcBef>
                <a:spcPts val="2000"/>
              </a:spcBef>
              <a:defRPr sz="1800"/>
            </a:pPr>
            <a:r>
              <a:rPr sz="1727"/>
              <a:t>width: &amp; height: {_px; _em;}</a:t>
            </a:r>
            <a:endParaRPr sz="1727"/>
          </a:p>
          <a:p>
            <a:pPr lvl="0" marL="213359" indent="-213359" defTabSz="280415">
              <a:spcBef>
                <a:spcPts val="2000"/>
              </a:spcBef>
              <a:defRPr sz="1800"/>
            </a:pPr>
            <a:r>
              <a:rPr sz="1727"/>
              <a:t>margin: &amp; padding:</a:t>
            </a:r>
            <a:endParaRPr sz="1727"/>
          </a:p>
          <a:p>
            <a:pPr lvl="0" marL="213359" indent="-213359" defTabSz="280415">
              <a:spcBef>
                <a:spcPts val="2000"/>
              </a:spcBef>
              <a:defRPr sz="1800"/>
            </a:pPr>
            <a:r>
              <a:rPr sz="1727"/>
              <a:t>color: {hex values, rgb value (ie. rgb(255,0,255)), string (ie. red, blue, green, grey, etc.}</a:t>
            </a:r>
            <a:endParaRPr sz="1727"/>
          </a:p>
          <a:p>
            <a:pPr lvl="0" marL="213359" indent="-213359" defTabSz="280415">
              <a:spcBef>
                <a:spcPts val="2000"/>
              </a:spcBef>
              <a:defRPr sz="1800"/>
            </a:pPr>
            <a:r>
              <a:rPr sz="1727"/>
              <a:t>background:</a:t>
            </a:r>
            <a:endParaRPr sz="1727"/>
          </a:p>
          <a:p>
            <a:pPr lvl="1" marL="426719" indent="-213359" defTabSz="280415">
              <a:spcBef>
                <a:spcPts val="2000"/>
              </a:spcBef>
              <a:defRPr sz="1800"/>
            </a:pPr>
            <a:r>
              <a:rPr sz="1727"/>
              <a:t>background-color:</a:t>
            </a:r>
            <a:endParaRPr sz="1727"/>
          </a:p>
          <a:p>
            <a:pPr lvl="1" marL="426719" indent="-213359" defTabSz="280415">
              <a:spcBef>
                <a:spcPts val="2000"/>
              </a:spcBef>
              <a:defRPr sz="1800"/>
            </a:pPr>
            <a:r>
              <a:rPr sz="1727"/>
              <a:t>background-image:</a:t>
            </a:r>
            <a:endParaRPr sz="1727"/>
          </a:p>
          <a:p>
            <a:pPr lvl="0" marL="213359" indent="-213359" defTabSz="280415">
              <a:spcBef>
                <a:spcPts val="2000"/>
              </a:spcBef>
              <a:defRPr sz="1800"/>
            </a:pPr>
            <a:r>
              <a:rPr sz="1727"/>
              <a:t>font </a:t>
            </a:r>
            <a:endParaRPr sz="1727"/>
          </a:p>
          <a:p>
            <a:pPr lvl="1" marL="426719" indent="-213359" defTabSz="280415">
              <a:spcBef>
                <a:spcPts val="2000"/>
              </a:spcBef>
              <a:defRPr sz="1800"/>
            </a:pPr>
            <a:r>
              <a:rPr sz="1727"/>
              <a:t>font-size: </a:t>
            </a:r>
            <a:endParaRPr sz="1727"/>
          </a:p>
          <a:p>
            <a:pPr lvl="1" marL="426719" indent="-213359" defTabSz="280415">
              <a:spcBef>
                <a:spcPts val="2000"/>
              </a:spcBef>
              <a:defRPr sz="1800"/>
            </a:pPr>
            <a:r>
              <a:rPr sz="1727"/>
              <a:t>font-weight</a:t>
            </a:r>
            <a:endParaRPr sz="1727"/>
          </a:p>
          <a:p>
            <a:pPr lvl="1" marL="426719" indent="-213359" defTabSz="280415">
              <a:spcBef>
                <a:spcPts val="2000"/>
              </a:spcBef>
              <a:defRPr sz="1800"/>
            </a:pPr>
            <a:r>
              <a:rPr sz="1727"/>
              <a:t>font-family:</a:t>
            </a:r>
            <a:endParaRPr sz="1727"/>
          </a:p>
          <a:p>
            <a:pPr lvl="0" marL="213359" indent="-213359" defTabSz="280415">
              <a:spcBef>
                <a:spcPts val="2000"/>
              </a:spcBef>
              <a:defRPr sz="1800"/>
            </a:pPr>
            <a:r>
              <a:rPr sz="1727" u="sng">
                <a:hlinkClick r:id="rId2" invalidUrl="" action="" tgtFrame="" tooltip="" history="1" highlightClick="0" endSnd="0"/>
              </a:rPr>
              <a:t>http://www.zell-weekeat.com/9-important-css-properties-you-must-know/</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lvl="0">
              <a:defRPr sz="1800"/>
            </a:pPr>
            <a:r>
              <a:rPr sz="8000"/>
              <a:t>Javascript</a:t>
            </a:r>
          </a:p>
        </p:txBody>
      </p:sp>
      <p:sp>
        <p:nvSpPr>
          <p:cNvPr id="93" name="Shape 93"/>
          <p:cNvSpPr/>
          <p:nvPr>
            <p:ph type="body" idx="1"/>
          </p:nvPr>
        </p:nvSpPr>
        <p:spPr>
          <a:prstGeom prst="rect">
            <a:avLst/>
          </a:prstGeom>
        </p:spPr>
        <p:txBody>
          <a:bodyPr anchor="t"/>
          <a:lstStyle/>
          <a:p>
            <a:pPr lvl="0">
              <a:defRPr sz="1800"/>
            </a:pPr>
            <a:r>
              <a:rPr sz="3600"/>
              <a:t>added functionality</a:t>
            </a:r>
            <a:endParaRPr sz="3600"/>
          </a:p>
          <a:p>
            <a:pPr lvl="1">
              <a:defRPr sz="1800"/>
            </a:pPr>
            <a:r>
              <a:rPr sz="3600"/>
              <a:t>moving banners</a:t>
            </a:r>
            <a:endParaRPr sz="3600"/>
          </a:p>
          <a:p>
            <a:pPr lvl="1">
              <a:defRPr sz="1800"/>
            </a:pPr>
            <a:r>
              <a:rPr sz="3600"/>
              <a:t>sliding menus</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Shape 95"/>
          <p:cNvSpPr/>
          <p:nvPr>
            <p:ph type="title"/>
          </p:nvPr>
        </p:nvSpPr>
        <p:spPr>
          <a:prstGeom prst="rect">
            <a:avLst/>
          </a:prstGeom>
        </p:spPr>
        <p:txBody>
          <a:bodyPr/>
          <a:lstStyle/>
          <a:p>
            <a:pPr lvl="0">
              <a:defRPr sz="1800"/>
            </a:pPr>
            <a:r>
              <a:rPr sz="8000"/>
              <a:t>Bootstrap</a:t>
            </a:r>
          </a:p>
        </p:txBody>
      </p:sp>
      <p:sp>
        <p:nvSpPr>
          <p:cNvPr id="96" name="Shape 96"/>
          <p:cNvSpPr/>
          <p:nvPr>
            <p:ph type="body" idx="1"/>
          </p:nvPr>
        </p:nvSpPr>
        <p:spPr>
          <a:prstGeom prst="rect">
            <a:avLst/>
          </a:prstGeom>
        </p:spPr>
        <p:txBody>
          <a:bodyPr anchor="t"/>
          <a:lstStyle/>
          <a:p>
            <a:pPr lvl="0">
              <a:defRPr sz="1800"/>
            </a:pPr>
            <a:r>
              <a:rPr sz="3600"/>
              <a:t>Bootstrap is a open-source front end framework that provide a uniform and modern</a:t>
            </a:r>
            <a:endParaRPr sz="3600"/>
          </a:p>
          <a:p>
            <a:pPr lvl="0">
              <a:defRPr sz="1800"/>
            </a:pPr>
            <a:r>
              <a:rPr sz="3600"/>
              <a:t>means or organizing elements</a:t>
            </a:r>
            <a:endParaRPr sz="3600"/>
          </a:p>
          <a:p>
            <a:pPr lvl="0">
              <a:defRPr sz="1800"/>
            </a:pPr>
            <a:r>
              <a:rPr sz="3600"/>
              <a:t>makes interfaces more dynamic</a:t>
            </a:r>
            <a:endParaRPr sz="3600"/>
          </a:p>
          <a:p>
            <a:pPr lvl="0">
              <a:defRPr sz="1800"/>
            </a:pPr>
            <a:r>
              <a:rPr sz="3600"/>
              <a:t>responsive sites lower overhead</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body" idx="1"/>
          </p:nvPr>
        </p:nvSpPr>
        <p:spPr>
          <a:prstGeom prst="rect">
            <a:avLst/>
          </a:prstGeom>
        </p:spPr>
        <p:txBody>
          <a:bodyPr anchor="t"/>
          <a:lstStyle/>
          <a:p>
            <a:pPr lvl="0" marL="0" indent="0">
              <a:buSzTx/>
              <a:buNone/>
              <a:defRPr sz="1800"/>
            </a:pPr>
            <a:r>
              <a:rPr sz="3600"/>
              <a:t>Just to better serve you all — </a:t>
            </a:r>
            <a:r>
              <a:rPr b="1" sz="3600">
                <a:latin typeface="Helvetica"/>
                <a:ea typeface="Helvetica"/>
                <a:cs typeface="Helvetica"/>
                <a:sym typeface="Helvetica"/>
              </a:rPr>
              <a:t>what do you seek to get out of this workshop? Why are you here right now? </a:t>
            </a:r>
            <a:r>
              <a:rPr sz="3600"/>
              <a:t>Is it just to have a portfolio online? Do you want to make a stand alone website of your own. Just seeking a better understanding of how to program in general? </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ph type="title"/>
          </p:nvPr>
        </p:nvSpPr>
        <p:spPr>
          <a:prstGeom prst="rect">
            <a:avLst/>
          </a:prstGeom>
        </p:spPr>
        <p:txBody>
          <a:bodyPr/>
          <a:lstStyle/>
          <a:p>
            <a:pPr lvl="0"/>
          </a:p>
        </p:txBody>
      </p:sp>
      <p:sp>
        <p:nvSpPr>
          <p:cNvPr id="99" name="Shape 99"/>
          <p:cNvSpPr/>
          <p:nvPr/>
        </p:nvSpPr>
        <p:spPr>
          <a:xfrm>
            <a:off x="2168193" y="3586396"/>
            <a:ext cx="8092898" cy="337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a:defRPr sz="1800"/>
            </a:pPr>
            <a:r>
              <a:rPr sz="3600"/>
              <a:t>HTML, CSS guides &amp; tutorials</a:t>
            </a:r>
            <a:endParaRPr sz="3600"/>
          </a:p>
          <a:p>
            <a:pPr lvl="0" algn="l">
              <a:defRPr sz="1800"/>
            </a:pPr>
            <a:r>
              <a:rPr sz="3600" u="sng">
                <a:hlinkClick r:id="rId2" invalidUrl="" action="" tgtFrame="" tooltip="" history="1" highlightClick="0" endSnd="0"/>
              </a:rPr>
              <a:t>http://www.w3schools.com/default.asp</a:t>
            </a:r>
            <a:endParaRPr sz="3600"/>
          </a:p>
          <a:p>
            <a:pPr lvl="0" algn="l">
              <a:defRPr sz="1800"/>
            </a:pPr>
            <a:endParaRPr sz="3600"/>
          </a:p>
          <a:p>
            <a:pPr lvl="0" algn="l">
              <a:defRPr sz="1800"/>
            </a:pPr>
            <a:r>
              <a:rPr sz="3600"/>
              <a:t>Bootstrap website,</a:t>
            </a:r>
            <a:endParaRPr sz="3600"/>
          </a:p>
          <a:p>
            <a:pPr lvl="0" algn="l">
              <a:defRPr sz="1800"/>
            </a:pPr>
            <a:r>
              <a:rPr sz="3600" u="sng">
                <a:hlinkClick r:id="rId3" invalidUrl="" action="" tgtFrame="" tooltip="" history="1" highlightClick="0" endSnd="0"/>
              </a:rPr>
              <a:t>http://getbootstrap.com/</a:t>
            </a:r>
            <a:endParaRPr sz="3600"/>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 name="Shape 37"/>
          <p:cNvSpPr/>
          <p:nvPr>
            <p:ph type="title"/>
          </p:nvPr>
        </p:nvSpPr>
        <p:spPr>
          <a:prstGeom prst="rect">
            <a:avLst/>
          </a:prstGeom>
        </p:spPr>
        <p:txBody>
          <a:bodyPr anchor="t"/>
          <a:lstStyle>
            <a:lvl1pPr>
              <a:defRPr sz="5300"/>
            </a:lvl1pPr>
          </a:lstStyle>
          <a:p>
            <a:pPr lvl="0">
              <a:defRPr sz="1800"/>
            </a:pPr>
            <a:r>
              <a:rPr sz="5300"/>
              <a:t>(first off) What is Involved in Web Development?</a:t>
            </a:r>
          </a:p>
        </p:txBody>
      </p:sp>
      <p:sp>
        <p:nvSpPr>
          <p:cNvPr id="38" name="Shape 38"/>
          <p:cNvSpPr/>
          <p:nvPr>
            <p:ph type="body" idx="1"/>
          </p:nvPr>
        </p:nvSpPr>
        <p:spPr>
          <a:prstGeom prst="rect">
            <a:avLst/>
          </a:prstGeom>
        </p:spPr>
        <p:txBody>
          <a:bodyPr anchor="t"/>
          <a:lstStyle/>
          <a:p>
            <a:pPr lvl="0" marL="0" indent="0">
              <a:buSzTx/>
              <a:buNone/>
              <a:defRPr sz="1800"/>
            </a:pPr>
            <a:r>
              <a:rPr sz="3600"/>
              <a:t>pretty much it consists of a client server relationship as depicted in this image:</a:t>
            </a:r>
            <a:endParaRPr sz="3600"/>
          </a:p>
          <a:p>
            <a:pPr lvl="0" marL="0" indent="0">
              <a:buSzTx/>
              <a:buNone/>
              <a:defRPr sz="1800"/>
            </a:pPr>
            <a:endParaRPr sz="3600"/>
          </a:p>
          <a:p>
            <a:pPr lvl="0" marL="0" indent="0">
              <a:buSzTx/>
              <a:buNone/>
              <a:defRPr sz="1800"/>
            </a:pPr>
            <a:endParaRPr sz="3600"/>
          </a:p>
          <a:p>
            <a:pPr lvl="0" marL="0" indent="0">
              <a:buSzTx/>
              <a:buNone/>
              <a:defRPr sz="1800"/>
            </a:pPr>
            <a:endParaRPr sz="3600"/>
          </a:p>
          <a:p>
            <a:pPr lvl="0" marL="0" indent="0">
              <a:buSzTx/>
              <a:buNone/>
              <a:defRPr sz="1800"/>
            </a:pPr>
            <a:r>
              <a:rPr sz="3600"/>
              <a:t>The client gets webpages from the server which holds all the pages &amp; content. </a:t>
            </a:r>
          </a:p>
        </p:txBody>
      </p:sp>
      <p:pic>
        <p:nvPicPr>
          <p:cNvPr id="39" name="pasted-image.png"/>
          <p:cNvPicPr/>
          <p:nvPr/>
        </p:nvPicPr>
        <p:blipFill>
          <a:blip r:embed="rId2">
            <a:extLst/>
          </a:blip>
          <a:stretch>
            <a:fillRect/>
          </a:stretch>
        </p:blipFill>
        <p:spPr>
          <a:xfrm>
            <a:off x="3478226" y="4064878"/>
            <a:ext cx="4921127" cy="2952677"/>
          </a:xfrm>
          <a:prstGeom prst="rect">
            <a:avLst/>
          </a:prstGeom>
          <a:ln w="12700">
            <a:miter lim="400000"/>
          </a:ln>
        </p:spPr>
      </p:pic>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title"/>
          </p:nvPr>
        </p:nvSpPr>
        <p:spPr>
          <a:prstGeom prst="rect">
            <a:avLst/>
          </a:prstGeom>
        </p:spPr>
        <p:txBody>
          <a:bodyPr/>
          <a:lstStyle>
            <a:lvl1pPr>
              <a:defRPr sz="5300"/>
            </a:lvl1pPr>
          </a:lstStyle>
          <a:p>
            <a:pPr lvl="0">
              <a:defRPr sz="1800"/>
            </a:pPr>
            <a:r>
              <a:rPr sz="5300"/>
              <a:t>BUT. </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 name="Shape 43"/>
          <p:cNvSpPr/>
          <p:nvPr>
            <p:ph type="title"/>
          </p:nvPr>
        </p:nvSpPr>
        <p:spPr>
          <a:prstGeom prst="rect">
            <a:avLst/>
          </a:prstGeom>
        </p:spPr>
        <p:txBody>
          <a:bodyPr/>
          <a:lstStyle/>
          <a:p>
            <a:pPr lvl="1"/>
          </a:p>
        </p:txBody>
      </p:sp>
      <p:sp>
        <p:nvSpPr>
          <p:cNvPr id="44" name="Shape 44"/>
          <p:cNvSpPr/>
          <p:nvPr>
            <p:ph type="body" idx="1"/>
          </p:nvPr>
        </p:nvSpPr>
        <p:spPr>
          <a:prstGeom prst="rect">
            <a:avLst/>
          </a:prstGeom>
        </p:spPr>
        <p:txBody>
          <a:bodyPr anchor="t"/>
          <a:lstStyle/>
          <a:p>
            <a:pPr lvl="0" marL="426719" indent="-426719" defTabSz="560831">
              <a:spcBef>
                <a:spcPts val="4000"/>
              </a:spcBef>
              <a:defRPr sz="1800"/>
            </a:pPr>
            <a:r>
              <a:rPr sz="3455"/>
              <a:t>What is a client? Which is the browser or the mobile application that makes page requests as needed. Us, the users are what trigger the page requests when we do things like submit a form, click on a link, etc.</a:t>
            </a:r>
            <a:endParaRPr sz="3455"/>
          </a:p>
          <a:p>
            <a:pPr lvl="0" marL="426719" indent="-426719" defTabSz="560831">
              <a:spcBef>
                <a:spcPts val="4000"/>
              </a:spcBef>
              <a:defRPr sz="1800"/>
            </a:pPr>
            <a:r>
              <a:rPr sz="3455"/>
              <a:t>What is a server? well… the server is actually a machine, a computer that stores and provides the html pages to the client. It’s literally a server. </a:t>
            </a:r>
            <a:endParaRPr sz="3455"/>
          </a:p>
          <a:p>
            <a:pPr lvl="0" marL="0" indent="0" algn="ctr" defTabSz="560831">
              <a:spcBef>
                <a:spcPts val="4000"/>
              </a:spcBef>
              <a:buSzTx/>
              <a:buNone/>
              <a:defRPr sz="1800"/>
            </a:pPr>
            <a:r>
              <a:rPr sz="3455"/>
              <a:t>The server serves it. </a:t>
            </a:r>
            <a:endParaRPr sz="3455"/>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 name="Shape 46"/>
          <p:cNvSpPr/>
          <p:nvPr>
            <p:ph type="title"/>
          </p:nvPr>
        </p:nvSpPr>
        <p:spPr>
          <a:prstGeom prst="rect">
            <a:avLst/>
          </a:prstGeom>
        </p:spPr>
        <p:txBody>
          <a:bodyPr/>
          <a:lstStyle>
            <a:lvl1pPr defTabSz="303783">
              <a:defRPr sz="4160"/>
            </a:lvl1pPr>
          </a:lstStyle>
          <a:p>
            <a:pPr lvl="0">
              <a:defRPr sz="1800"/>
            </a:pPr>
            <a:r>
              <a:rPr sz="4160"/>
              <a:t>“So.. I always hear programmers talking about being full stack developers or individuals with a focus on front end/back end/UI/UX/another abbrev. whose meaning is a mystery to me….</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lvl="0">
              <a:defRPr sz="1800"/>
            </a:pPr>
            <a:r>
              <a:rPr sz="8000"/>
              <a:t>two main parts.</a:t>
            </a:r>
          </a:p>
        </p:txBody>
      </p:sp>
      <p:sp>
        <p:nvSpPr>
          <p:cNvPr id="49" name="Shape 49"/>
          <p:cNvSpPr/>
          <p:nvPr>
            <p:ph type="body" idx="1"/>
          </p:nvPr>
        </p:nvSpPr>
        <p:spPr>
          <a:prstGeom prst="rect">
            <a:avLst/>
          </a:prstGeom>
        </p:spPr>
        <p:txBody>
          <a:bodyPr anchor="t"/>
          <a:lstStyle/>
          <a:p>
            <a:pPr lvl="0" marL="0" indent="0" defTabSz="484886">
              <a:spcBef>
                <a:spcPts val="3400"/>
              </a:spcBef>
              <a:buSzTx/>
              <a:buNone/>
              <a:defRPr sz="1800"/>
            </a:pPr>
            <a:r>
              <a:rPr sz="2988"/>
              <a:t>Front End (Client-side), Related to the web browser itself which consists of the User Interface (UI).  ie. the html pages themselves, the part that makes pages responsive and interactive.</a:t>
            </a:r>
            <a:endParaRPr sz="2988"/>
          </a:p>
          <a:p>
            <a:pPr lvl="0" marL="0" indent="0" defTabSz="484886">
              <a:spcBef>
                <a:spcPts val="3400"/>
              </a:spcBef>
              <a:buSzTx/>
              <a:buNone/>
              <a:defRPr sz="1800"/>
            </a:pPr>
            <a:r>
              <a:rPr sz="2988"/>
              <a:t>Backend (Server-side), Deals with the data, logic and is usually more computation heavy where much of the processing is done. ie. the guts that process user inputs, manages data storage (databases), executes insert, delete operations on data sets.</a:t>
            </a:r>
            <a:endParaRPr sz="2988"/>
          </a:p>
          <a:p>
            <a:pPr lvl="0" marL="0" indent="0" defTabSz="484886">
              <a:spcBef>
                <a:spcPts val="3400"/>
              </a:spcBef>
              <a:buSzTx/>
              <a:buNone/>
              <a:defRPr sz="1800"/>
            </a:pPr>
            <a:r>
              <a:rPr sz="1826"/>
              <a:t>**UX - User Experience, really an umbrella term that describes all end user interactions with a system or application.</a:t>
            </a:r>
            <a:endParaRPr sz="1826"/>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hape 51"/>
          <p:cNvSpPr/>
          <p:nvPr>
            <p:ph type="title"/>
          </p:nvPr>
        </p:nvSpPr>
        <p:spPr>
          <a:prstGeom prst="rect">
            <a:avLst/>
          </a:prstGeom>
        </p:spPr>
        <p:txBody>
          <a:bodyPr/>
          <a:lstStyle/>
          <a:p>
            <a:pPr lvl="1" indent="192023" defTabSz="490727">
              <a:defRPr sz="1800"/>
            </a:pPr>
            <a:r>
              <a:rPr sz="6719"/>
              <a:t>…what we actually doing today</a:t>
            </a:r>
          </a:p>
        </p:txBody>
      </p:sp>
      <p:sp>
        <p:nvSpPr>
          <p:cNvPr id="52" name="Shape 52"/>
          <p:cNvSpPr/>
          <p:nvPr>
            <p:ph type="body" idx="1"/>
          </p:nvPr>
        </p:nvSpPr>
        <p:spPr>
          <a:prstGeom prst="rect">
            <a:avLst/>
          </a:prstGeom>
        </p:spPr>
        <p:txBody>
          <a:bodyPr anchor="t"/>
          <a:lstStyle/>
          <a:p>
            <a:pPr lvl="0" marL="0" indent="0">
              <a:buSzTx/>
              <a:buNone/>
              <a:defRPr sz="1800"/>
            </a:pPr>
            <a:r>
              <a:rPr sz="3600"/>
              <a:t>For our purposes we’ll be doing a client-side programming, more specifically dealing with:</a:t>
            </a:r>
            <a:endParaRPr sz="3600"/>
          </a:p>
          <a:p>
            <a:pPr lvl="0">
              <a:defRPr sz="1800"/>
            </a:pPr>
            <a:r>
              <a:rPr sz="3600"/>
              <a:t>HTML</a:t>
            </a:r>
            <a:endParaRPr sz="3600"/>
          </a:p>
          <a:p>
            <a:pPr lvl="0">
              <a:defRPr sz="1800"/>
            </a:pPr>
            <a:r>
              <a:rPr sz="3600"/>
              <a:t>CSS</a:t>
            </a:r>
            <a:endParaRPr sz="3600"/>
          </a:p>
          <a:p>
            <a:pPr lvl="0">
              <a:defRPr sz="1800"/>
            </a:pPr>
            <a:r>
              <a:rPr sz="3600"/>
              <a:t>Javascript (Intro to Bootstrap framework)</a:t>
            </a:r>
            <a:endParaRPr sz="3600"/>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ph type="title"/>
          </p:nvPr>
        </p:nvSpPr>
        <p:spPr>
          <a:prstGeom prst="rect">
            <a:avLst/>
          </a:prstGeom>
        </p:spPr>
        <p:txBody>
          <a:bodyPr/>
          <a:lstStyle/>
          <a:p>
            <a:pPr lvl="0">
              <a:defRPr sz="1800"/>
            </a:pPr>
            <a:r>
              <a:rPr sz="8000"/>
              <a:t>HTML</a:t>
            </a:r>
          </a:p>
        </p:txBody>
      </p:sp>
      <p:sp>
        <p:nvSpPr>
          <p:cNvPr id="55" name="Shape 55"/>
          <p:cNvSpPr/>
          <p:nvPr>
            <p:ph type="body" idx="1"/>
          </p:nvPr>
        </p:nvSpPr>
        <p:spPr>
          <a:prstGeom prst="rect">
            <a:avLst/>
          </a:prstGeom>
        </p:spPr>
        <p:txBody>
          <a:bodyPr lIns="38100" tIns="38100" rIns="38100" bIns="38100"/>
          <a:lstStyle/>
          <a:p>
            <a:pPr lvl="0" marL="422275" indent="-422275" defTabSz="554990">
              <a:spcBef>
                <a:spcPts val="3900"/>
              </a:spcBef>
              <a:defRPr sz="1800"/>
            </a:pPr>
            <a:r>
              <a:rPr b="1" sz="3420">
                <a:latin typeface="Helvetica"/>
                <a:ea typeface="Helvetica"/>
                <a:cs typeface="Helvetica"/>
                <a:sym typeface="Helvetica"/>
              </a:rPr>
              <a:t>H</a:t>
            </a:r>
            <a:r>
              <a:rPr sz="3420"/>
              <a:t>yper </a:t>
            </a:r>
            <a:r>
              <a:rPr b="1" sz="3420">
                <a:latin typeface="Helvetica"/>
                <a:ea typeface="Helvetica"/>
                <a:cs typeface="Helvetica"/>
                <a:sym typeface="Helvetica"/>
              </a:rPr>
              <a:t>T</a:t>
            </a:r>
            <a:r>
              <a:rPr sz="3420"/>
              <a:t>ext </a:t>
            </a:r>
            <a:r>
              <a:rPr b="1" sz="3420">
                <a:latin typeface="Helvetica"/>
                <a:ea typeface="Helvetica"/>
                <a:cs typeface="Helvetica"/>
                <a:sym typeface="Helvetica"/>
              </a:rPr>
              <a:t>M</a:t>
            </a:r>
            <a:r>
              <a:rPr sz="3420"/>
              <a:t>arkup </a:t>
            </a:r>
            <a:r>
              <a:rPr b="1" sz="3420">
                <a:latin typeface="Helvetica"/>
                <a:ea typeface="Helvetica"/>
                <a:cs typeface="Helvetica"/>
                <a:sym typeface="Helvetica"/>
              </a:rPr>
              <a:t>L</a:t>
            </a:r>
            <a:r>
              <a:rPr sz="3420"/>
              <a:t>anguage, series of markup tags that group content</a:t>
            </a:r>
            <a:endParaRPr sz="3420"/>
          </a:p>
          <a:p>
            <a:pPr lvl="0" marL="0" indent="0" defTabSz="554990">
              <a:spcBef>
                <a:spcPts val="3900"/>
              </a:spcBef>
              <a:buSzTx/>
              <a:buNone/>
              <a:defRPr sz="1800"/>
            </a:pPr>
            <a:endParaRPr sz="3420"/>
          </a:p>
          <a:p>
            <a:pPr lvl="0" marL="0" indent="0" defTabSz="554990">
              <a:spcBef>
                <a:spcPts val="3900"/>
              </a:spcBef>
              <a:buSzTx/>
              <a:buNone/>
              <a:defRPr sz="1800"/>
            </a:pPr>
            <a:endParaRPr sz="3420"/>
          </a:p>
          <a:p>
            <a:pPr lvl="0" marL="0" indent="0" defTabSz="554990">
              <a:spcBef>
                <a:spcPts val="3900"/>
              </a:spcBef>
              <a:buSzTx/>
              <a:buNone/>
              <a:defRPr sz="1800"/>
            </a:pPr>
            <a:r>
              <a:rPr sz="3420"/>
              <a:t>      </a:t>
            </a:r>
            <a:endParaRPr sz="3420"/>
          </a:p>
          <a:p>
            <a:pPr lvl="0" marL="0" indent="0" algn="ctr" defTabSz="554990">
              <a:spcBef>
                <a:spcPts val="3900"/>
              </a:spcBef>
              <a:buSzTx/>
              <a:buNone/>
              <a:defRPr sz="1800"/>
            </a:pPr>
            <a:endParaRPr sz="3420"/>
          </a:p>
        </p:txBody>
      </p:sp>
      <p:sp>
        <p:nvSpPr>
          <p:cNvPr id="56" name="Shape 56"/>
          <p:cNvSpPr/>
          <p:nvPr/>
        </p:nvSpPr>
        <p:spPr>
          <a:xfrm>
            <a:off x="2954060" y="5667152"/>
            <a:ext cx="21977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Beginning</a:t>
            </a:r>
          </a:p>
        </p:txBody>
      </p:sp>
      <p:sp>
        <p:nvSpPr>
          <p:cNvPr id="57" name="Shape 57"/>
          <p:cNvSpPr/>
          <p:nvPr/>
        </p:nvSpPr>
        <p:spPr>
          <a:xfrm>
            <a:off x="3022833" y="4633953"/>
            <a:ext cx="158145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vl1pPr>
          </a:lstStyle>
          <a:p>
            <a:pPr lvl="0">
              <a:defRPr sz="1800" u="none"/>
            </a:pPr>
            <a:r>
              <a:rPr sz="3600" u="sng"/>
              <a:t>&lt;html&gt;</a:t>
            </a:r>
          </a:p>
        </p:txBody>
      </p:sp>
      <p:sp>
        <p:nvSpPr>
          <p:cNvPr id="58" name="Shape 58"/>
          <p:cNvSpPr/>
          <p:nvPr/>
        </p:nvSpPr>
        <p:spPr>
          <a:xfrm>
            <a:off x="7457807" y="4617117"/>
            <a:ext cx="170855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vl1pPr>
          </a:lstStyle>
          <a:p>
            <a:pPr lvl="0">
              <a:defRPr sz="1800" u="none"/>
            </a:pPr>
            <a:r>
              <a:rPr sz="3600" u="sng"/>
              <a:t>&lt;/html&gt;</a:t>
            </a:r>
          </a:p>
        </p:txBody>
      </p:sp>
      <p:sp>
        <p:nvSpPr>
          <p:cNvPr id="59" name="Shape 59"/>
          <p:cNvSpPr/>
          <p:nvPr/>
        </p:nvSpPr>
        <p:spPr>
          <a:xfrm>
            <a:off x="7530959" y="5667152"/>
            <a:ext cx="156225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Ending</a:t>
            </a:r>
          </a:p>
        </p:txBody>
      </p:sp>
      <p:sp>
        <p:nvSpPr>
          <p:cNvPr id="60" name="Shape 60"/>
          <p:cNvSpPr/>
          <p:nvPr/>
        </p:nvSpPr>
        <p:spPr>
          <a:xfrm flipV="1">
            <a:off x="8312085" y="5261456"/>
            <a:ext cx="1" cy="475786"/>
          </a:xfrm>
          <a:prstGeom prst="line">
            <a:avLst/>
          </a:prstGeom>
          <a:ln w="50800">
            <a:solidFill/>
            <a:miter lim="400000"/>
            <a:tailEnd type="triangle"/>
          </a:ln>
        </p:spPr>
        <p:txBody>
          <a:bodyPr lIns="0" tIns="0" rIns="0" bIns="0" anchor="ctr"/>
          <a:lstStyle/>
          <a:p>
            <a:pPr lvl="0">
              <a:defRPr sz="2400"/>
            </a:pPr>
          </a:p>
        </p:txBody>
      </p:sp>
      <p:sp>
        <p:nvSpPr>
          <p:cNvPr id="61" name="Shape 61"/>
          <p:cNvSpPr/>
          <p:nvPr/>
        </p:nvSpPr>
        <p:spPr>
          <a:xfrm>
            <a:off x="4865448" y="4526003"/>
            <a:ext cx="2331200"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500"/>
            </a:lvl1pPr>
          </a:lstStyle>
          <a:p>
            <a:pPr lvl="0">
              <a:defRPr sz="1800"/>
            </a:pPr>
            <a:r>
              <a:rPr sz="2500"/>
              <a:t>Content in between</a:t>
            </a:r>
          </a:p>
        </p:txBody>
      </p:sp>
      <p:sp>
        <p:nvSpPr>
          <p:cNvPr id="62" name="Shape 62"/>
          <p:cNvSpPr/>
          <p:nvPr/>
        </p:nvSpPr>
        <p:spPr>
          <a:xfrm flipV="1">
            <a:off x="3813561" y="5261456"/>
            <a:ext cx="1" cy="475786"/>
          </a:xfrm>
          <a:prstGeom prst="line">
            <a:avLst/>
          </a:prstGeom>
          <a:ln w="50800">
            <a:solidFill/>
            <a:miter lim="400000"/>
            <a:tailEnd type="triangle"/>
          </a:ln>
        </p:spPr>
        <p:txBody>
          <a:bodyPr lIns="0" tIns="0" rIns="0" bIns="0" anchor="ctr"/>
          <a:lstStyle/>
          <a:p>
            <a:pPr lvl="0">
              <a:defRPr sz="2400"/>
            </a:pP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