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73" r:id="rId4"/>
    <p:sldId id="257" r:id="rId5"/>
    <p:sldId id="281" r:id="rId6"/>
    <p:sldId id="282" r:id="rId7"/>
    <p:sldId id="295" r:id="rId8"/>
    <p:sldId id="297" r:id="rId9"/>
    <p:sldId id="283" r:id="rId10"/>
    <p:sldId id="298" r:id="rId11"/>
    <p:sldId id="299" r:id="rId12"/>
    <p:sldId id="300" r:id="rId13"/>
    <p:sldId id="291" r:id="rId14"/>
    <p:sldId id="292" r:id="rId15"/>
    <p:sldId id="293" r:id="rId16"/>
    <p:sldId id="289" r:id="rId17"/>
    <p:sldId id="290" r:id="rId18"/>
    <p:sldId id="27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0" d="100"/>
          <a:sy n="70" d="100"/>
        </p:scale>
        <p:origin x="-744" y="-96"/>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smtClean="0">
                <a:solidFill>
                  <a:schemeClr val="bg1"/>
                </a:solidFill>
                <a:effectLst/>
                <a:latin typeface="Times New Roman" panose="02020603050405020304" pitchFamily="18" charset="0"/>
                <a:cs typeface="Times New Roman" panose="02020603050405020304" pitchFamily="18" charset="0"/>
              </a:rPr>
              <a:t>Process</a:t>
            </a:r>
            <a:r>
              <a:rPr lang="en-US" sz="1200" b="1" i="1" baseline="0" smtClean="0">
                <a:solidFill>
                  <a:schemeClr val="bg1"/>
                </a:solidFill>
                <a:effectLst/>
                <a:latin typeface="Times New Roman" panose="02020603050405020304" pitchFamily="18" charset="0"/>
                <a:cs typeface="Times New Roman" panose="02020603050405020304" pitchFamily="18" charset="0"/>
              </a:rPr>
              <a:t>  Mining Virtual Internship</a:t>
            </a:r>
            <a:endParaRPr lang="en-IN" sz="1500" b="1" i="1">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a:solidFill>
                  <a:schemeClr val="bg1"/>
                </a:solidFill>
                <a:latin typeface="Times New Roman" panose="02020603050405020304" pitchFamily="18" charset="0"/>
                <a:cs typeface="Times New Roman" panose="02020603050405020304" pitchFamily="18" charset="0"/>
              </a:rPr>
              <a:t> </a:t>
            </a:r>
            <a:r>
              <a:rPr lang="en-US" sz="1600" b="0" cap="small" baseline="0" smtClean="0">
                <a:solidFill>
                  <a:schemeClr val="bg1"/>
                </a:solidFill>
                <a:latin typeface="Times New Roman" panose="02020603050405020304" pitchFamily="18" charset="0"/>
                <a:cs typeface="Times New Roman" panose="02020603050405020304" pitchFamily="18" charset="0"/>
              </a:rPr>
              <a:t>224G5A3214</a:t>
            </a:r>
            <a:endParaRPr lang="en-IN" sz="1600" b="0" cap="small" baseline="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a:effectLst>
                  <a:outerShdw blurRad="38100" dist="38100" dir="2700000" algn="tl">
                    <a:srgbClr val="000000">
                      <a:alpha val="43137"/>
                    </a:srgbClr>
                  </a:outerShdw>
                </a:effectLst>
              </a:rPr>
              <a:t>G Vamsi Krishna</a:t>
            </a:r>
            <a:endParaRPr lang="en-US" sz="2600" b="0">
              <a:effectLst>
                <a:outerShdw blurRad="38100" dist="38100" dir="2700000" algn="tl">
                  <a:srgbClr val="000000">
                    <a:alpha val="43137"/>
                  </a:srgbClr>
                </a:outerShdw>
              </a:effectLst>
            </a:endParaRPr>
          </a:p>
          <a:p>
            <a:pPr>
              <a:spcBef>
                <a:spcPts val="300"/>
              </a:spcBef>
            </a:pPr>
            <a:r>
              <a:rPr lang="en-US" sz="1600"/>
              <a:t>Roll No. </a:t>
            </a:r>
            <a:r>
              <a:rPr lang="en-US" sz="1600" smtClean="0"/>
              <a:t>224G5A3214</a:t>
            </a:r>
            <a:endParaRPr lang="en-US" sz="160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a:effectLst>
                  <a:outerShdw blurRad="38100" dist="38100" dir="2700000" algn="tl">
                    <a:srgbClr val="000000">
                      <a:alpha val="43137"/>
                    </a:srgbClr>
                  </a:outerShdw>
                </a:effectLst>
              </a:rPr>
              <a:t>Department of Computer Science and Engineering (Data Science)      </a:t>
            </a:r>
            <a:endParaRPr lang="en-US" sz="4200" b="0">
              <a:effectLst>
                <a:outerShdw blurRad="38100" dist="38100" dir="2700000" algn="tl">
                  <a:srgbClr val="000000">
                    <a:alpha val="43137"/>
                  </a:srgbClr>
                </a:outerShdw>
              </a:effectLst>
            </a:endParaRPr>
          </a:p>
          <a:p>
            <a:pPr>
              <a:spcBef>
                <a:spcPts val="500"/>
              </a:spcBef>
            </a:pPr>
            <a:r>
              <a:rPr lang="en-US" sz="6500" b="0">
                <a:solidFill>
                  <a:srgbClr val="FF0000"/>
                </a:solidFill>
                <a:effectLst>
                  <a:outerShdw blurRad="38100" dist="38100" dir="2700000" algn="tl">
                    <a:srgbClr val="000000">
                      <a:alpha val="43137"/>
                    </a:srgbClr>
                  </a:outerShdw>
                </a:effectLst>
              </a:rPr>
              <a:t>Srinivasa Ramanujan Institute of Technology</a:t>
            </a:r>
            <a:endParaRPr lang="en-US" sz="6500" b="0">
              <a:solidFill>
                <a:srgbClr val="FF0000"/>
              </a:solidFill>
              <a:effectLst>
                <a:outerShdw blurRad="38100" dist="38100" dir="2700000" algn="tl">
                  <a:srgbClr val="000000">
                    <a:alpha val="43137"/>
                  </a:srgbClr>
                </a:outerShdw>
              </a:effectLst>
            </a:endParaRPr>
          </a:p>
          <a:p>
            <a:pPr>
              <a:spcBef>
                <a:spcPts val="300"/>
              </a:spcBef>
            </a:pPr>
            <a:r>
              <a:rPr lang="en-US" sz="2100">
                <a:effectLst/>
                <a:ea typeface="Times New Roman" panose="02020603050405020304" pitchFamily="18" charset="0"/>
              </a:rPr>
              <a:t>(Affiliated to JNTUA &amp; Approved by AICTE) (Accredited by NAAC with ‘A’ Grade &amp; Accredited by NBA (EEE, ECE &amp; CSE)</a:t>
            </a:r>
            <a:endParaRPr lang="en-US" sz="2100" b="0"/>
          </a:p>
          <a:p>
            <a:pPr>
              <a:spcBef>
                <a:spcPts val="300"/>
              </a:spcBef>
            </a:pPr>
            <a:r>
              <a:rPr lang="en-US" sz="2300" err="1"/>
              <a:t>Rotarypuram</a:t>
            </a:r>
            <a:r>
              <a:rPr lang="en-US" sz="2300"/>
              <a:t> Village, B K </a:t>
            </a:r>
            <a:r>
              <a:rPr lang="en-US" sz="2300" err="1"/>
              <a:t>Samudram</a:t>
            </a:r>
            <a:r>
              <a:rPr lang="en-US" sz="2300"/>
              <a:t> Mandal, </a:t>
            </a:r>
            <a:r>
              <a:rPr lang="en-US" sz="2300" err="1"/>
              <a:t>Ananthapuramu</a:t>
            </a:r>
            <a:r>
              <a:rPr lang="en-US" sz="2300"/>
              <a:t> – 515701.</a:t>
            </a:r>
            <a:endParaRPr lang="en-US" sz="2300"/>
          </a:p>
          <a:p>
            <a:pPr>
              <a:spcAft>
                <a:spcPts val="100"/>
              </a:spcAft>
            </a:pPr>
            <a:r>
              <a:rPr lang="en-US" sz="2500">
                <a:solidFill>
                  <a:schemeClr val="accent1">
                    <a:lumMod val="50000"/>
                  </a:schemeClr>
                </a:solidFill>
              </a:rPr>
              <a:t>2023 - 2024</a:t>
            </a:r>
            <a:endParaRPr lang="en-US" sz="2500" b="0"/>
          </a:p>
          <a:p>
            <a:endParaRPr lang="en-IN" b="0"/>
          </a:p>
        </p:txBody>
      </p:sp>
      <p:sp>
        <p:nvSpPr>
          <p:cNvPr id="17" name="Rectangle: Rounded Corners 16"/>
          <p:cNvSpPr/>
          <p:nvPr/>
        </p:nvSpPr>
        <p:spPr>
          <a:xfrm>
            <a:off x="781513" y="30876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a:t>
            </a:r>
            <a:endParaRPr lang="en-IN" sz="32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a:solidFill>
                  <a:srgbClr val="000000"/>
                </a:solidFill>
                <a:latin typeface="Times New Roman" panose="02020603050405020304" pitchFamily="18" charset="0"/>
                <a:ea typeface="Calibri" panose="020F0502020204030204" pitchFamily="34" charset="0"/>
              </a:rPr>
              <a:t>by</a:t>
            </a:r>
            <a:endParaRPr lang="en-IN" sz="1600" i="1">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
            </a:r>
            <a:r>
              <a:rPr lang="en-US" smtClean="0"/>
              <a:t>ontd…</a:t>
            </a:r>
            <a:endParaRPr lang="en-US"/>
          </a:p>
        </p:txBody>
      </p:sp>
      <p:sp>
        <p:nvSpPr>
          <p:cNvPr id="3" name="Content Placeholder 2"/>
          <p:cNvSpPr>
            <a:spLocks noGrp="1"/>
          </p:cNvSpPr>
          <p:nvPr>
            <p:ph idx="1"/>
          </p:nvPr>
        </p:nvSpPr>
        <p:spPr>
          <a:xfrm>
            <a:off x="1" y="955343"/>
            <a:ext cx="11978640" cy="5536896"/>
          </a:xfrm>
        </p:spPr>
        <p:txBody>
          <a:bodyPr>
            <a:normAutofit/>
          </a:bodyPr>
          <a:lstStyle/>
          <a:p>
            <a:pPr>
              <a:buNone/>
            </a:pPr>
            <a:r>
              <a:rPr lang="en-US" sz="2400" b="1" smtClean="0"/>
              <a:t>2. Rising </a:t>
            </a:r>
            <a:r>
              <a:rPr lang="en-US" sz="2400" b="1" smtClean="0"/>
              <a:t>Star </a:t>
            </a:r>
            <a:r>
              <a:rPr lang="en-US" sz="2400" b="1" smtClean="0"/>
              <a:t>Technical : </a:t>
            </a:r>
            <a:endParaRPr lang="en-US" sz="2400" b="1" smtClean="0"/>
          </a:p>
          <a:p>
            <a:pPr>
              <a:buNone/>
            </a:pPr>
            <a:r>
              <a:rPr lang="en-US" sz="2400" b="1" smtClean="0"/>
              <a:t> </a:t>
            </a:r>
            <a:r>
              <a:rPr lang="en-US" sz="2400" b="1" smtClean="0"/>
              <a:t>   2.1 Celonis </a:t>
            </a:r>
            <a:r>
              <a:rPr lang="en-US" sz="2400" b="1" smtClean="0"/>
              <a:t>PQL </a:t>
            </a:r>
            <a:r>
              <a:rPr lang="en-US" sz="2400" b="1" smtClean="0"/>
              <a:t>Engine :</a:t>
            </a:r>
            <a:endParaRPr lang="en-US" sz="2400" b="1" smtClean="0"/>
          </a:p>
          <a:p>
            <a:pPr>
              <a:buNone/>
            </a:pPr>
            <a:r>
              <a:rPr lang="en-US" sz="2400" b="1" smtClean="0"/>
              <a:t> </a:t>
            </a:r>
            <a:r>
              <a:rPr lang="en-US" sz="2400" b="1" smtClean="0"/>
              <a:t>                       </a:t>
            </a:r>
            <a:r>
              <a:rPr lang="en-US" sz="2400" smtClean="0"/>
              <a:t>Celonis PQL is an integral component of the Celonis Software Architecture</a:t>
            </a:r>
            <a:r>
              <a:rPr lang="en-US" sz="2400" smtClean="0"/>
              <a:t>. </a:t>
            </a:r>
            <a:r>
              <a:rPr lang="en-US" sz="2400" smtClean="0"/>
              <a:t>All</a:t>
            </a:r>
            <a:endParaRPr lang="en-US" sz="2400" smtClean="0"/>
          </a:p>
          <a:p>
            <a:pPr>
              <a:buNone/>
            </a:pPr>
            <a:r>
              <a:rPr lang="en-US" sz="2400" smtClean="0"/>
              <a:t>           Celonis </a:t>
            </a:r>
            <a:r>
              <a:rPr lang="en-US" sz="2400" smtClean="0"/>
              <a:t>applications use this language to query data from a data </a:t>
            </a:r>
            <a:r>
              <a:rPr lang="en-US" sz="2400" smtClean="0"/>
              <a:t>model</a:t>
            </a:r>
            <a:r>
              <a:rPr lang="en-US" sz="2400" smtClean="0"/>
              <a:t>.</a:t>
            </a:r>
            <a:endParaRPr lang="en-US" sz="2400" smtClean="0"/>
          </a:p>
          <a:p>
            <a:pPr>
              <a:buNone/>
            </a:pPr>
            <a:endParaRPr lang="en-US" sz="2400"/>
          </a:p>
        </p:txBody>
      </p:sp>
      <p:pic>
        <p:nvPicPr>
          <p:cNvPr id="4" name="Picture 3" descr="Comparing-SQL-and-Celonis-PQL-by-an-example-query.png"/>
          <p:cNvPicPr>
            <a:picLocks noChangeAspect="1"/>
          </p:cNvPicPr>
          <p:nvPr/>
        </p:nvPicPr>
        <p:blipFill>
          <a:blip r:embed="rId1"/>
          <a:stretch>
            <a:fillRect/>
          </a:stretch>
        </p:blipFill>
        <p:spPr>
          <a:xfrm>
            <a:off x="2891127" y="2802377"/>
            <a:ext cx="6514460" cy="32572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
            </a:r>
            <a:r>
              <a:rPr lang="en-US" smtClean="0"/>
              <a:t>ontd…</a:t>
            </a:r>
            <a:endParaRPr lang="en-US"/>
          </a:p>
        </p:txBody>
      </p:sp>
      <p:sp>
        <p:nvSpPr>
          <p:cNvPr id="3" name="Content Placeholder 2"/>
          <p:cNvSpPr>
            <a:spLocks noGrp="1"/>
          </p:cNvSpPr>
          <p:nvPr>
            <p:ph idx="1"/>
          </p:nvPr>
        </p:nvSpPr>
        <p:spPr>
          <a:xfrm>
            <a:off x="0" y="928048"/>
            <a:ext cx="12192000" cy="5718412"/>
          </a:xfrm>
        </p:spPr>
        <p:txBody>
          <a:bodyPr>
            <a:normAutofit lnSpcReduction="10000"/>
          </a:bodyPr>
          <a:lstStyle/>
          <a:p>
            <a:pPr>
              <a:buNone/>
            </a:pPr>
            <a:r>
              <a:rPr lang="en-US" sz="2400" b="1" smtClean="0"/>
              <a:t>2.2 SQL vs Celonis PQL : </a:t>
            </a:r>
            <a:r>
              <a:rPr lang="en-US" sz="2400" smtClean="0"/>
              <a:t>Celonis PQL does not support all operators that are available in SQL. This is because customer requirements drive the development of the language, and only operators </a:t>
            </a:r>
            <a:r>
              <a:rPr lang="en-US" sz="2400" smtClean="0"/>
              <a:t>needed for the target use cases are implementedSecond, Celonis PQL is not supported by a data </a:t>
            </a:r>
            <a:r>
              <a:rPr lang="en-US" sz="2400" smtClean="0"/>
              <a:t>manipulation </a:t>
            </a:r>
            <a:r>
              <a:rPr lang="en-US" sz="2400" smtClean="0"/>
              <a:t>language (DML</a:t>
            </a:r>
            <a:r>
              <a:rPr lang="en-US" sz="2400" smtClean="0"/>
              <a:t>). As all updates in the Process Mining scenario should come from the source systems, there is no need to manipulate and update the data </a:t>
            </a:r>
            <a:r>
              <a:rPr lang="en-US" sz="2400" smtClean="0"/>
              <a:t>through </a:t>
            </a:r>
            <a:r>
              <a:rPr lang="en-US" sz="2400" smtClean="0"/>
              <a:t>the query </a:t>
            </a:r>
            <a:r>
              <a:rPr lang="en-US" sz="2400" smtClean="0"/>
              <a:t>language </a:t>
            </a:r>
            <a:r>
              <a:rPr lang="en-US" sz="2400" smtClean="0"/>
              <a:t>directly.Furthermore, Celonis PQL does not provide any data definition language(DDL). As the data model is created by a visual data model editor and stored internally, there has not been any need for creating and modifying database objects.In contrast to SQL, Celonis PQL is domain-specific and offers a wide range of Process Mining operators not available in SQL. Consequently, Celonis PQL seamlessly integrates the data with the </a:t>
            </a:r>
            <a:r>
              <a:rPr lang="en-US" sz="2400" smtClean="0"/>
              <a:t>process </a:t>
            </a:r>
            <a:r>
              <a:rPr lang="en-US" sz="2400" smtClean="0"/>
              <a:t>perspective. Across all classes of operators, Celonis PQL follows four language features:</a:t>
            </a:r>
            <a:endParaRPr lang="en-US" sz="2400" smtClean="0"/>
          </a:p>
          <a:p>
            <a:pPr>
              <a:buNone/>
            </a:pPr>
            <a:r>
              <a:rPr lang="en-US" sz="2400" smtClean="0"/>
              <a:t>i. Operators usually create and return a single column that is either added to an existing table (e.g., the case or activity table) or to a new, temporary result table.</a:t>
            </a:r>
            <a:endParaRPr lang="en-US" sz="2400" smtClean="0"/>
          </a:p>
          <a:p>
            <a:pPr>
              <a:buNone/>
            </a:pPr>
            <a:r>
              <a:rPr lang="en-US" sz="2400" smtClean="0"/>
              <a:t>ii. The supported data types comprise STRING, INT, FLOAT, and </a:t>
            </a:r>
            <a:r>
              <a:rPr lang="en-US" sz="2400" smtClean="0"/>
              <a:t>DATE</a:t>
            </a:r>
            <a:r>
              <a:rPr lang="en-US" sz="2400" smtClean="0"/>
              <a:t>.</a:t>
            </a:r>
            <a:endParaRPr lang="en-US" sz="2400" smtClean="0"/>
          </a:p>
          <a:p>
            <a:pPr>
              <a:buNone/>
            </a:pPr>
            <a:r>
              <a:rPr lang="en-US" sz="2400" smtClean="0"/>
              <a:t>iii.Boolean </a:t>
            </a:r>
            <a:r>
              <a:rPr lang="en-US" sz="2400" smtClean="0"/>
              <a:t>values are not directly supported, but can be represented as </a:t>
            </a:r>
            <a:r>
              <a:rPr lang="en-US" sz="2400" smtClean="0"/>
              <a:t>integers</a:t>
            </a:r>
            <a:r>
              <a:rPr lang="en-US" sz="2400" smtClean="0"/>
              <a:t>. Each data </a:t>
            </a:r>
            <a:r>
              <a:rPr lang="en-US" sz="2400" smtClean="0"/>
              <a:t>type </a:t>
            </a:r>
            <a:r>
              <a:rPr lang="en-US" sz="2400" smtClean="0"/>
              <a:t>       can </a:t>
            </a:r>
            <a:r>
              <a:rPr lang="en-US" sz="2400" smtClean="0"/>
              <a:t>hold NULL values.</a:t>
            </a:r>
            <a:endParaRPr lang="en-US" sz="2400" smtClean="0"/>
          </a:p>
          <a:p>
            <a:pPr>
              <a:buNone/>
            </a:pPr>
            <a:endParaRPr lang="en-US" sz="24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
            </a:r>
            <a:r>
              <a:rPr lang="en-US" smtClean="0"/>
              <a:t>ontd…</a:t>
            </a:r>
            <a:endParaRPr lang="en-US"/>
          </a:p>
        </p:txBody>
      </p:sp>
      <p:sp>
        <p:nvSpPr>
          <p:cNvPr id="3" name="Content Placeholder 2"/>
          <p:cNvSpPr>
            <a:spLocks noGrp="1"/>
          </p:cNvSpPr>
          <p:nvPr>
            <p:ph idx="1"/>
          </p:nvPr>
        </p:nvSpPr>
        <p:spPr>
          <a:xfrm>
            <a:off x="1" y="955343"/>
            <a:ext cx="11978640" cy="5536896"/>
          </a:xfrm>
        </p:spPr>
        <p:txBody>
          <a:bodyPr>
            <a:normAutofit/>
          </a:bodyPr>
          <a:lstStyle/>
          <a:p>
            <a:pPr>
              <a:buNone/>
            </a:pPr>
            <a:r>
              <a:rPr lang="en-US" sz="2400" b="1" smtClean="0"/>
              <a:t>3 </a:t>
            </a:r>
            <a:r>
              <a:rPr lang="en-US" sz="2400" b="1" smtClean="0"/>
              <a:t>Get Data into the EMS</a:t>
            </a:r>
            <a:endParaRPr lang="en-US" sz="2400" b="1" smtClean="0"/>
          </a:p>
          <a:p>
            <a:pPr>
              <a:buNone/>
            </a:pPr>
            <a:r>
              <a:rPr lang="en-US" sz="2000" b="1" smtClean="0"/>
              <a:t>           3.1 Data </a:t>
            </a:r>
            <a:r>
              <a:rPr lang="en-US" sz="2000" b="1" smtClean="0"/>
              <a:t>Extraction: </a:t>
            </a:r>
            <a:r>
              <a:rPr lang="en-US" sz="2000" smtClean="0"/>
              <a:t>Data extraction is the process of obtaining raw data from a source and replicating that data somewhere else. The raw data can come from various sources, such as a database, Excel spreadsheet, an </a:t>
            </a:r>
            <a:r>
              <a:rPr lang="en-US" sz="2000" err="1" smtClean="0"/>
              <a:t>SaaS</a:t>
            </a:r>
            <a:r>
              <a:rPr lang="en-US" sz="2000" smtClean="0"/>
              <a:t> platform, web scraping, or others. It can then be replicated to a destination, such as a data warehouse, designed to support online analytical processing (OLAP). This can include unstructured data, disparate types of data, or simply data that is poorly organized. Once the data has been consolidated, processed, and refined, it can be stored in a central location on-site, in cloud storage, or a hybrid of both to await transformation or further processing.</a:t>
            </a:r>
            <a:endParaRPr lang="en-US" sz="2000" smtClean="0"/>
          </a:p>
          <a:p>
            <a:pPr>
              <a:buNone/>
            </a:pPr>
            <a:endParaRPr lang="en-US" sz="2000"/>
          </a:p>
        </p:txBody>
      </p:sp>
      <p:pic>
        <p:nvPicPr>
          <p:cNvPr id="4" name="Picture 3" descr="ELT.png"/>
          <p:cNvPicPr>
            <a:picLocks noChangeAspect="1"/>
          </p:cNvPicPr>
          <p:nvPr/>
        </p:nvPicPr>
        <p:blipFill>
          <a:blip r:embed="rId1"/>
          <a:stretch>
            <a:fillRect/>
          </a:stretch>
        </p:blipFill>
        <p:spPr>
          <a:xfrm>
            <a:off x="1883390" y="3179264"/>
            <a:ext cx="8557146" cy="303265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contd</a:t>
            </a:r>
            <a:r>
              <a:rPr lang="en-US" smtClean="0"/>
              <a:t>…</a:t>
            </a:r>
            <a:endParaRPr lang="en-US"/>
          </a:p>
        </p:txBody>
      </p:sp>
      <p:sp>
        <p:nvSpPr>
          <p:cNvPr id="3" name="Content Placeholder 2"/>
          <p:cNvSpPr>
            <a:spLocks noGrp="1"/>
          </p:cNvSpPr>
          <p:nvPr>
            <p:ph idx="1"/>
          </p:nvPr>
        </p:nvSpPr>
        <p:spPr>
          <a:xfrm>
            <a:off x="0" y="941696"/>
            <a:ext cx="12191999" cy="5718411"/>
          </a:xfrm>
        </p:spPr>
        <p:txBody>
          <a:bodyPr>
            <a:normAutofit/>
          </a:bodyPr>
          <a:lstStyle/>
          <a:p>
            <a:pPr>
              <a:buNone/>
            </a:pPr>
            <a:r>
              <a:rPr lang="en-US" sz="2000" b="1" smtClean="0"/>
              <a:t>         </a:t>
            </a:r>
            <a:r>
              <a:rPr lang="en-US" sz="2400" b="1" smtClean="0"/>
              <a:t>3.2  Data </a:t>
            </a:r>
            <a:r>
              <a:rPr lang="en-US" sz="2400" b="1" smtClean="0"/>
              <a:t>Transformation: </a:t>
            </a:r>
            <a:r>
              <a:rPr lang="en-US" sz="2000" smtClean="0"/>
              <a:t>Data transformation is used when data needs to be converted to match that of </a:t>
            </a:r>
            <a:r>
              <a:rPr lang="en-US" sz="2000" smtClean="0"/>
              <a:t>the destination </a:t>
            </a:r>
            <a:r>
              <a:rPr lang="en-US" sz="2000" smtClean="0"/>
              <a:t>system. This can occur at two places of the data pipeline. First, organizations with on-site data storage use an extract, transform, load, with the data transformation taking place during the middle ‘transform’ step. Organizations today mostly use cloud-based data warehouses because they can scale their computing and storage resources in seconds. Cloud based organizations, with this huge scalability available, can skip the ETL process. Instead, they use a transformation process that converts the data as the raw data is uploaded, a process called extract, load, and transform. The process of data transformation can be handled manually, automated or a combination of both</a:t>
            </a:r>
            <a:endParaRPr lang="en-US" sz="2000" smtClean="0"/>
          </a:p>
          <a:p>
            <a:pPr>
              <a:buNone/>
            </a:pPr>
            <a:endParaRPr lang="en-US" sz="2000" smtClean="0"/>
          </a:p>
        </p:txBody>
      </p:sp>
      <p:pic>
        <p:nvPicPr>
          <p:cNvPr id="5" name="Picture 4" descr="1673596015435.png"/>
          <p:cNvPicPr>
            <a:picLocks noChangeAspect="1"/>
          </p:cNvPicPr>
          <p:nvPr/>
        </p:nvPicPr>
        <p:blipFill>
          <a:blip r:embed="rId1"/>
          <a:stretch>
            <a:fillRect/>
          </a:stretch>
        </p:blipFill>
        <p:spPr>
          <a:xfrm>
            <a:off x="1897039" y="3257269"/>
            <a:ext cx="8460753" cy="30752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contd</a:t>
            </a:r>
            <a:r>
              <a:rPr lang="en-US" smtClean="0"/>
              <a:t>…</a:t>
            </a:r>
            <a:endParaRPr lang="en-US"/>
          </a:p>
        </p:txBody>
      </p:sp>
      <p:sp>
        <p:nvSpPr>
          <p:cNvPr id="3" name="Content Placeholder 2"/>
          <p:cNvSpPr>
            <a:spLocks noGrp="1"/>
          </p:cNvSpPr>
          <p:nvPr>
            <p:ph idx="1"/>
          </p:nvPr>
        </p:nvSpPr>
        <p:spPr>
          <a:xfrm>
            <a:off x="0" y="928048"/>
            <a:ext cx="12191999" cy="5691116"/>
          </a:xfrm>
        </p:spPr>
        <p:txBody>
          <a:bodyPr>
            <a:normAutofit/>
          </a:bodyPr>
          <a:lstStyle/>
          <a:p>
            <a:pPr>
              <a:buNone/>
            </a:pPr>
            <a:r>
              <a:rPr lang="en-US" smtClean="0"/>
              <a:t>      </a:t>
            </a:r>
            <a:r>
              <a:rPr lang="en-US" sz="2400" b="1" smtClean="0"/>
              <a:t>3.3 Data </a:t>
            </a:r>
            <a:r>
              <a:rPr lang="en-US" sz="2400" b="1" smtClean="0"/>
              <a:t>Integration</a:t>
            </a:r>
            <a:r>
              <a:rPr lang="en-US" sz="2000" b="1" smtClean="0"/>
              <a:t>: </a:t>
            </a:r>
            <a:r>
              <a:rPr lang="en-US" sz="2000" smtClean="0"/>
              <a:t>Data integration is the process of bringing data from disparate sources together to provide users with a unified view. The premise of data integration is to make data more freely available and easier to consume and process by systems and users. Data integration done right can reduce IT costs, free-up resources, improve data quality, and foster innovation all without sweeping changes to existing applications or data structures. And though IT organizations have always had to integrate, the payoff for doing so has potentially never been as great as it is right now</a:t>
            </a:r>
            <a:endParaRPr lang="en-US" sz="2000" smtClean="0"/>
          </a:p>
          <a:p>
            <a:pPr>
              <a:buNone/>
            </a:pPr>
            <a:endParaRPr lang="en-US" sz="2000" smtClean="0"/>
          </a:p>
          <a:p>
            <a:pPr>
              <a:buNone/>
            </a:pPr>
            <a:r>
              <a:rPr lang="en-US" sz="2000" b="1" smtClean="0"/>
              <a:t>         </a:t>
            </a:r>
            <a:r>
              <a:rPr lang="en-US" sz="2400" b="1" smtClean="0"/>
              <a:t>3.4 Data </a:t>
            </a:r>
            <a:r>
              <a:rPr lang="en-US" sz="2400" b="1" smtClean="0"/>
              <a:t>Loading</a:t>
            </a:r>
            <a:r>
              <a:rPr lang="en-US" sz="2000" b="1" smtClean="0"/>
              <a:t>: </a:t>
            </a:r>
            <a:r>
              <a:rPr lang="en-US" sz="2000" smtClean="0"/>
              <a:t>Data loading defines the LOAD component of the ETL process. ETL stands for Extraction, Transformation, and Load. Extraction deals with the retrieval and combining of data from multiple sources. Transformation deals with cleaning and formatting of the Extracted Data. Data Loading deals with data getting loaded into a storage system, such as a cloud data warehouse. ETL aids in the data integration process that standardizes diverse data types to make them available for querying, manipulation, or reporting for many different individuals and teams. Because today’s organizations are increasingly dependent upon their own data to make smarter, faster business decisions, ETL needs to be scalable and streamlined to provide the most benefit.</a:t>
            </a:r>
            <a:endParaRPr lang="en-US" sz="20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Real-Time Examples</a:t>
            </a:r>
            <a:endParaRPr lang="en-US"/>
          </a:p>
        </p:txBody>
      </p:sp>
      <p:sp>
        <p:nvSpPr>
          <p:cNvPr id="3" name="Content Placeholder 2"/>
          <p:cNvSpPr>
            <a:spLocks noGrp="1"/>
          </p:cNvSpPr>
          <p:nvPr>
            <p:ph idx="1"/>
          </p:nvPr>
        </p:nvSpPr>
        <p:spPr>
          <a:xfrm>
            <a:off x="0" y="941696"/>
            <a:ext cx="12191999" cy="5718411"/>
          </a:xfrm>
        </p:spPr>
        <p:txBody>
          <a:bodyPr>
            <a:normAutofit/>
          </a:bodyPr>
          <a:lstStyle/>
          <a:p>
            <a:pPr>
              <a:buNone/>
            </a:pPr>
            <a:r>
              <a:rPr lang="en-US" sz="2400" b="1" smtClean="0"/>
              <a:t>IT Service Management:  </a:t>
            </a:r>
            <a:r>
              <a:rPr lang="en-US" sz="2400" smtClean="0"/>
              <a:t>Within an IT department, process mining can be used to track the resolution of technical issues. By analyzing real-time data on the handling of support tickets, IT managers can identify areas for improvement in the incident resolution process</a:t>
            </a:r>
            <a:r>
              <a:rPr lang="en-US" sz="2400" smtClean="0"/>
              <a:t>.</a:t>
            </a:r>
            <a:endParaRPr lang="en-US" sz="2400" smtClean="0"/>
          </a:p>
          <a:p>
            <a:pPr>
              <a:buNone/>
            </a:pPr>
            <a:r>
              <a:rPr lang="en-US" sz="2400" b="1" smtClean="0"/>
              <a:t>Healthcare Patient Journey: </a:t>
            </a:r>
            <a:r>
              <a:rPr lang="en-US" sz="2400" smtClean="0"/>
              <a:t> In a hospital, process mining can be applied to track a patient's journey from admission to discharge. By analyzing real-time data, healthcare providers can optimize patient flow, reduce waiting times, and enhance the overall patient experience.</a:t>
            </a:r>
            <a:endParaRPr lang="en-US" sz="2400" smtClean="0"/>
          </a:p>
          <a:p>
            <a:pPr>
              <a:buNone/>
            </a:pPr>
            <a:r>
              <a:rPr lang="en-US" sz="2400" b="1" smtClean="0"/>
              <a:t>Manufacturing Process Optimization:   </a:t>
            </a:r>
            <a:r>
              <a:rPr lang="en-US" sz="2400" smtClean="0"/>
              <a:t>Process mining can help monitor real-time data from manufacturing processes. By analyzing the data generated by machines and sensors, manufacturers can identify patterns, deviations, and opportunities for process optimization.</a:t>
            </a:r>
            <a:endParaRPr lang="en-US" sz="2400" smtClean="0"/>
          </a:p>
          <a:p>
            <a:pPr>
              <a:buNone/>
            </a:pPr>
            <a:r>
              <a:rPr lang="en-US" sz="2400" b="1" smtClean="0"/>
              <a:t>Customer Support Process:   </a:t>
            </a:r>
            <a:r>
              <a:rPr lang="en-US" sz="2400" smtClean="0"/>
              <a:t>Process mining can be employed to analyze real-time data from customer support interactions. By understanding how support requests are handled, businesses can improve response times, agent performance, and customer satisfaction.</a:t>
            </a:r>
            <a:endParaRPr lang="en-US" sz="2400" smtClean="0"/>
          </a:p>
          <a:p>
            <a:pPr>
              <a:buNone/>
            </a:pP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Outcomes</a:t>
            </a:r>
            <a:endParaRPr lang="en-US"/>
          </a:p>
        </p:txBody>
      </p:sp>
      <p:sp>
        <p:nvSpPr>
          <p:cNvPr id="3" name="Content Placeholder 2"/>
          <p:cNvSpPr>
            <a:spLocks noGrp="1"/>
          </p:cNvSpPr>
          <p:nvPr>
            <p:ph idx="1"/>
          </p:nvPr>
        </p:nvSpPr>
        <p:spPr/>
        <p:txBody>
          <a:bodyPr>
            <a:normAutofit/>
          </a:bodyPr>
          <a:lstStyle/>
          <a:p>
            <a:pPr>
              <a:buNone/>
            </a:pPr>
            <a:r>
              <a:rPr lang="en-US" smtClean="0"/>
              <a:t>After completing this Training Track, you will be able to:</a:t>
            </a:r>
            <a:endParaRPr lang="en-US" smtClean="0"/>
          </a:p>
          <a:p>
            <a:pPr>
              <a:buFont typeface="Arial" panose="020B0604020202020204" pitchFamily="34" charset="0"/>
              <a:buChar char="•"/>
            </a:pPr>
            <a:r>
              <a:rPr lang="en-US" smtClean="0"/>
              <a:t>Interpret </a:t>
            </a:r>
            <a:r>
              <a:rPr lang="en-US" smtClean="0"/>
              <a:t>process visualizations and leverage analyses to identify process    </a:t>
            </a:r>
            <a:endParaRPr lang="en-US" smtClean="0"/>
          </a:p>
          <a:p>
            <a:pPr>
              <a:buNone/>
            </a:pPr>
            <a:r>
              <a:rPr lang="en-US" smtClean="0"/>
              <a:t>  </a:t>
            </a:r>
            <a:r>
              <a:rPr lang="en-US" smtClean="0"/>
              <a:t> inefficiencies</a:t>
            </a:r>
            <a:r>
              <a:rPr lang="en-US" smtClean="0"/>
              <a:t>.</a:t>
            </a:r>
            <a:endParaRPr lang="en-US" smtClean="0"/>
          </a:p>
          <a:p>
            <a:pPr>
              <a:buFont typeface="Arial" panose="020B0604020202020204" pitchFamily="34" charset="0"/>
              <a:buChar char="•"/>
            </a:pPr>
            <a:r>
              <a:rPr lang="en-US" smtClean="0"/>
              <a:t>Conceptualize </a:t>
            </a:r>
            <a:r>
              <a:rPr lang="en-US" smtClean="0"/>
              <a:t>your process in terms of activities and cases.</a:t>
            </a:r>
            <a:endParaRPr lang="en-US" smtClean="0"/>
          </a:p>
          <a:p>
            <a:pPr>
              <a:buFont typeface="Arial" panose="020B0604020202020204" pitchFamily="34" charset="0"/>
              <a:buChar char="•"/>
            </a:pPr>
            <a:r>
              <a:rPr lang="en-US" smtClean="0"/>
              <a:t>Save </a:t>
            </a:r>
            <a:r>
              <a:rPr lang="en-US" smtClean="0"/>
              <a:t>an analysis selection for future reference and share it with your team; </a:t>
            </a:r>
            <a:r>
              <a:rPr lang="en-US" smtClean="0"/>
              <a:t>        export </a:t>
            </a:r>
            <a:r>
              <a:rPr lang="en-US" smtClean="0"/>
              <a:t>visualizations and process data.</a:t>
            </a:r>
            <a:endParaRPr lang="en-US" smtClean="0"/>
          </a:p>
          <a:p>
            <a:pPr>
              <a:buFont typeface="Arial" panose="020B0604020202020204" pitchFamily="34" charset="0"/>
              <a:buChar char="•"/>
            </a:pPr>
            <a:r>
              <a:rPr lang="en-US" smtClean="0"/>
              <a:t>Perform </a:t>
            </a:r>
            <a:r>
              <a:rPr lang="en-US" smtClean="0"/>
              <a:t>the basic tasks necessary to build </a:t>
            </a:r>
            <a:r>
              <a:rPr lang="en-US" err="1" smtClean="0"/>
              <a:t>Celonis</a:t>
            </a:r>
            <a:r>
              <a:rPr lang="en-US" smtClean="0"/>
              <a:t> analyses.</a:t>
            </a:r>
            <a:endParaRPr lang="en-US" smtClean="0"/>
          </a:p>
          <a:p>
            <a:pPr>
              <a:buFont typeface="Arial" panose="020B0604020202020204" pitchFamily="34" charset="0"/>
              <a:buChar char="•"/>
            </a:pPr>
            <a:r>
              <a:rPr lang="en-US" smtClean="0"/>
              <a:t>Become </a:t>
            </a:r>
            <a:r>
              <a:rPr lang="en-US" smtClean="0"/>
              <a:t>familiar with Analysis Settings and Permissions.</a:t>
            </a:r>
            <a:endParaRPr lang="en-US" smtClean="0"/>
          </a:p>
          <a:p>
            <a:pPr>
              <a:buFont typeface="Arial" panose="020B0604020202020204" pitchFamily="34" charset="0"/>
              <a:buChar char="•"/>
            </a:pPr>
            <a:r>
              <a:rPr lang="en-US" smtClean="0"/>
              <a:t>Publish </a:t>
            </a:r>
            <a:r>
              <a:rPr lang="en-US" smtClean="0"/>
              <a:t>analyses using best practices in version control.</a:t>
            </a:r>
            <a:endParaRPr lang="en-US" smtClean="0"/>
          </a:p>
          <a:p>
            <a:pPr>
              <a:buFont typeface="Arial" panose="020B0604020202020204" pitchFamily="34" charset="0"/>
              <a:buChar char="•"/>
            </a:pPr>
            <a:r>
              <a:rPr lang="en-US" smtClean="0"/>
              <a:t>Put </a:t>
            </a:r>
            <a:r>
              <a:rPr lang="en-US" smtClean="0"/>
              <a:t>your knowledge about the theoretical foundations of Process Mining into practice.</a:t>
            </a:r>
            <a:endParaRPr lang="en-US" smtClean="0"/>
          </a:p>
          <a:p>
            <a:pPr>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endParaRPr lang="en-IN"/>
          </a:p>
        </p:txBody>
      </p:sp>
      <p:sp>
        <p:nvSpPr>
          <p:cNvPr id="3" name="Content Placeholder 2"/>
          <p:cNvSpPr>
            <a:spLocks noGrp="1"/>
          </p:cNvSpPr>
          <p:nvPr>
            <p:ph idx="1"/>
          </p:nvPr>
        </p:nvSpPr>
        <p:spPr/>
        <p:txBody>
          <a:bodyPr>
            <a:normAutofit fontScale="85000" lnSpcReduction="20000"/>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t>Course Objective</a:t>
            </a:r>
            <a:endParaRPr lang="en-US"/>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t>Introduction</a:t>
            </a:r>
            <a:endParaRPr lang="en-US"/>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t>Technology</a:t>
            </a:r>
            <a:endParaRPr lang="en-US"/>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t>Applications</a:t>
            </a:r>
            <a:endParaRPr lang="en-US"/>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t>Modules</a:t>
            </a:r>
            <a:endParaRPr lang="en-US"/>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t>Real Time applications</a:t>
            </a:r>
            <a:endParaRPr lang="en-US"/>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t>Learning outcomes</a:t>
            </a:r>
            <a:endParaRPr lang="en-US"/>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t>GitHub Link</a:t>
            </a:r>
            <a:endParaRPr lang="en-US"/>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a:t>Queries</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Objective</a:t>
            </a:r>
            <a:endParaRPr lang="en-IN"/>
          </a:p>
        </p:txBody>
      </p:sp>
      <p:sp>
        <p:nvSpPr>
          <p:cNvPr id="6" name="Content Placeholder 2"/>
          <p:cNvSpPr>
            <a:spLocks noGrp="1"/>
          </p:cNvSpPr>
          <p:nvPr>
            <p:ph idx="1"/>
          </p:nvPr>
        </p:nvSpPr>
        <p:spPr>
          <a:xfrm>
            <a:off x="0" y="1097279"/>
            <a:ext cx="12192000" cy="5394960"/>
          </a:xfrm>
        </p:spPr>
        <p:txBody>
          <a:bodyPr>
            <a:noAutofit/>
          </a:bodyPr>
          <a:lstStyle/>
          <a:p>
            <a:pPr marL="457200" indent="-457200"/>
            <a:r>
              <a:rPr lang="en-US" sz="2400" b="1" smtClean="0"/>
              <a:t>The </a:t>
            </a:r>
            <a:r>
              <a:rPr lang="en-US" sz="2400" b="1" err="1" smtClean="0"/>
              <a:t>Celonis</a:t>
            </a:r>
            <a:r>
              <a:rPr lang="en-US" sz="2400" b="1" smtClean="0"/>
              <a:t> process mining software helps </a:t>
            </a:r>
            <a:r>
              <a:rPr lang="en-US" sz="2400" b="1" smtClean="0"/>
              <a:t>us</a:t>
            </a:r>
            <a:r>
              <a:rPr lang="en-US" sz="2400" b="1" smtClean="0"/>
              <a:t> </a:t>
            </a:r>
            <a:r>
              <a:rPr lang="en-US" sz="2400" b="1" smtClean="0"/>
              <a:t>find and capture value fast by improving the performance of your core business processes.</a:t>
            </a:r>
            <a:endParaRPr lang="en-US" sz="2400" b="1"/>
          </a:p>
          <a:p>
            <a:pPr marL="0" indent="0"/>
            <a:r>
              <a:rPr lang="en-US" sz="2400" b="1" smtClean="0"/>
              <a:t>   Process mining applies data science to discover, validate and improve workflows</a:t>
            </a:r>
            <a:r>
              <a:rPr lang="en-US" sz="2400" b="1" smtClean="0"/>
              <a:t>.</a:t>
            </a:r>
            <a:endParaRPr lang="en-US" sz="2400" b="1" smtClean="0"/>
          </a:p>
          <a:p>
            <a:pPr marL="0" indent="0"/>
            <a:r>
              <a:rPr lang="en-US" sz="2400" b="1" smtClean="0"/>
              <a:t>   We can learn </a:t>
            </a:r>
            <a:r>
              <a:rPr lang="en-US" sz="2400" b="1" smtClean="0"/>
              <a:t>how to use the different explorers in Celonis i.e., Variant Explorer,</a:t>
            </a:r>
            <a:endParaRPr lang="en-US" sz="2400" b="1" smtClean="0"/>
          </a:p>
          <a:p>
            <a:pPr marL="0" indent="0">
              <a:buNone/>
            </a:pPr>
            <a:r>
              <a:rPr lang="en-US" sz="2400" b="1" smtClean="0"/>
              <a:t>      Process </a:t>
            </a:r>
            <a:r>
              <a:rPr lang="en-US" sz="2400" b="1" smtClean="0"/>
              <a:t>Explorer and Case </a:t>
            </a:r>
            <a:r>
              <a:rPr lang="en-US" sz="2400" b="1" smtClean="0"/>
              <a:t>Explorer</a:t>
            </a:r>
            <a:r>
              <a:rPr lang="en-US" sz="2400" b="1" smtClean="0"/>
              <a:t>.</a:t>
            </a:r>
            <a:endParaRPr lang="en-US" sz="2400" b="1" smtClean="0"/>
          </a:p>
          <a:p>
            <a:pPr marL="0" indent="0"/>
            <a:r>
              <a:rPr lang="en-US" sz="2400" b="1" smtClean="0"/>
              <a:t>  The ability to comprehend and implement the PQL for our use in Celonis </a:t>
            </a:r>
            <a:r>
              <a:rPr lang="en-US" sz="2400" b="1" smtClean="0"/>
              <a:t>and </a:t>
            </a:r>
            <a:endParaRPr lang="en-US" sz="2400" b="1" smtClean="0"/>
          </a:p>
          <a:p>
            <a:pPr marL="0" indent="0">
              <a:buNone/>
            </a:pPr>
            <a:r>
              <a:rPr lang="en-US" sz="2400" b="1" smtClean="0"/>
              <a:t> </a:t>
            </a:r>
            <a:r>
              <a:rPr lang="en-US" sz="2400" b="1" smtClean="0"/>
              <a:t>     to  distinguish </a:t>
            </a:r>
            <a:r>
              <a:rPr lang="en-US" sz="2400" b="1" smtClean="0"/>
              <a:t>it from SQL.</a:t>
            </a:r>
            <a:endParaRPr lang="en-US" sz="2400" b="1" smtClean="0"/>
          </a:p>
          <a:p>
            <a:pPr marL="0" indent="0">
              <a:buNone/>
            </a:pPr>
            <a:endParaRPr lang="en-IN" sz="2400" b="1"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Introduction</a:t>
            </a:r>
            <a:endParaRPr lang="en-US"/>
          </a:p>
        </p:txBody>
      </p:sp>
      <p:sp>
        <p:nvSpPr>
          <p:cNvPr id="3" name="Content Placeholder 2"/>
          <p:cNvSpPr>
            <a:spLocks noGrp="1"/>
          </p:cNvSpPr>
          <p:nvPr>
            <p:ph idx="1"/>
          </p:nvPr>
        </p:nvSpPr>
        <p:spPr>
          <a:xfrm>
            <a:off x="199505" y="1097279"/>
            <a:ext cx="11820217" cy="5409538"/>
          </a:xfrm>
        </p:spPr>
        <p:txBody>
          <a:bodyPr>
            <a:normAutofit fontScale="92500" lnSpcReduction="10000"/>
          </a:bodyPr>
          <a:lstStyle/>
          <a:p>
            <a:pPr>
              <a:buNone/>
            </a:pPr>
            <a:r>
              <a:rPr lang="en-IN" b="1" smtClean="0"/>
              <a:t>What is </a:t>
            </a:r>
            <a:r>
              <a:rPr lang="en-IN" b="1" err="1" smtClean="0"/>
              <a:t>Celonis</a:t>
            </a:r>
            <a:r>
              <a:rPr lang="en-IN" b="1" smtClean="0"/>
              <a:t> ?</a:t>
            </a:r>
            <a:endParaRPr lang="en-IN" b="1" smtClean="0"/>
          </a:p>
          <a:p>
            <a:pPr>
              <a:buFont typeface="Arial" panose="020B0604020202020204" pitchFamily="34" charset="0"/>
              <a:buChar char="•"/>
            </a:pPr>
            <a:r>
              <a:rPr lang="en-US" err="1" smtClean="0"/>
              <a:t>Celonis</a:t>
            </a:r>
            <a:r>
              <a:rPr lang="en-US" smtClean="0"/>
              <a:t> is a software company that specializes in process mining and process       optimization.</a:t>
            </a:r>
            <a:endParaRPr lang="en-US" smtClean="0"/>
          </a:p>
          <a:p>
            <a:pPr>
              <a:buFont typeface="Arial" panose="020B0604020202020204" pitchFamily="34" charset="0"/>
              <a:buChar char="•"/>
            </a:pPr>
            <a:r>
              <a:rPr lang="en-US" smtClean="0"/>
              <a:t>It was founded in 2011 by Bastian </a:t>
            </a:r>
            <a:r>
              <a:rPr lang="en-US" err="1" smtClean="0"/>
              <a:t>Nominacher</a:t>
            </a:r>
            <a:r>
              <a:rPr lang="en-US" smtClean="0"/>
              <a:t>, Martin </a:t>
            </a:r>
            <a:r>
              <a:rPr lang="en-US" err="1" smtClean="0"/>
              <a:t>Klenk</a:t>
            </a:r>
            <a:r>
              <a:rPr lang="en-US" smtClean="0"/>
              <a:t>, and Alexander </a:t>
            </a:r>
            <a:r>
              <a:rPr lang="en-US" err="1" smtClean="0"/>
              <a:t>Rinke</a:t>
            </a:r>
            <a:r>
              <a:rPr lang="en-US" smtClean="0"/>
              <a:t> in Munich, Germany</a:t>
            </a:r>
            <a:endParaRPr lang="en-IN" smtClean="0"/>
          </a:p>
          <a:p>
            <a:pPr>
              <a:buFont typeface="Arial" panose="020B0604020202020204" pitchFamily="34" charset="0"/>
              <a:buChar char="•"/>
            </a:pPr>
            <a:r>
              <a:rPr lang="en-US" err="1" smtClean="0"/>
              <a:t>Celonis</a:t>
            </a:r>
            <a:r>
              <a:rPr lang="en-US" smtClean="0"/>
              <a:t> claims to be the world leader in process mining.</a:t>
            </a:r>
            <a:endParaRPr lang="en-US" smtClean="0"/>
          </a:p>
          <a:p>
            <a:pPr>
              <a:buFont typeface="Arial" panose="020B0604020202020204" pitchFamily="34" charset="0"/>
              <a:buChar char="•"/>
            </a:pPr>
            <a:r>
              <a:rPr lang="en-US" smtClean="0"/>
              <a:t>It offers a platform that leverages process mining techniques to help businesses gain a better understanding of their operational processes.</a:t>
            </a:r>
            <a:endParaRPr lang="en-US" smtClean="0"/>
          </a:p>
          <a:p>
            <a:pPr>
              <a:buFont typeface="Arial" panose="020B0604020202020204" pitchFamily="34" charset="0"/>
              <a:buChar char="•"/>
            </a:pPr>
            <a:r>
              <a:rPr lang="en-US" err="1" smtClean="0"/>
              <a:t>Celonis</a:t>
            </a:r>
            <a:r>
              <a:rPr lang="en-US" smtClean="0"/>
              <a:t> offers the Intelligent Business Cloud (IBC) platform, which encompasses several products and capabilities.</a:t>
            </a:r>
            <a:endParaRPr lang="en-US" smtClean="0"/>
          </a:p>
          <a:p>
            <a:pPr>
              <a:buFont typeface="Arial" panose="020B0604020202020204" pitchFamily="34" charset="0"/>
              <a:buChar char="•"/>
            </a:pPr>
            <a:r>
              <a:rPr lang="en-US" smtClean="0"/>
              <a:t>The company's goal is to help organizations transform their operations by leveraging data-driven insights to achieve greater efficiency and effectiveness.</a:t>
            </a:r>
            <a:endParaRPr lang="en-IN" smtClean="0"/>
          </a:p>
          <a:p>
            <a:pPr>
              <a:buNone/>
            </a:pPr>
            <a:r>
              <a:rPr lang="en-IN" smtClean="0"/>
              <a:t> </a:t>
            </a:r>
            <a:endParaRPr lang="en-IN" smtClean="0"/>
          </a:p>
          <a:p>
            <a:pPr>
              <a:buNone/>
            </a:pP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smtClean="0"/>
              <a:t>contd</a:t>
            </a:r>
            <a:r>
              <a:rPr lang="en-IN" smtClean="0"/>
              <a:t>…</a:t>
            </a:r>
            <a:endParaRPr lang="en-US"/>
          </a:p>
        </p:txBody>
      </p:sp>
      <p:sp>
        <p:nvSpPr>
          <p:cNvPr id="3" name="Content Placeholder 2"/>
          <p:cNvSpPr>
            <a:spLocks noGrp="1"/>
          </p:cNvSpPr>
          <p:nvPr>
            <p:ph idx="1"/>
          </p:nvPr>
        </p:nvSpPr>
        <p:spPr/>
        <p:txBody>
          <a:bodyPr>
            <a:normAutofit lnSpcReduction="10000"/>
          </a:bodyPr>
          <a:lstStyle/>
          <a:p>
            <a:pPr>
              <a:buNone/>
            </a:pPr>
            <a:r>
              <a:rPr lang="en-IN" b="1" smtClean="0"/>
              <a:t>What is Process Mining ?</a:t>
            </a:r>
            <a:endParaRPr lang="en-IN" b="1" smtClean="0"/>
          </a:p>
          <a:p>
            <a:pPr>
              <a:buFont typeface="Arial" panose="020B0604020202020204" pitchFamily="34" charset="0"/>
              <a:buChar char="•"/>
            </a:pPr>
            <a:r>
              <a:rPr lang="en-US" smtClean="0"/>
              <a:t>Process mining holds significant importance for organizations across various</a:t>
            </a:r>
            <a:endParaRPr lang="en-US" smtClean="0"/>
          </a:p>
          <a:p>
            <a:pPr>
              <a:buNone/>
            </a:pPr>
            <a:r>
              <a:rPr lang="en-US" smtClean="0"/>
              <a:t>   industries due to its ability to provide data-driven insights into their operations. </a:t>
            </a:r>
            <a:endParaRPr lang="en-US" smtClean="0"/>
          </a:p>
          <a:p>
            <a:pPr>
              <a:buFont typeface="Arial" panose="020B0604020202020204" pitchFamily="34" charset="0"/>
              <a:buChar char="•"/>
            </a:pPr>
            <a:r>
              <a:rPr lang="en-US" smtClean="0"/>
              <a:t>It aims to provide a comprehensive view of how processes are executed within an organization, highlighting the actual paths, variations, bottlenecks, and inefficiencies that occur during process execution. </a:t>
            </a:r>
            <a:endParaRPr lang="en-US" smtClean="0"/>
          </a:p>
          <a:p>
            <a:pPr>
              <a:buFont typeface="Arial" panose="020B0604020202020204" pitchFamily="34" charset="0"/>
              <a:buChar char="•"/>
            </a:pPr>
            <a:r>
              <a:rPr lang="en-US" smtClean="0"/>
              <a:t>Process mining enables organizations to bridge the gap between their intended or designed processes and their actual implementation.</a:t>
            </a:r>
            <a:endParaRPr lang="en-US" smtClean="0"/>
          </a:p>
          <a:p>
            <a:pPr>
              <a:buFont typeface="Arial" panose="020B0604020202020204" pitchFamily="34" charset="0"/>
              <a:buChar char="•"/>
            </a:pPr>
            <a:r>
              <a:rPr lang="en-US" smtClean="0"/>
              <a:t>It's particularly valuable in complex and dynamic environments where processes can be difficult to understand through traditional methods</a:t>
            </a:r>
            <a:r>
              <a:rPr lang="en-US" smtClean="0"/>
              <a:t>.</a:t>
            </a:r>
            <a:r>
              <a:rPr lang="en-IN" smtClean="0"/>
              <a:t> Specialized process mining tools like Celonis, ProM, Disco, and others automate the analysis of event logs, generating visual process models and insights</a:t>
            </a:r>
            <a:endParaRPr lang="en-US" smtClean="0"/>
          </a:p>
          <a:p>
            <a:pPr>
              <a:buNone/>
            </a:pPr>
            <a:endParaRPr lang="en-US" smtClean="0"/>
          </a:p>
          <a:p>
            <a:pPr>
              <a:buFont typeface="Arial" panose="020B0604020202020204" pitchFamily="34" charset="0"/>
              <a:buChar char="•"/>
            </a:pPr>
            <a:endParaRPr lang="en-IN" smtClean="0"/>
          </a:p>
          <a:p>
            <a:pPr>
              <a:buNone/>
            </a:pP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Technology</a:t>
            </a:r>
            <a:endParaRPr lang="en-US"/>
          </a:p>
        </p:txBody>
      </p:sp>
      <p:sp>
        <p:nvSpPr>
          <p:cNvPr id="3" name="Content Placeholder 2"/>
          <p:cNvSpPr>
            <a:spLocks noGrp="1"/>
          </p:cNvSpPr>
          <p:nvPr>
            <p:ph idx="1"/>
          </p:nvPr>
        </p:nvSpPr>
        <p:spPr>
          <a:xfrm>
            <a:off x="0" y="982639"/>
            <a:ext cx="12191999" cy="5595582"/>
          </a:xfrm>
        </p:spPr>
        <p:txBody>
          <a:bodyPr>
            <a:normAutofit/>
          </a:bodyPr>
          <a:lstStyle/>
          <a:p>
            <a:pPr>
              <a:buNone/>
            </a:pPr>
            <a:r>
              <a:rPr lang="en-IN" smtClean="0"/>
              <a:t>   Process </a:t>
            </a:r>
            <a:r>
              <a:rPr lang="en-IN" smtClean="0"/>
              <a:t>mining utilizes a combination of techniques and technologies </a:t>
            </a:r>
            <a:r>
              <a:rPr lang="en-IN" smtClean="0"/>
              <a:t>to </a:t>
            </a:r>
            <a:r>
              <a:rPr lang="en-IN" smtClean="0"/>
              <a:t>analyse event </a:t>
            </a:r>
            <a:r>
              <a:rPr lang="en-IN" smtClean="0"/>
              <a:t>logs </a:t>
            </a:r>
            <a:r>
              <a:rPr lang="en-IN" smtClean="0"/>
              <a:t>and  extract insights from </a:t>
            </a:r>
            <a:r>
              <a:rPr lang="en-IN" smtClean="0"/>
              <a:t>processes. Here are the key </a:t>
            </a:r>
            <a:r>
              <a:rPr lang="en-IN" smtClean="0"/>
              <a:t>technologies  </a:t>
            </a:r>
            <a:r>
              <a:rPr lang="en-IN" smtClean="0"/>
              <a:t>involved </a:t>
            </a:r>
            <a:r>
              <a:rPr lang="en-IN" smtClean="0"/>
              <a:t>in process mining:</a:t>
            </a:r>
            <a:endParaRPr lang="en-IN" smtClean="0"/>
          </a:p>
          <a:p>
            <a:pPr algn="l">
              <a:buFont typeface="Wingdings" panose="05000000000000000000" pitchFamily="2" charset="2"/>
              <a:buChar char="§"/>
            </a:pPr>
            <a:r>
              <a:rPr lang="en-IN" sz="2400" b="1" smtClean="0"/>
              <a:t>Event Log Data   </a:t>
            </a:r>
            <a:r>
              <a:rPr lang="en-IN" sz="2400" smtClean="0"/>
              <a:t>:   These logs record various events, activities, and interactions in a </a:t>
            </a:r>
            <a:r>
              <a:rPr lang="en-IN" sz="2400" smtClean="0"/>
              <a:t>structured </a:t>
            </a:r>
            <a:r>
              <a:rPr lang="en-IN" sz="2400" smtClean="0"/>
              <a:t>format,usually </a:t>
            </a:r>
            <a:r>
              <a:rPr lang="en-IN" sz="2400" smtClean="0"/>
              <a:t>with </a:t>
            </a:r>
            <a:r>
              <a:rPr lang="en-IN" sz="2400" smtClean="0"/>
              <a:t>timestamps</a:t>
            </a:r>
            <a:endParaRPr lang="en-IN" sz="2400" smtClean="0"/>
          </a:p>
          <a:p>
            <a:pPr>
              <a:buFont typeface="Wingdings" panose="05000000000000000000" pitchFamily="2" charset="2"/>
              <a:buChar char="§"/>
            </a:pPr>
            <a:r>
              <a:rPr lang="en-IN" sz="2400" b="1" smtClean="0"/>
              <a:t>Collection </a:t>
            </a:r>
            <a:r>
              <a:rPr lang="en-IN" sz="2400" b="1" smtClean="0"/>
              <a:t>and Integration :</a:t>
            </a:r>
            <a:endParaRPr lang="en-IN" sz="2400" b="1" smtClean="0"/>
          </a:p>
          <a:p>
            <a:pPr marL="514350" indent="-514350">
              <a:buNone/>
            </a:pPr>
            <a:r>
              <a:rPr lang="en-IN" sz="2400" smtClean="0"/>
              <a:t>     </a:t>
            </a:r>
            <a:r>
              <a:rPr lang="en-IN" sz="2400" b="1" smtClean="0"/>
              <a:t>1.</a:t>
            </a:r>
            <a:r>
              <a:rPr lang="en-IN" sz="2400" smtClean="0"/>
              <a:t>APIs </a:t>
            </a:r>
            <a:r>
              <a:rPr lang="en-IN" sz="2400" smtClean="0"/>
              <a:t>(Application Programming Interfaces): APIs are used to collect data </a:t>
            </a:r>
            <a:r>
              <a:rPr lang="en-IN" sz="2400" smtClean="0"/>
              <a:t>from </a:t>
            </a:r>
            <a:r>
              <a:rPr lang="en-IN" sz="2400" smtClean="0"/>
              <a:t>                 different </a:t>
            </a:r>
            <a:r>
              <a:rPr lang="en-IN" sz="2400" smtClean="0"/>
              <a:t>systems and integrate it into a unified format </a:t>
            </a:r>
            <a:r>
              <a:rPr lang="en-IN" sz="2400" smtClean="0"/>
              <a:t>for </a:t>
            </a:r>
            <a:r>
              <a:rPr lang="en-IN" sz="2400" smtClean="0"/>
              <a:t>analysis</a:t>
            </a:r>
            <a:endParaRPr lang="en-IN" sz="2400" smtClean="0"/>
          </a:p>
          <a:p>
            <a:pPr marL="514350" indent="-514350">
              <a:buNone/>
            </a:pPr>
            <a:r>
              <a:rPr lang="en-IN" sz="2400" smtClean="0"/>
              <a:t>     </a:t>
            </a:r>
            <a:r>
              <a:rPr lang="en-IN" sz="2400" b="1" smtClean="0"/>
              <a:t>2</a:t>
            </a:r>
            <a:r>
              <a:rPr lang="en-IN" sz="2400" smtClean="0"/>
              <a:t>.ETL </a:t>
            </a:r>
            <a:r>
              <a:rPr lang="en-IN" sz="2400" smtClean="0"/>
              <a:t>(Extract, Transform, Load) Tools: ETL tools help in extracting data from </a:t>
            </a:r>
            <a:r>
              <a:rPr lang="en-IN" sz="2400" smtClean="0"/>
              <a:t>various </a:t>
            </a:r>
            <a:r>
              <a:rPr lang="en-IN" sz="2400" smtClean="0"/>
              <a:t>     sources</a:t>
            </a:r>
            <a:r>
              <a:rPr lang="en-IN" sz="2400" smtClean="0"/>
              <a:t>, transforming it into a suitable format, and loading it into a </a:t>
            </a:r>
            <a:r>
              <a:rPr lang="en-IN" sz="2400" smtClean="0"/>
              <a:t>central </a:t>
            </a:r>
            <a:r>
              <a:rPr lang="en-IN" sz="2400" smtClean="0"/>
              <a:t>repository</a:t>
            </a:r>
            <a:endParaRPr lang="en-IN" sz="2400" b="1" smtClean="0"/>
          </a:p>
          <a:p>
            <a:pPr>
              <a:buFont typeface="Wingdings" panose="05000000000000000000" pitchFamily="2" charset="2"/>
              <a:buChar char="§"/>
            </a:pPr>
            <a:r>
              <a:rPr lang="en-IN" sz="2400" b="1" smtClean="0"/>
              <a:t>Process Mining Software : </a:t>
            </a:r>
            <a:r>
              <a:rPr lang="en-IN" sz="2400" smtClean="0"/>
              <a:t>Specialized process mining tools like Celonis, ProM, Disco, and others automate the analysis of event logs, generating visual process models and </a:t>
            </a:r>
            <a:r>
              <a:rPr lang="en-IN" sz="2400" smtClean="0"/>
              <a:t>insights</a:t>
            </a:r>
            <a:r>
              <a:rPr lang="en-IN" sz="2400" smtClean="0"/>
              <a:t>.</a:t>
            </a:r>
            <a:endParaRPr lang="en-IN" sz="2400" b="1" smtClean="0"/>
          </a:p>
          <a:p>
            <a:pPr>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t>
            </a:r>
            <a:r>
              <a:rPr lang="en-US" smtClean="0"/>
              <a:t>ontd…</a:t>
            </a:r>
            <a:endParaRPr lang="en-US"/>
          </a:p>
        </p:txBody>
      </p:sp>
      <p:sp>
        <p:nvSpPr>
          <p:cNvPr id="3" name="Content Placeholder 2"/>
          <p:cNvSpPr>
            <a:spLocks noGrp="1"/>
          </p:cNvSpPr>
          <p:nvPr>
            <p:ph idx="1"/>
          </p:nvPr>
        </p:nvSpPr>
        <p:spPr>
          <a:xfrm>
            <a:off x="0" y="955343"/>
            <a:ext cx="12191999" cy="5609230"/>
          </a:xfrm>
        </p:spPr>
        <p:txBody>
          <a:bodyPr/>
          <a:lstStyle/>
          <a:p>
            <a:pPr>
              <a:buFont typeface="Wingdings" panose="05000000000000000000" pitchFamily="2" charset="2"/>
              <a:buChar char="§"/>
            </a:pPr>
            <a:r>
              <a:rPr lang="en-IN" sz="2400" b="1" smtClean="0"/>
              <a:t>Process </a:t>
            </a:r>
            <a:r>
              <a:rPr lang="en-IN" sz="2400" b="1" smtClean="0"/>
              <a:t>Visualization : </a:t>
            </a:r>
            <a:r>
              <a:rPr lang="en-IN" sz="2400" smtClean="0"/>
              <a:t>Visualization </a:t>
            </a:r>
            <a:r>
              <a:rPr lang="en-IN" sz="2400" smtClean="0"/>
              <a:t>libraries and tools help in creating interactive and informative visualizations of process </a:t>
            </a:r>
            <a:r>
              <a:rPr lang="en-IN" sz="2400" smtClean="0"/>
              <a:t>data</a:t>
            </a:r>
            <a:r>
              <a:rPr lang="en-IN" sz="2400" smtClean="0"/>
              <a:t>.</a:t>
            </a:r>
            <a:endParaRPr lang="en-IN" sz="2400" smtClean="0"/>
          </a:p>
          <a:p>
            <a:pPr>
              <a:buFont typeface="Wingdings" panose="05000000000000000000" pitchFamily="2" charset="2"/>
              <a:buChar char="§"/>
            </a:pPr>
            <a:r>
              <a:rPr lang="en-IN" sz="2400" b="1" smtClean="0"/>
              <a:t>Machine Learning </a:t>
            </a:r>
            <a:r>
              <a:rPr lang="en-IN" sz="2400" b="1" smtClean="0"/>
              <a:t>and </a:t>
            </a:r>
            <a:r>
              <a:rPr lang="en-IN" sz="2400" b="1" smtClean="0"/>
              <a:t>AI : </a:t>
            </a:r>
            <a:r>
              <a:rPr lang="en-IN" sz="2400" smtClean="0"/>
              <a:t>Machine learning algorithms can be applied for predictive analytics, anomaly detection, and clustering in process mining.</a:t>
            </a:r>
            <a:endParaRPr lang="en-US" sz="2400" smtClean="0"/>
          </a:p>
          <a:p>
            <a:pPr>
              <a:buNone/>
            </a:pPr>
            <a:r>
              <a:rPr lang="en-IN" sz="2400" smtClean="0"/>
              <a:t>	AI techniques enhance process discovery, conformance checking, and </a:t>
            </a:r>
            <a:r>
              <a:rPr lang="en-IN" sz="2400" smtClean="0"/>
              <a:t>performance </a:t>
            </a:r>
            <a:r>
              <a:rPr lang="en-IN" sz="2400" smtClean="0"/>
              <a:t>prediction</a:t>
            </a:r>
            <a:endParaRPr lang="en-IN" sz="2400" smtClean="0"/>
          </a:p>
          <a:p>
            <a:pPr>
              <a:buFont typeface="Wingdings" panose="05000000000000000000" pitchFamily="2" charset="2"/>
              <a:buChar char="§"/>
            </a:pPr>
            <a:r>
              <a:rPr lang="en-IN" sz="2400" b="1" smtClean="0"/>
              <a:t>Data Storage </a:t>
            </a:r>
            <a:r>
              <a:rPr lang="en-IN" sz="2400" b="1" smtClean="0"/>
              <a:t>and </a:t>
            </a:r>
            <a:r>
              <a:rPr lang="en-IN" sz="2400" b="1" smtClean="0"/>
              <a:t>Management : </a:t>
            </a:r>
            <a:r>
              <a:rPr lang="en-IN" sz="2400" smtClean="0"/>
              <a:t>Databases: Structured databases (SQL) or NoSQL databases store and manage event log </a:t>
            </a:r>
            <a:r>
              <a:rPr lang="en-IN" sz="2400" smtClean="0"/>
              <a:t>data </a:t>
            </a:r>
            <a:r>
              <a:rPr lang="en-IN" sz="2400" smtClean="0"/>
              <a:t>efficiently.Data </a:t>
            </a:r>
            <a:r>
              <a:rPr lang="en-IN" sz="2400" smtClean="0"/>
              <a:t>warehouses enable centralized storage and analysis of data from various </a:t>
            </a:r>
            <a:r>
              <a:rPr lang="en-IN" sz="2400" smtClean="0"/>
              <a:t>sources</a:t>
            </a:r>
            <a:r>
              <a:rPr lang="en-IN" sz="2400" smtClean="0"/>
              <a:t>.</a:t>
            </a:r>
            <a:endParaRPr lang="en-IN" sz="2400" smtClean="0"/>
          </a:p>
          <a:p>
            <a:pPr>
              <a:buFont typeface="Wingdings" panose="05000000000000000000" pitchFamily="2" charset="2"/>
              <a:buChar char="§"/>
            </a:pPr>
            <a:r>
              <a:rPr lang="en-IN" sz="2400" b="1" smtClean="0"/>
              <a:t>Cloud </a:t>
            </a:r>
            <a:r>
              <a:rPr lang="en-IN" sz="2400" b="1" smtClean="0"/>
              <a:t>Computing : </a:t>
            </a:r>
            <a:r>
              <a:rPr lang="en-IN" sz="2400" smtClean="0"/>
              <a:t>Cloud platforms such as AWS, Azure, and Google Cloud offer scalable infrastructure for storing and processing large volumes of data.</a:t>
            </a:r>
            <a:endParaRPr lang="en-US" sz="2400" b="1" smtClean="0"/>
          </a:p>
          <a:p>
            <a:pPr>
              <a:buFont typeface="Wingdings" panose="05000000000000000000" pitchFamily="2" charset="2"/>
              <a:buChar char="§"/>
            </a:pPr>
            <a:endParaRPr lang="en-IN" sz="2400" b="1" smtClean="0"/>
          </a:p>
          <a:p>
            <a:pPr>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Applications</a:t>
            </a:r>
            <a:br>
              <a:rPr lang="en-IN" smtClean="0"/>
            </a:br>
            <a:endParaRPr lang="en-US"/>
          </a:p>
        </p:txBody>
      </p:sp>
      <p:sp>
        <p:nvSpPr>
          <p:cNvPr id="3" name="Content Placeholder 2"/>
          <p:cNvSpPr>
            <a:spLocks noGrp="1"/>
          </p:cNvSpPr>
          <p:nvPr>
            <p:ph idx="1"/>
          </p:nvPr>
        </p:nvSpPr>
        <p:spPr/>
        <p:txBody>
          <a:bodyPr>
            <a:normAutofit/>
          </a:bodyPr>
          <a:lstStyle/>
          <a:p>
            <a:pPr marL="457200" indent="-457200">
              <a:buAutoNum type="arabicPeriod"/>
            </a:pPr>
            <a:r>
              <a:rPr lang="en-US" sz="2400" b="1" smtClean="0"/>
              <a:t>Financial Services:  </a:t>
            </a:r>
            <a:r>
              <a:rPr lang="en-US" sz="2400" smtClean="0"/>
              <a:t>Companies in the financial services sector have the chance to continually and thoroughly identify issues within high-volume processes.</a:t>
            </a:r>
            <a:endParaRPr lang="en-US" sz="2400" smtClean="0"/>
          </a:p>
          <a:p>
            <a:pPr marL="457200" indent="-457200">
              <a:buAutoNum type="arabicPeriod"/>
            </a:pPr>
            <a:r>
              <a:rPr lang="en-US" sz="2400" b="1" smtClean="0"/>
              <a:t>Telecommunications: </a:t>
            </a:r>
            <a:r>
              <a:rPr lang="en-US" sz="2400" smtClean="0"/>
              <a:t>Telecom companies get more orders, process mining gives them the chance to identify pricey issues and client blowback in their Order-to-Activation processes.</a:t>
            </a:r>
            <a:endParaRPr lang="en-US" sz="2400" smtClean="0"/>
          </a:p>
          <a:p>
            <a:pPr marL="457200" indent="-457200">
              <a:buAutoNum type="arabicPeriod"/>
            </a:pPr>
            <a:r>
              <a:rPr lang="en-US" sz="2400" b="1" smtClean="0"/>
              <a:t>Healthcare:   </a:t>
            </a:r>
            <a:r>
              <a:rPr lang="en-US" sz="2400" smtClean="0"/>
              <a:t>Process mining supports the delivery of effective and high-quality end-to-end patient journeys for healthcare organizations dealing with the exponential growth of data, from before a first doctor appointment through treatment regimens to closed treatment cases.</a:t>
            </a:r>
            <a:endParaRPr lang="en-US" sz="2400" smtClean="0"/>
          </a:p>
          <a:p>
            <a:pPr marL="457200" indent="-457200">
              <a:buAutoNum type="arabicPeriod"/>
            </a:pPr>
            <a:r>
              <a:rPr lang="en-US" sz="2400" b="1" smtClean="0"/>
              <a:t>Digital Transformation:  </a:t>
            </a:r>
            <a:r>
              <a:rPr lang="en-US" sz="2400" smtClean="0"/>
              <a:t>Process mining is frequently used in larger-scale digital transformation initiatives because it can give you the precise insights needed for process improvement, allowing systems to run more quickly, smoothly, and efficiently, as well as objective data-driven insights into the causes of delays and inefficiencies within business processes. </a:t>
            </a:r>
            <a:endParaRPr lang="en-US" sz="2400" smtClean="0"/>
          </a:p>
          <a:p>
            <a:pPr marL="457200" indent="-457200">
              <a:buNone/>
            </a:pPr>
            <a:endParaRPr lang="en-US" sz="24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Modules</a:t>
            </a:r>
            <a:endParaRPr lang="en-US"/>
          </a:p>
        </p:txBody>
      </p:sp>
      <p:sp>
        <p:nvSpPr>
          <p:cNvPr id="3" name="Content Placeholder 2"/>
          <p:cNvSpPr>
            <a:spLocks noGrp="1"/>
          </p:cNvSpPr>
          <p:nvPr>
            <p:ph idx="1"/>
          </p:nvPr>
        </p:nvSpPr>
        <p:spPr>
          <a:xfrm>
            <a:off x="1" y="941696"/>
            <a:ext cx="12191999" cy="5550543"/>
          </a:xfrm>
        </p:spPr>
        <p:txBody>
          <a:bodyPr>
            <a:normAutofit/>
          </a:bodyPr>
          <a:lstStyle/>
          <a:p>
            <a:pPr>
              <a:buNone/>
            </a:pPr>
            <a:r>
              <a:rPr lang="en-US" sz="2400" b="1" smtClean="0"/>
              <a:t>1. Process </a:t>
            </a:r>
            <a:r>
              <a:rPr lang="en-US" sz="2400" b="1" smtClean="0"/>
              <a:t>Mining </a:t>
            </a:r>
            <a:r>
              <a:rPr lang="en-US" sz="2400" b="1" smtClean="0"/>
              <a:t>Fundamentals :</a:t>
            </a:r>
            <a:endParaRPr lang="en-US" sz="2400" b="1" smtClean="0"/>
          </a:p>
          <a:p>
            <a:pPr>
              <a:buNone/>
            </a:pPr>
            <a:r>
              <a:rPr lang="en-US" sz="2400" smtClean="0"/>
              <a:t>The key fundamentals of process mining involves extracting insights from event </a:t>
            </a:r>
            <a:r>
              <a:rPr lang="en-US" sz="2400" smtClean="0"/>
              <a:t>data </a:t>
            </a:r>
            <a:r>
              <a:rPr lang="en-US" sz="2400" smtClean="0"/>
              <a:t>to</a:t>
            </a:r>
            <a:endParaRPr lang="en-US" sz="2400" smtClean="0"/>
          </a:p>
          <a:p>
            <a:pPr>
              <a:buNone/>
            </a:pPr>
            <a:r>
              <a:rPr lang="en-US" sz="2400" smtClean="0"/>
              <a:t>understand </a:t>
            </a:r>
            <a:r>
              <a:rPr lang="en-US" sz="2400" smtClean="0"/>
              <a:t>how processes function, identifying bottlenecks, inefficiencies, and opportunities for</a:t>
            </a:r>
            <a:endParaRPr lang="en-US" sz="2400" smtClean="0"/>
          </a:p>
          <a:p>
            <a:pPr>
              <a:buNone/>
            </a:pPr>
            <a:r>
              <a:rPr lang="en-US" sz="2400" smtClean="0"/>
              <a:t>optimization</a:t>
            </a:r>
            <a:r>
              <a:rPr lang="en-US" sz="2400" smtClean="0"/>
              <a:t>. Key components include data extraction, process discovery, conformance</a:t>
            </a:r>
            <a:endParaRPr lang="en-US" sz="2400" smtClean="0"/>
          </a:p>
          <a:p>
            <a:pPr>
              <a:buNone/>
            </a:pPr>
            <a:r>
              <a:rPr lang="en-US" sz="2400" smtClean="0"/>
              <a:t>checking, and process </a:t>
            </a:r>
            <a:r>
              <a:rPr lang="en-US" sz="2400" smtClean="0"/>
              <a:t>enhancement</a:t>
            </a:r>
            <a:r>
              <a:rPr lang="en-US" sz="2400" smtClean="0"/>
              <a:t>.</a:t>
            </a:r>
            <a:endParaRPr lang="en-US" sz="2400" smtClean="0"/>
          </a:p>
          <a:p>
            <a:pPr>
              <a:buNone/>
            </a:pPr>
            <a:endParaRPr lang="en-US" sz="2400" smtClean="0"/>
          </a:p>
          <a:p>
            <a:pPr>
              <a:buNone/>
            </a:pPr>
            <a:endParaRPr lang="en-US" sz="240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11643</Words>
  <Application>WPS Presentation</Application>
  <PresentationFormat>Custom</PresentationFormat>
  <Paragraphs>156</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Times New Roman</vt:lpstr>
      <vt:lpstr>Courier New</vt:lpstr>
      <vt:lpstr>Calibri</vt:lpstr>
      <vt:lpstr>Microsoft YaHei</vt:lpstr>
      <vt:lpstr>Arial Unicode MS</vt:lpstr>
      <vt:lpstr>Custom Design</vt:lpstr>
      <vt:lpstr>PowerPoint 演示文稿</vt:lpstr>
      <vt:lpstr>Contents</vt:lpstr>
      <vt:lpstr>Course Objective</vt:lpstr>
      <vt:lpstr>Introduction</vt:lpstr>
      <vt:lpstr>contd…</vt:lpstr>
      <vt:lpstr>Technology</vt:lpstr>
      <vt:lpstr>contd…</vt:lpstr>
      <vt:lpstr>Applications </vt:lpstr>
      <vt:lpstr>Modules</vt:lpstr>
      <vt:lpstr>contd…</vt:lpstr>
      <vt:lpstr>contd…</vt:lpstr>
      <vt:lpstr>contd…</vt:lpstr>
      <vt:lpstr>contd…</vt:lpstr>
      <vt:lpstr>contd…</vt:lpstr>
      <vt:lpstr>Real-Time Examples</vt:lpstr>
      <vt:lpstr>Learning Outcomes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harig</cp:lastModifiedBy>
  <cp:revision>187</cp:revision>
  <dcterms:created xsi:type="dcterms:W3CDTF">2019-06-11T05:35:00Z</dcterms:created>
  <dcterms:modified xsi:type="dcterms:W3CDTF">2023-08-31T04:13:25Z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5A9CCC1FB994402BAD837881D8E0FBF1</vt:lpwstr>
  </property>
  <property fmtid="{D5CDD505-2E9C-101B-9397-08002B2CF9AE}" pid="3" name="KSOProductBuildVer">
    <vt:lpwstr>1033-11.2.0.11440</vt:lpwstr>
  </property>
</Properties>
</file>