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1"/>
  </p:notesMasterIdLst>
  <p:sldIdLst>
    <p:sldId id="323" r:id="rId2"/>
    <p:sldId id="401" r:id="rId3"/>
    <p:sldId id="402" r:id="rId4"/>
    <p:sldId id="394" r:id="rId5"/>
    <p:sldId id="400" r:id="rId6"/>
    <p:sldId id="398" r:id="rId7"/>
    <p:sldId id="403" r:id="rId8"/>
    <p:sldId id="405" r:id="rId9"/>
    <p:sldId id="40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4400" kern="1200">
        <a:solidFill>
          <a:schemeClr val="tx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CC66"/>
    <a:srgbClr val="6699FF"/>
    <a:srgbClr val="9B5D1F"/>
    <a:srgbClr val="FFFF00"/>
    <a:srgbClr val="3333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 autoAdjust="0"/>
    <p:restoredTop sz="90929"/>
  </p:normalViewPr>
  <p:slideViewPr>
    <p:cSldViewPr>
      <p:cViewPr varScale="1">
        <p:scale>
          <a:sx n="69" d="100"/>
          <a:sy n="69" d="100"/>
        </p:scale>
        <p:origin x="6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-319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DA12072F-6430-4931-8BB7-8BDC1E69D4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188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fld id="{A27F615B-54BA-407B-8C0E-38E5D0F8B816}" type="slidenum">
              <a:rPr lang="en-US" altLang="zh-TW" sz="1200" smtClean="0"/>
              <a:pPr/>
              <a:t>1</a:t>
            </a:fld>
            <a:endParaRPr lang="en-US" altLang="zh-TW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390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31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FileInfo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-name: String </a:t>
            </a:r>
          </a:p>
          <a:p>
            <a:r>
              <a:rPr lang="en-US" altLang="ko-KR" dirty="0"/>
              <a:t>    -type: String</a:t>
            </a:r>
          </a:p>
          <a:p>
            <a:r>
              <a:rPr lang="en-US" altLang="ko-KR" dirty="0"/>
              <a:t>    -size: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-</a:t>
            </a:r>
            <a:r>
              <a:rPr lang="en-US" altLang="ko-KR" dirty="0" err="1"/>
              <a:t>modifiedDate</a:t>
            </a:r>
            <a:r>
              <a:rPr lang="en-US" altLang="ko-KR" dirty="0"/>
              <a:t>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FileInfo</a:t>
            </a:r>
            <a:r>
              <a:rPr lang="en-US" altLang="ko-KR" dirty="0"/>
              <a:t>(name: String, type: String, size: </a:t>
            </a:r>
            <a:r>
              <a:rPr lang="en-US" altLang="ko-KR" dirty="0" err="1"/>
              <a:t>int</a:t>
            </a:r>
            <a:r>
              <a:rPr lang="en-US" altLang="ko-KR" dirty="0"/>
              <a:t>, modified: Date)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getName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getType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getSize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getModifiedDate</a:t>
            </a:r>
            <a:r>
              <a:rPr lang="en-US" altLang="ko-KR" dirty="0"/>
              <a:t>(): Date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toString</a:t>
            </a:r>
            <a:r>
              <a:rPr lang="en-US" altLang="ko-KR" dirty="0"/>
              <a:t>(): String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790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startuml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 Display {</a:t>
            </a:r>
          </a:p>
          <a:p>
            <a:r>
              <a:rPr lang="en-US" altLang="ko-KR" dirty="0"/>
              <a:t>    +Display(width: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getWidth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</a:t>
            </a:r>
            <a:r>
              <a:rPr lang="en-US" altLang="ko-KR" dirty="0" err="1"/>
              <a:t>getHeight</a:t>
            </a:r>
            <a:r>
              <a:rPr lang="en-US" altLang="ko-KR" dirty="0"/>
              <a:t>(): </a:t>
            </a:r>
            <a:r>
              <a:rPr lang="en-US" altLang="ko-KR" dirty="0" err="1"/>
              <a:t>int</a:t>
            </a:r>
            <a:endParaRPr lang="en-US" altLang="ko-KR" dirty="0"/>
          </a:p>
          <a:p>
            <a:r>
              <a:rPr lang="en-US" altLang="ko-KR" dirty="0"/>
              <a:t>    +abstract 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+abstract 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HudDisplay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HudDisplay</a:t>
            </a:r>
            <a:r>
              <a:rPr lang="en-US" altLang="ko-KR" dirty="0"/>
              <a:t>(width: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DisplayDecorator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DisplayDecorator</a:t>
            </a:r>
            <a:r>
              <a:rPr lang="en-US" altLang="ko-KR" dirty="0"/>
              <a:t>(width: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WeatherDisplay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displayComponent</a:t>
            </a:r>
            <a:r>
              <a:rPr lang="en-US" altLang="ko-KR" dirty="0"/>
              <a:t>: Display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WeatherDisplay</a:t>
            </a:r>
            <a:r>
              <a:rPr lang="en-US" altLang="ko-KR" dirty="0"/>
              <a:t>(display: Display, 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TimeDisplay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displayComponent</a:t>
            </a:r>
            <a:r>
              <a:rPr lang="en-US" altLang="ko-KR" dirty="0"/>
              <a:t>: Display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TimeDisplay</a:t>
            </a:r>
            <a:r>
              <a:rPr lang="en-US" altLang="ko-KR" dirty="0"/>
              <a:t>(display: Display, 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SpeedometerDisplay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displayComponent</a:t>
            </a:r>
            <a:r>
              <a:rPr lang="en-US" altLang="ko-KR" dirty="0"/>
              <a:t>: Display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SpeedometerDisplay</a:t>
            </a:r>
            <a:r>
              <a:rPr lang="en-US" altLang="ko-KR" dirty="0"/>
              <a:t>(display: Display, width: </a:t>
            </a:r>
            <a:r>
              <a:rPr lang="en-US" altLang="ko-KR" dirty="0" err="1"/>
              <a:t>int</a:t>
            </a:r>
            <a:r>
              <a:rPr lang="en-US" altLang="ko-KR" dirty="0"/>
              <a:t>, height: 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+</a:t>
            </a:r>
            <a:r>
              <a:rPr lang="en-US" altLang="ko-KR" dirty="0" err="1"/>
              <a:t>JPanel</a:t>
            </a:r>
            <a:r>
              <a:rPr lang="en-US" altLang="ko-KR" dirty="0"/>
              <a:t> create();</a:t>
            </a:r>
          </a:p>
          <a:p>
            <a:r>
              <a:rPr lang="en-US" altLang="ko-KR" dirty="0"/>
              <a:t>    +void show();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interface </a:t>
            </a:r>
            <a:r>
              <a:rPr lang="en-US" altLang="ko-KR" dirty="0" err="1"/>
              <a:t>LoadDisplayInterface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+load():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LoadHudDisplays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+load(): </a:t>
            </a:r>
            <a:r>
              <a:rPr lang="en-US" altLang="ko-KR" dirty="0" err="1"/>
              <a:t>ArrayList</a:t>
            </a:r>
            <a:r>
              <a:rPr lang="en-US" altLang="ko-KR" dirty="0"/>
              <a:t>&lt;String&gt; 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 err="1"/>
              <a:t>LoadHudDisplays</a:t>
            </a:r>
            <a:r>
              <a:rPr lang="en-US" altLang="ko-KR" dirty="0"/>
              <a:t> .up.|&gt; </a:t>
            </a:r>
            <a:r>
              <a:rPr lang="en-US" altLang="ko-KR" dirty="0" err="1"/>
              <a:t>LoadDisplayInterface</a:t>
            </a:r>
            <a:endParaRPr lang="en-US" altLang="ko-KR" dirty="0"/>
          </a:p>
          <a:p>
            <a:r>
              <a:rPr lang="en-US" altLang="ko-KR" dirty="0" err="1"/>
              <a:t>HudDisplay</a:t>
            </a:r>
            <a:r>
              <a:rPr lang="en-US" altLang="ko-KR" dirty="0"/>
              <a:t> -up-|&gt; Display</a:t>
            </a:r>
          </a:p>
          <a:p>
            <a:r>
              <a:rPr lang="en-US" altLang="ko-KR" dirty="0" err="1"/>
              <a:t>DisplayDecorator</a:t>
            </a:r>
            <a:r>
              <a:rPr lang="en-US" altLang="ko-KR" dirty="0"/>
              <a:t> -up-|&gt; Display</a:t>
            </a:r>
          </a:p>
          <a:p>
            <a:r>
              <a:rPr lang="en-US" altLang="ko-KR" dirty="0" err="1"/>
              <a:t>SpeedometerDisplay</a:t>
            </a:r>
            <a:r>
              <a:rPr lang="en-US" altLang="ko-KR" dirty="0"/>
              <a:t> -up-|&gt; </a:t>
            </a:r>
            <a:r>
              <a:rPr lang="en-US" altLang="ko-KR" dirty="0" err="1"/>
              <a:t>DisplayDecorator</a:t>
            </a:r>
            <a:endParaRPr lang="en-US" altLang="ko-KR" dirty="0"/>
          </a:p>
          <a:p>
            <a:r>
              <a:rPr lang="en-US" altLang="ko-KR" dirty="0" err="1"/>
              <a:t>TimeDisplay</a:t>
            </a:r>
            <a:r>
              <a:rPr lang="en-US" altLang="ko-KR" dirty="0"/>
              <a:t> -up-|&gt; </a:t>
            </a:r>
            <a:r>
              <a:rPr lang="en-US" altLang="ko-KR" dirty="0" err="1"/>
              <a:t>DisplayDecorator</a:t>
            </a:r>
            <a:endParaRPr lang="en-US" altLang="ko-KR" dirty="0"/>
          </a:p>
          <a:p>
            <a:r>
              <a:rPr lang="en-US" altLang="ko-KR" dirty="0" err="1"/>
              <a:t>WeatherDisplay</a:t>
            </a:r>
            <a:r>
              <a:rPr lang="en-US" altLang="ko-KR" dirty="0"/>
              <a:t> -up-|&gt; </a:t>
            </a:r>
            <a:r>
              <a:rPr lang="en-US" altLang="ko-KR" dirty="0" err="1"/>
              <a:t>DisplayDecorator</a:t>
            </a:r>
            <a:endParaRPr lang="en-US" altLang="ko-KR" dirty="0"/>
          </a:p>
          <a:p>
            <a:r>
              <a:rPr lang="en-US" altLang="ko-KR" dirty="0" err="1"/>
              <a:t>MainWindow</a:t>
            </a:r>
            <a:r>
              <a:rPr lang="en-US" altLang="ko-KR" dirty="0"/>
              <a:t> --&gt; </a:t>
            </a:r>
            <a:r>
              <a:rPr lang="en-US" altLang="ko-KR" dirty="0" err="1"/>
              <a:t>LoadDisplayInterface</a:t>
            </a:r>
            <a:endParaRPr lang="en-US" altLang="ko-KR" dirty="0"/>
          </a:p>
          <a:p>
            <a:r>
              <a:rPr lang="en-US" altLang="ko-KR" dirty="0" err="1"/>
              <a:t>MainWindow</a:t>
            </a:r>
            <a:r>
              <a:rPr lang="en-US" altLang="ko-KR" dirty="0"/>
              <a:t> --&gt; Display</a:t>
            </a:r>
          </a:p>
          <a:p>
            <a:r>
              <a:rPr lang="en-US" altLang="ko-KR" dirty="0"/>
              <a:t>@</a:t>
            </a:r>
            <a:r>
              <a:rPr lang="en-US" altLang="ko-KR" dirty="0" err="1"/>
              <a:t>enduml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2072F-6430-4931-8BB7-8BDC1E69D43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71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ko-KR" altLang="en-US"/>
              <a:t>마스터 제목 스타일 편집</a:t>
            </a:r>
            <a:endParaRPr lang="en-US" altLang="zh-TW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ko-KR" altLang="en-US"/>
              <a:t>마스터 부제목 스타일 편집</a:t>
            </a:r>
            <a:endParaRPr lang="en-US" altLang="zh-TW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5C542-22B0-4DE1-BCFC-48704BC55A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748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813"/>
            <a:ext cx="8928992" cy="774700"/>
          </a:xfrm>
        </p:spPr>
        <p:txBody>
          <a:bodyPr/>
          <a:lstStyle>
            <a:lvl1pPr>
              <a:defRPr sz="3200" baseline="0">
                <a:latin typeface="Book Antiqua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>
            <a:lvl1pPr>
              <a:defRPr sz="2800" baseline="0">
                <a:ea typeface="맑은 고딕" panose="020B0503020000020004" pitchFamily="50" charset="-127"/>
              </a:defRPr>
            </a:lvl1pPr>
            <a:lvl2pPr>
              <a:defRPr sz="2400" baseline="0">
                <a:ea typeface="맑은 고딕" panose="020B0503020000020004" pitchFamily="50" charset="-127"/>
              </a:defRPr>
            </a:lvl2pPr>
            <a:lvl3pPr>
              <a:defRPr sz="2400" baseline="0">
                <a:ea typeface="맑은 고딕" panose="020B0503020000020004" pitchFamily="50" charset="-127"/>
              </a:defRPr>
            </a:lvl3pPr>
            <a:lvl4pPr>
              <a:defRPr sz="2400" baseline="0">
                <a:ea typeface="맑은 고딕" panose="020B0503020000020004" pitchFamily="50" charset="-127"/>
              </a:defRPr>
            </a:lvl4pPr>
            <a:lvl5pPr>
              <a:defRPr sz="2400" baseline="0"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00813" y="625792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3EFB1-FAC7-40FA-8954-BF2061B9FF6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004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AA0B-5F5B-47F8-973D-F15ED52ADF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14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1295400"/>
            <a:ext cx="8686800" cy="5351418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baseline="0">
                <a:ea typeface="맑은 고딕" panose="020B0503020000020004" pitchFamily="50" charset="-127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baseline="0">
                <a:ea typeface="맑은 고딕" panose="020B0503020000020004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baseline="0">
                <a:ea typeface="맑은 고딕" panose="020B0503020000020004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8632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6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zh-TW"/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177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AD8196AF-8733-4C64-BF56-42DEB24710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Line 15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4" r:id="rId3"/>
    <p:sldLayoutId id="2147483907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lang="en-US" altLang="zh-TW" sz="3200" dirty="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Garamond" pitchFamily="18" charset="0"/>
          <a:ea typeface="新細明體" pitchFamily="18" charset="-12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kumimoji="1" lang="ko-KR" altLang="en-US" sz="24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umimoji="1" lang="ko-KR" altLang="en-US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umimoji="1" lang="en-US" altLang="zh-TW" sz="20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ead.nhn?mode=LSD&amp;mid=sec&amp;sid1=103&amp;oid=001&amp;aid=0003171296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10"/>
          <p:cNvGrpSpPr>
            <a:grpSpLocks/>
          </p:cNvGrpSpPr>
          <p:nvPr/>
        </p:nvGrpSpPr>
        <p:grpSpPr bwMode="auto">
          <a:xfrm>
            <a:off x="323850" y="642938"/>
            <a:ext cx="8532813" cy="2065337"/>
            <a:chOff x="0" y="0"/>
            <a:chExt cx="9158" cy="183"/>
          </a:xfrm>
        </p:grpSpPr>
        <p:sp>
          <p:nvSpPr>
            <p:cNvPr id="614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defRPr>
              </a:lvl9pPr>
            </a:lstStyle>
            <a:p>
              <a:pPr algn="ctr" latinLnBrk="0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ko-KR" altLang="en-US" sz="4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50" name="Rectangle 12"/>
            <p:cNvSpPr>
              <a:spLocks noChangeArrowheads="1"/>
            </p:cNvSpPr>
            <p:nvPr/>
          </p:nvSpPr>
          <p:spPr bwMode="auto">
            <a:xfrm>
              <a:off x="0" y="0"/>
              <a:ext cx="9158" cy="18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p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p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§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바탕" panose="02030600000101010101" pitchFamily="18" charset="-127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0" lang="en-US" altLang="ko-KR" sz="9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고급객체지향프로그래밍</a:t>
              </a:r>
              <a:endParaRPr kumimoji="0" lang="en-US" altLang="ko-KR" sz="4400" b="1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ko-KR" altLang="en-US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실습과제</a:t>
              </a:r>
              <a:r>
                <a:rPr kumimoji="0" lang="en-US" altLang="ko-KR" sz="4400" b="1" dirty="0">
                  <a:solidFill>
                    <a:schemeClr val="tx2"/>
                  </a:solidFill>
                  <a:latin typeface="+mj-lt"/>
                  <a:ea typeface="新細明體" pitchFamily="18" charset="-120"/>
                </a:rPr>
                <a:t> #03</a:t>
              </a:r>
              <a:endParaRPr kumimoji="0" lang="en-US" altLang="ko-KR" sz="4400" dirty="0">
                <a:solidFill>
                  <a:schemeClr val="tx2"/>
                </a:solidFill>
                <a:latin typeface="+mj-lt"/>
                <a:ea typeface="新細明體" pitchFamily="18" charset="-120"/>
              </a:endParaRPr>
            </a:p>
          </p:txBody>
        </p:sp>
      </p:grpSp>
      <p:sp>
        <p:nvSpPr>
          <p:cNvPr id="6147" name="Line 4"/>
          <p:cNvSpPr>
            <a:spLocks noChangeShapeType="1"/>
          </p:cNvSpPr>
          <p:nvPr/>
        </p:nvSpPr>
        <p:spPr bwMode="auto">
          <a:xfrm>
            <a:off x="360363" y="2852738"/>
            <a:ext cx="8243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76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385292" y="4581128"/>
            <a:ext cx="6400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sz="2600" kern="1200" dirty="0">
                <a:latin typeface="+mn-ea"/>
                <a:ea typeface="+mn-ea"/>
              </a:rPr>
              <a:t>조용주</a:t>
            </a:r>
            <a:endParaRPr lang="en-US" altLang="ko-KR" sz="2600" kern="1200" dirty="0">
              <a:latin typeface="+mn-ea"/>
              <a:ea typeface="+mn-ea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sz="2600" dirty="0">
                <a:latin typeface="+mn-ea"/>
                <a:ea typeface="+mn-ea"/>
              </a:rPr>
              <a:t>ycho@smu.ac.kr</a:t>
            </a:r>
            <a:endParaRPr sz="2600" dirty="0">
              <a:latin typeface="+mn-ea"/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319286" y="2852739"/>
            <a:ext cx="8532813" cy="12963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바탕" panose="02030600000101010101" pitchFamily="18" charset="-127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900" b="1" dirty="0">
              <a:solidFill>
                <a:schemeClr val="tx2"/>
              </a:solidFill>
              <a:latin typeface="+mj-lt"/>
              <a:ea typeface="新細明體" pitchFamily="18" charset="-12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ko-KR" sz="4400" dirty="0">
              <a:solidFill>
                <a:schemeClr val="tx2"/>
              </a:solidFill>
              <a:latin typeface="+mj-lt"/>
              <a:ea typeface="新細明體" pitchFamily="18" charset="-12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여기서는 일종의 공공 정보 디스플레이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https://news.naver.com/main/read.nhn?mode=LSD&amp;mid=sec&amp;sid1=103&amp;oid=001&amp;aid=0003171296c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를 구현한다</a:t>
            </a:r>
            <a:endParaRPr lang="en-US" altLang="ko-KR" dirty="0"/>
          </a:p>
          <a:p>
            <a:r>
              <a:rPr lang="ko-KR" altLang="en-US" dirty="0"/>
              <a:t>단 여기서는 사용자가 원하는 정보 디스플레이의 조합이 가능하도록 만든다</a:t>
            </a:r>
            <a:endParaRPr lang="en-US" altLang="ko-KR" dirty="0"/>
          </a:p>
          <a:p>
            <a:pPr lvl="1"/>
            <a:r>
              <a:rPr lang="ko-KR" altLang="en-US" dirty="0"/>
              <a:t>정보 디스플레이 조합은 </a:t>
            </a:r>
            <a:r>
              <a:rPr lang="en-US" altLang="ko-KR" dirty="0"/>
              <a:t>displays.txt</a:t>
            </a:r>
            <a:r>
              <a:rPr lang="ko-KR" altLang="en-US" dirty="0"/>
              <a:t>에 원하는 정보들을 순서대로 나열해서 지정한다</a:t>
            </a:r>
            <a:r>
              <a:rPr lang="en-US" altLang="ko-KR" dirty="0"/>
              <a:t>(</a:t>
            </a:r>
            <a:r>
              <a:rPr lang="ko-KR" altLang="en-US" dirty="0"/>
              <a:t>중복 지정 가능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941168"/>
            <a:ext cx="1819275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3808" y="5605685"/>
            <a:ext cx="315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displays.txt 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파일 내용</a:t>
            </a:r>
          </a:p>
        </p:txBody>
      </p:sp>
    </p:spTree>
    <p:extLst>
      <p:ext uri="{BB962C8B-B14F-4D97-AF65-F5344CB8AC3E}">
        <p14:creationId xmlns:p14="http://schemas.microsoft.com/office/powerpoint/2010/main" val="237475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프로그램이 실행되면 </a:t>
            </a:r>
            <a:r>
              <a:rPr lang="en-US" altLang="ko-KR" dirty="0"/>
              <a:t>displays.txt </a:t>
            </a:r>
            <a:r>
              <a:rPr lang="ko-KR" altLang="en-US" dirty="0"/>
              <a:t>파일을 읽어서 내용에 따라 적절한 디스플레이를 화면에 배치한다</a:t>
            </a:r>
            <a:endParaRPr lang="en-US" altLang="ko-KR" dirty="0"/>
          </a:p>
          <a:p>
            <a:r>
              <a:rPr lang="en-US" altLang="ko-KR" dirty="0" err="1"/>
              <a:t>Hud</a:t>
            </a:r>
            <a:r>
              <a:rPr lang="en-US" altLang="ko-KR" dirty="0"/>
              <a:t> Display</a:t>
            </a:r>
            <a:r>
              <a:rPr lang="ko-KR" altLang="en-US" dirty="0"/>
              <a:t>는 기본적인 디스플레이에 해당되며 사용자가 추가할 수 있는 디스플레이는 </a:t>
            </a:r>
            <a:r>
              <a:rPr lang="en-US" altLang="ko-KR" dirty="0"/>
              <a:t>speed, weather, time </a:t>
            </a:r>
            <a:r>
              <a:rPr lang="ko-KR" altLang="en-US" dirty="0"/>
              <a:t>이 있다</a:t>
            </a:r>
            <a:endParaRPr lang="en-US" altLang="ko-KR" dirty="0"/>
          </a:p>
          <a:p>
            <a:r>
              <a:rPr lang="ko-KR" altLang="en-US" dirty="0"/>
              <a:t>본 과제에서는 문제를 단순화시키기 위해 해당 디스플레이의 내용은 </a:t>
            </a:r>
            <a:r>
              <a:rPr lang="en-US" altLang="ko-KR" dirty="0"/>
              <a:t>time</a:t>
            </a:r>
            <a:r>
              <a:rPr lang="ko-KR" altLang="en-US" dirty="0"/>
              <a:t>은 해당 프로그램이 실행되는 시간</a:t>
            </a:r>
            <a:r>
              <a:rPr lang="en-US" altLang="ko-KR" dirty="0"/>
              <a:t>, weather</a:t>
            </a:r>
            <a:r>
              <a:rPr lang="ko-KR" altLang="en-US" dirty="0"/>
              <a:t>와 </a:t>
            </a:r>
            <a:r>
              <a:rPr lang="en-US" altLang="ko-KR" dirty="0"/>
              <a:t>speed </a:t>
            </a:r>
            <a:r>
              <a:rPr lang="ko-KR" altLang="en-US" dirty="0"/>
              <a:t>디스플레이는 다음 슬라이드에서 보인 내용만을 보이는 것으로 한다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889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#03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en-US" altLang="ko-KR" dirty="0"/>
              <a:t>MP03 </a:t>
            </a:r>
            <a:r>
              <a:rPr lang="ko-KR" altLang="en-US" dirty="0"/>
              <a:t>코드를 이해하고</a:t>
            </a:r>
            <a:r>
              <a:rPr lang="en-US" altLang="ko-KR" dirty="0"/>
              <a:t>, </a:t>
            </a:r>
            <a:r>
              <a:rPr lang="ko-KR" altLang="en-US" dirty="0"/>
              <a:t>프로그램을 완성시킬 것</a:t>
            </a:r>
            <a:endParaRPr lang="en-US" altLang="ko-KR" dirty="0"/>
          </a:p>
          <a:p>
            <a:pPr lvl="1"/>
            <a:r>
              <a:rPr lang="ko-KR" altLang="en-US" dirty="0"/>
              <a:t>클래스 다이어그램을 확인하고 없는 클래스들을 구현하거나 기존 클래스 코드를 수정할 것</a:t>
            </a:r>
            <a:endParaRPr lang="en-US" altLang="ko-KR" dirty="0"/>
          </a:p>
          <a:p>
            <a:pPr lvl="1"/>
            <a:r>
              <a:rPr lang="en-US" altLang="ko-KR" dirty="0"/>
              <a:t>Main.java</a:t>
            </a:r>
            <a:r>
              <a:rPr lang="ko-KR" altLang="en-US" dirty="0"/>
              <a:t>는 수정하지 말 것</a:t>
            </a:r>
            <a:endParaRPr lang="en-US" altLang="ko-KR" dirty="0"/>
          </a:p>
          <a:p>
            <a:r>
              <a:rPr lang="en-US" altLang="ko-KR" dirty="0"/>
              <a:t>MP03V1.jar </a:t>
            </a:r>
            <a:r>
              <a:rPr lang="ko-KR" altLang="en-US" dirty="0"/>
              <a:t>파일을 실행시켜서 프로그램이 어떻게 실행되어야 하는지 확인 가능</a:t>
            </a:r>
            <a:endParaRPr lang="en-US" altLang="ko-KR" dirty="0"/>
          </a:p>
          <a:p>
            <a:pPr lvl="1"/>
            <a:r>
              <a:rPr lang="ko-KR" altLang="en-US" dirty="0"/>
              <a:t>실행 방법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displays.txt </a:t>
            </a:r>
            <a:r>
              <a:rPr lang="ko-KR" altLang="en-US" dirty="0"/>
              <a:t>파일이 </a:t>
            </a:r>
            <a:r>
              <a:rPr lang="en-US" altLang="ko-KR" dirty="0"/>
              <a:t>jar</a:t>
            </a:r>
            <a:r>
              <a:rPr lang="ko-KR" altLang="en-US" dirty="0"/>
              <a:t>파일과 같은 폴더에 있어야 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1403648" y="4869160"/>
            <a:ext cx="4248472" cy="38728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1pPr>
            <a:lvl2pPr marL="742950" indent="-285750" latinLnBrk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3pPr>
            <a:lvl4pPr marL="1600200" indent="-228600" latinLnBrk="1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4pPr>
            <a:lvl5pPr marL="2057400" indent="-228600" latinLnBrk="1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Book Antiqua" panose="02040602050305030304" pitchFamily="18" charset="0"/>
                <a:ea typeface="MingLiU" pitchFamily="49" charset="-120"/>
              </a:defRPr>
            </a:lvl9pPr>
          </a:lstStyle>
          <a:p>
            <a:pPr>
              <a:lnSpc>
                <a:spcPts val="2300"/>
              </a:lnSpc>
              <a:spcBef>
                <a:spcPts val="0"/>
              </a:spcBef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java –jar MP03V1.jar</a:t>
            </a:r>
          </a:p>
        </p:txBody>
      </p:sp>
    </p:spTree>
    <p:extLst>
      <p:ext uri="{BB962C8B-B14F-4D97-AF65-F5344CB8AC3E}">
        <p14:creationId xmlns:p14="http://schemas.microsoft.com/office/powerpoint/2010/main" val="329897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MP3 </a:t>
            </a:r>
            <a:r>
              <a:rPr lang="ko-KR" altLang="en-US" dirty="0"/>
              <a:t>코드 실행 화면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95" y="1484784"/>
            <a:ext cx="6378655" cy="3528392"/>
          </a:xfrm>
        </p:spPr>
      </p:pic>
      <p:sp>
        <p:nvSpPr>
          <p:cNvPr id="5" name="TextBox 4"/>
          <p:cNvSpPr txBox="1"/>
          <p:nvPr/>
        </p:nvSpPr>
        <p:spPr>
          <a:xfrm>
            <a:off x="3754833" y="1775040"/>
            <a:ext cx="2419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rgbClr val="FF0000"/>
                </a:solidFill>
                <a:latin typeface="+mn-lt"/>
              </a:rPr>
              <a:t>Hud</a:t>
            </a:r>
            <a:r>
              <a:rPr lang="en-US" altLang="ko-KR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+mn-lt"/>
              </a:rPr>
              <a:t>디스플레이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4833" y="224361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lt"/>
              </a:rPr>
              <a:t>Time </a:t>
            </a:r>
            <a:r>
              <a:rPr lang="ko-KR" altLang="en-US" sz="2400" dirty="0">
                <a:solidFill>
                  <a:srgbClr val="FF0000"/>
                </a:solidFill>
                <a:latin typeface="+mn-lt"/>
              </a:rPr>
              <a:t>디스플레이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5688" y="3012916"/>
            <a:ext cx="300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lt"/>
              </a:rPr>
              <a:t>Weather </a:t>
            </a:r>
            <a:r>
              <a:rPr lang="ko-KR" altLang="en-US" sz="2400" dirty="0">
                <a:solidFill>
                  <a:srgbClr val="FF0000"/>
                </a:solidFill>
                <a:latin typeface="+mn-lt"/>
              </a:rPr>
              <a:t>디스플레이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54833" y="4013046"/>
            <a:ext cx="3697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+mn-lt"/>
              </a:rPr>
              <a:t>Speedometer </a:t>
            </a:r>
            <a:r>
              <a:rPr lang="ko-KR" altLang="en-US" sz="2400" dirty="0">
                <a:solidFill>
                  <a:srgbClr val="FF0000"/>
                </a:solidFill>
                <a:latin typeface="+mn-lt"/>
              </a:rPr>
              <a:t>디스플레이</a:t>
            </a:r>
          </a:p>
        </p:txBody>
      </p:sp>
    </p:spTree>
    <p:extLst>
      <p:ext uri="{BB962C8B-B14F-4D97-AF65-F5344CB8AC3E}">
        <p14:creationId xmlns:p14="http://schemas.microsoft.com/office/powerpoint/2010/main" val="18621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MP03 </a:t>
            </a:r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4" y="1223182"/>
            <a:ext cx="9049530" cy="436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 bwMode="auto">
          <a:xfrm>
            <a:off x="323528" y="2780928"/>
            <a:ext cx="3190690" cy="3471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467544" y="2867744"/>
            <a:ext cx="2880320" cy="2361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MP03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  <a:r>
              <a:rPr lang="en-US" altLang="ko-KR" dirty="0"/>
              <a:t>GUI </a:t>
            </a:r>
            <a:r>
              <a:rPr lang="ko-KR" altLang="en-US" dirty="0"/>
              <a:t>구조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611560" y="3068960"/>
            <a:ext cx="2583287" cy="11521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755267" y="3212976"/>
            <a:ext cx="2295871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7" name="직선 화살표 연결선 6"/>
          <p:cNvCxnSpPr/>
          <p:nvPr/>
        </p:nvCxnSpPr>
        <p:spPr bwMode="auto">
          <a:xfrm flipV="1">
            <a:off x="3194847" y="3068960"/>
            <a:ext cx="513057" cy="360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666332" y="2671787"/>
            <a:ext cx="2777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solidFill>
                  <a:schemeClr val="tx1"/>
                </a:solidFill>
                <a:latin typeface="+mn-lt"/>
              </a:rPr>
              <a:t>Hud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 Panel (</a:t>
            </a:r>
            <a:r>
              <a:rPr lang="en-US" altLang="ko-KR" sz="2400" dirty="0" err="1">
                <a:solidFill>
                  <a:schemeClr val="tx1"/>
                </a:solidFill>
                <a:latin typeface="+mn-lt"/>
              </a:rPr>
              <a:t>JPanel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1" name="직선 화살표 연결선 10"/>
          <p:cNvCxnSpPr/>
          <p:nvPr/>
        </p:nvCxnSpPr>
        <p:spPr bwMode="auto">
          <a:xfrm flipV="1">
            <a:off x="3029892" y="3544426"/>
            <a:ext cx="788904" cy="2806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721308" y="3198167"/>
            <a:ext cx="480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 Panel (</a:t>
            </a:r>
            <a:r>
              <a:rPr lang="en-US" altLang="ko-KR" sz="2400" dirty="0" err="1">
                <a:solidFill>
                  <a:schemeClr val="tx1"/>
                </a:solidFill>
                <a:latin typeface="+mn-lt"/>
              </a:rPr>
              <a:t>HudDisplay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67452" y="4149080"/>
            <a:ext cx="5000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Decorator Panel (</a:t>
            </a:r>
            <a:r>
              <a:rPr lang="en-US" altLang="ko-KR" sz="2400" dirty="0" err="1">
                <a:solidFill>
                  <a:schemeClr val="tx1"/>
                </a:solidFill>
                <a:latin typeface="+mn-lt"/>
              </a:rPr>
              <a:t>JPanel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예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: speed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8" name="직선 화살표 연결선 17"/>
          <p:cNvCxnSpPr/>
          <p:nvPr/>
        </p:nvCxnSpPr>
        <p:spPr bwMode="auto">
          <a:xfrm flipV="1">
            <a:off x="3338861" y="4509120"/>
            <a:ext cx="595320" cy="356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755267" y="4293096"/>
            <a:ext cx="2295871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20" name="직선 화살표 연결선 19"/>
          <p:cNvCxnSpPr/>
          <p:nvPr/>
        </p:nvCxnSpPr>
        <p:spPr bwMode="auto">
          <a:xfrm>
            <a:off x="3056923" y="4865454"/>
            <a:ext cx="877258" cy="37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934181" y="4946835"/>
            <a:ext cx="4051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 Panel (speed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1561" y="3429000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Hud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Display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06197" y="454393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Speed: 50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755266" y="5316017"/>
            <a:ext cx="2295871" cy="864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  <a:ea typeface="新細明體" pitchFamily="18" charset="-120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flipV="1">
            <a:off x="3514218" y="5805264"/>
            <a:ext cx="566291" cy="101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889610" y="5445224"/>
            <a:ext cx="5274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Decorator Panel (</a:t>
            </a:r>
            <a:r>
              <a:rPr lang="en-US" altLang="ko-KR" sz="2400" dirty="0" err="1">
                <a:solidFill>
                  <a:schemeClr val="tx1"/>
                </a:solidFill>
                <a:latin typeface="+mn-lt"/>
              </a:rPr>
              <a:t>JPanel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) 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예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: weather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3051137" y="6104890"/>
            <a:ext cx="877258" cy="37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3938745" y="6279703"/>
            <a:ext cx="4325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 Panel (weather</a:t>
            </a:r>
            <a:r>
              <a:rPr lang="ko-KR" altLang="en-US" sz="2400" dirty="0">
                <a:solidFill>
                  <a:schemeClr val="tx1"/>
                </a:solidFill>
                <a:latin typeface="+mn-lt"/>
              </a:rPr>
              <a:t>의 </a:t>
            </a:r>
            <a:r>
              <a:rPr lang="en-US" altLang="ko-KR" sz="2400" dirty="0">
                <a:solidFill>
                  <a:schemeClr val="tx1"/>
                </a:solidFill>
                <a:latin typeface="+mn-lt"/>
              </a:rPr>
              <a:t>Label)</a:t>
            </a:r>
            <a:endParaRPr lang="ko-KR" alt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5576" y="5502423"/>
            <a:ext cx="2237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Weather: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온도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: 20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습도</a:t>
            </a:r>
            <a:r>
              <a:rPr lang="en-US" altLang="ko-KR" sz="1200" dirty="0">
                <a:solidFill>
                  <a:schemeClr val="tx1"/>
                </a:solidFill>
                <a:latin typeface="맑은 고딕" panose="020B0503020000020004" pitchFamily="50" charset="-127"/>
              </a:rPr>
              <a:t>: 60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내용 개체 틀 2"/>
          <p:cNvSpPr>
            <a:spLocks noGrp="1"/>
          </p:cNvSpPr>
          <p:nvPr>
            <p:ph idx="1"/>
          </p:nvPr>
        </p:nvSpPr>
        <p:spPr>
          <a:xfrm>
            <a:off x="107504" y="1268413"/>
            <a:ext cx="8928992" cy="4862512"/>
          </a:xfrm>
        </p:spPr>
        <p:txBody>
          <a:bodyPr/>
          <a:lstStyle/>
          <a:p>
            <a:r>
              <a:rPr lang="ko-KR" altLang="en-US" dirty="0"/>
              <a:t>기본 베이스 디스플레이인 </a:t>
            </a:r>
            <a:r>
              <a:rPr lang="en-US" altLang="ko-KR" dirty="0" err="1"/>
              <a:t>HudDisplay</a:t>
            </a:r>
            <a:r>
              <a:rPr lang="en-US" altLang="ko-KR" dirty="0"/>
              <a:t> </a:t>
            </a:r>
            <a:r>
              <a:rPr lang="ko-KR" altLang="en-US" dirty="0"/>
              <a:t>객체를 </a:t>
            </a:r>
            <a:r>
              <a:rPr lang="en-US" altLang="ko-KR" dirty="0"/>
              <a:t>Speedometer </a:t>
            </a:r>
            <a:r>
              <a:rPr lang="ko-KR" altLang="en-US" dirty="0"/>
              <a:t>객체로 포장한</a:t>
            </a:r>
            <a:r>
              <a:rPr lang="en-US" altLang="ko-KR" dirty="0"/>
              <a:t>(wrap)</a:t>
            </a:r>
            <a:r>
              <a:rPr lang="ko-KR" altLang="en-US" dirty="0"/>
              <a:t> 후에 </a:t>
            </a:r>
            <a:r>
              <a:rPr lang="en-US" altLang="ko-KR" dirty="0"/>
              <a:t>Weather </a:t>
            </a:r>
            <a:r>
              <a:rPr lang="ko-KR" altLang="en-US" dirty="0"/>
              <a:t>객체로 다시 한번 포장한 경우를 보임</a:t>
            </a:r>
          </a:p>
        </p:txBody>
      </p:sp>
    </p:spTree>
    <p:extLst>
      <p:ext uri="{BB962C8B-B14F-4D97-AF65-F5344CB8AC3E}">
        <p14:creationId xmlns:p14="http://schemas.microsoft.com/office/powerpoint/2010/main" val="157401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LoadHudDisplays</a:t>
            </a:r>
            <a:r>
              <a:rPr lang="en-US" altLang="ko-KR" dirty="0"/>
              <a:t> </a:t>
            </a:r>
            <a:r>
              <a:rPr lang="ko-KR" altLang="en-US" dirty="0"/>
              <a:t>클래스 구현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LoadDisplayInterface</a:t>
            </a:r>
            <a:r>
              <a:rPr lang="ko-KR" altLang="en-US" dirty="0">
                <a:solidFill>
                  <a:srgbClr val="FF0000"/>
                </a:solidFill>
              </a:rPr>
              <a:t>를 구현하는 클래스 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LoadHudDisplays.java</a:t>
            </a:r>
          </a:p>
          <a:p>
            <a:pPr lvl="1"/>
            <a:r>
              <a:rPr lang="ko-KR" altLang="en-US" dirty="0"/>
              <a:t>파일로부터 자료를 읽어서 각 줄</a:t>
            </a:r>
            <a:r>
              <a:rPr lang="en-US" altLang="ko-KR" dirty="0"/>
              <a:t>(line)</a:t>
            </a:r>
            <a:r>
              <a:rPr lang="ko-KR" altLang="en-US" dirty="0"/>
              <a:t>의 디스플레이 이름을 요소로 취하는 문자열 리스트를 구성</a:t>
            </a:r>
            <a:endParaRPr lang="en-US" altLang="ko-KR" dirty="0"/>
          </a:p>
          <a:p>
            <a:pPr lvl="1"/>
            <a:r>
              <a:rPr lang="en-US" altLang="ko-KR" dirty="0" err="1"/>
              <a:t>LoadDisplayInterface.load</a:t>
            </a:r>
            <a:r>
              <a:rPr lang="en-US" altLang="ko-KR" dirty="0"/>
              <a:t>() </a:t>
            </a:r>
            <a:r>
              <a:rPr lang="ko-KR" altLang="en-US" dirty="0"/>
              <a:t>함수는 입력과 출력 부분을 바꾸지 않음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데코레이터</a:t>
            </a:r>
            <a:r>
              <a:rPr lang="ko-KR" altLang="en-US" dirty="0">
                <a:solidFill>
                  <a:srgbClr val="FF0000"/>
                </a:solidFill>
              </a:rPr>
              <a:t> 디스플레이 클래스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SpeedometerDisplay.java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TimeDisplay.java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WeatherDisplay.java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020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displays.txt</a:t>
            </a:r>
            <a:r>
              <a:rPr lang="ko-KR" altLang="en-US" dirty="0"/>
              <a:t>파일의 내용과 </a:t>
            </a:r>
            <a:r>
              <a:rPr lang="ko-KR" altLang="en-US" dirty="0" err="1"/>
              <a:t>데코레이터</a:t>
            </a:r>
            <a:r>
              <a:rPr lang="ko-KR" altLang="en-US" dirty="0"/>
              <a:t> 클래스의 상관 관계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899592" y="227687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문자열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해당 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speed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SpeedometerDisplay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time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TimeDisplay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weather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WeatherDisplay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338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8391</TotalTime>
  <Words>776</Words>
  <Application>Microsoft Office PowerPoint</Application>
  <PresentationFormat>화면 슬라이드 쇼(4:3)</PresentationFormat>
  <Paragraphs>152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Book Antiqua</vt:lpstr>
      <vt:lpstr>Consolas</vt:lpstr>
      <vt:lpstr>Garamond</vt:lpstr>
      <vt:lpstr>Times New Roman</vt:lpstr>
      <vt:lpstr>Wingdings</vt:lpstr>
      <vt:lpstr>Level</vt:lpstr>
      <vt:lpstr>PowerPoint 프레젠테이션</vt:lpstr>
      <vt:lpstr>실습과제 #03 </vt:lpstr>
      <vt:lpstr>실습과제 #03 </vt:lpstr>
      <vt:lpstr>실습과제 #03 </vt:lpstr>
      <vt:lpstr>MP3 코드 실행 화면</vt:lpstr>
      <vt:lpstr>MP03 클래스 다이어그램</vt:lpstr>
      <vt:lpstr>MP03 데코레이터 GUI 구조</vt:lpstr>
      <vt:lpstr>구현 내용</vt:lpstr>
      <vt:lpstr>구현 내용</vt:lpstr>
    </vt:vector>
  </TitlesOfParts>
  <Company>EVL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Yongjoo Cho</dc:creator>
  <cp:lastModifiedBy>kmdngmn</cp:lastModifiedBy>
  <cp:revision>1850</cp:revision>
  <dcterms:created xsi:type="dcterms:W3CDTF">2001-05-01T19:45:44Z</dcterms:created>
  <dcterms:modified xsi:type="dcterms:W3CDTF">2019-10-10T05:33:23Z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D:\Jason\cise_html</vt:lpwstr>
  </property>
</Properties>
</file>