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20"/>
  </p:notesMasterIdLst>
  <p:sldIdLst>
    <p:sldId id="323" r:id="rId2"/>
    <p:sldId id="534" r:id="rId3"/>
    <p:sldId id="591" r:id="rId4"/>
    <p:sldId id="650" r:id="rId5"/>
    <p:sldId id="677" r:id="rId6"/>
    <p:sldId id="678" r:id="rId7"/>
    <p:sldId id="690" r:id="rId8"/>
    <p:sldId id="693" r:id="rId9"/>
    <p:sldId id="694" r:id="rId10"/>
    <p:sldId id="679" r:id="rId11"/>
    <p:sldId id="680" r:id="rId12"/>
    <p:sldId id="683" r:id="rId13"/>
    <p:sldId id="684" r:id="rId14"/>
    <p:sldId id="685" r:id="rId15"/>
    <p:sldId id="686" r:id="rId16"/>
    <p:sldId id="687" r:id="rId17"/>
    <p:sldId id="688" r:id="rId18"/>
    <p:sldId id="695" r:id="rId1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1"/>
      <p:bold r:id="rId22"/>
      <p: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2900" autoAdjust="0"/>
  </p:normalViewPr>
  <p:slideViewPr>
    <p:cSldViewPr>
      <p:cViewPr varScale="1">
        <p:scale>
          <a:sx n="76" d="100"/>
          <a:sy n="76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Dao {</a:t>
            </a:r>
          </a:p>
          <a:p>
            <a:r>
              <a:rPr lang="en-US" altLang="ko-KR" dirty="0" smtClean="0"/>
              <a:t>    +insert():void    </a:t>
            </a:r>
          </a:p>
          <a:p>
            <a:r>
              <a:rPr lang="en-US" altLang="ko-KR" dirty="0" smtClean="0"/>
              <a:t>    +update():void</a:t>
            </a:r>
          </a:p>
          <a:p>
            <a:r>
              <a:rPr lang="en-US" altLang="ko-KR" dirty="0" smtClean="0"/>
              <a:t>    +delete():void</a:t>
            </a:r>
          </a:p>
          <a:p>
            <a:r>
              <a:rPr lang="en-US" altLang="ko-KR" dirty="0" smtClean="0"/>
              <a:t>    +select():List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ConcreteDaoImpl1</a:t>
            </a:r>
          </a:p>
          <a:p>
            <a:r>
              <a:rPr lang="en-US" altLang="ko-KR" dirty="0" smtClean="0"/>
              <a:t>class ConcreteDaoImpl2</a:t>
            </a:r>
          </a:p>
          <a:p>
            <a:r>
              <a:rPr lang="en-US" altLang="ko-KR" dirty="0" smtClean="0"/>
              <a:t>Dao &lt;|.. ConcreteDaoImpl1</a:t>
            </a:r>
          </a:p>
          <a:p>
            <a:r>
              <a:rPr lang="en-US" altLang="ko-KR" dirty="0" smtClean="0"/>
              <a:t>Dao &lt;|.. ConcreteDaoImpl2</a:t>
            </a:r>
          </a:p>
          <a:p>
            <a:r>
              <a:rPr lang="en-US" altLang="ko-KR" dirty="0" smtClean="0"/>
              <a:t>Client -right-&gt; Dao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4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82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-model: Student </a:t>
            </a:r>
          </a:p>
          <a:p>
            <a:r>
              <a:rPr lang="en-US" altLang="ko-KR" dirty="0" smtClean="0"/>
              <a:t>  -view: </a:t>
            </a:r>
            <a:r>
              <a:rPr lang="en-US" altLang="ko-KR" dirty="0" err="1" smtClean="0"/>
              <a:t>StudentView</a:t>
            </a:r>
            <a:endParaRPr lang="en-US" altLang="ko-KR" dirty="0" smtClean="0"/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setStudentName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getStudentName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setStudentRollNo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getStudentRollNo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updateView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StudentView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printStudentDetails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Student {</a:t>
            </a:r>
          </a:p>
          <a:p>
            <a:r>
              <a:rPr lang="en-US" altLang="ko-KR" dirty="0" smtClean="0"/>
              <a:t>  -</a:t>
            </a:r>
            <a:r>
              <a:rPr lang="en-US" altLang="ko-KR" dirty="0" err="1" smtClean="0"/>
              <a:t>rollNo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-name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getRollNo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setRollNo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MVCPatternDemo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+main()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retrieveStudentFromDatabase</a:t>
            </a:r>
            <a:r>
              <a:rPr lang="en-US" altLang="ko-KR" dirty="0" smtClean="0"/>
              <a:t>() : Student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MVCPatternDemo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: uses</a:t>
            </a:r>
          </a:p>
          <a:p>
            <a:r>
              <a:rPr lang="en-US" altLang="ko-KR" dirty="0" err="1" smtClean="0"/>
              <a:t>StudentController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StudentView</a:t>
            </a:r>
            <a:r>
              <a:rPr lang="en-US" altLang="ko-KR" dirty="0" smtClean="0"/>
              <a:t>: updates</a:t>
            </a:r>
          </a:p>
          <a:p>
            <a:r>
              <a:rPr lang="en-US" altLang="ko-KR" dirty="0" err="1" smtClean="0"/>
              <a:t>StudentController</a:t>
            </a:r>
            <a:r>
              <a:rPr lang="en-US" altLang="ko-KR" dirty="0" smtClean="0"/>
              <a:t> -down-&gt; Student: uses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96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mvc_pattern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697/38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#12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MVC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모델과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의존성을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모델은 </a:t>
            </a:r>
            <a:r>
              <a:rPr lang="ko-KR" altLang="en-US" dirty="0" err="1" smtClean="0"/>
              <a:t>뷰와</a:t>
            </a:r>
            <a:r>
              <a:rPr lang="ko-KR" altLang="en-US" dirty="0" smtClean="0"/>
              <a:t> 상관없이 바뀔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뷰도</a:t>
            </a:r>
            <a:r>
              <a:rPr lang="ko-KR" altLang="en-US" dirty="0" smtClean="0"/>
              <a:t> 모델과 상관없이 바뀔 수 있음 </a:t>
            </a:r>
            <a:endParaRPr lang="en-US" altLang="ko-KR" dirty="0" smtClean="0"/>
          </a:p>
          <a:p>
            <a:r>
              <a:rPr lang="en-US" altLang="ko-KR" dirty="0" smtClean="0"/>
              <a:t>Head First</a:t>
            </a:r>
          </a:p>
          <a:p>
            <a:pPr lvl="1"/>
            <a:r>
              <a:rPr lang="ko-KR" altLang="en-US" dirty="0" smtClean="0"/>
              <a:t>사용자는 </a:t>
            </a:r>
            <a:r>
              <a:rPr lang="ko-KR" altLang="en-US" dirty="0" err="1" smtClean="0"/>
              <a:t>뷰하고만</a:t>
            </a:r>
            <a:r>
              <a:rPr lang="ko-KR" altLang="en-US" dirty="0" smtClean="0"/>
              <a:t> 접촉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뷰가</a:t>
            </a:r>
            <a:r>
              <a:rPr lang="ko-KR" altLang="en-US" dirty="0" smtClean="0"/>
              <a:t> 컨트롤러에게 사용자가 어떤 일을 했는지 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컨트롤러에서 모델한테 상태를 변경하라는 요청을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컨트롤러에서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변경해달라고 요청할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변경되면 모델에서 </a:t>
            </a:r>
            <a:r>
              <a:rPr lang="ko-KR" altLang="en-US" dirty="0" err="1" smtClean="0"/>
              <a:t>뷰에게</a:t>
            </a:r>
            <a:r>
              <a:rPr lang="ko-KR" altLang="en-US" dirty="0" smtClean="0"/>
              <a:t> 그 사실을 알림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뷰에서</a:t>
            </a:r>
            <a:r>
              <a:rPr lang="ko-KR" altLang="en-US" dirty="0" smtClean="0"/>
              <a:t> 모델한테 상태를 요청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9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https://www.tutorialspoint.com/design_pattern/mvc_pattern.htm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6" y="2276872"/>
            <a:ext cx="8988621" cy="41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75929"/>
            <a:ext cx="7560840" cy="531908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public class Student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private String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private String name;   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String </a:t>
            </a:r>
            <a:r>
              <a:rPr lang="en-US" altLang="ko-KR" kern="0" dirty="0" err="1">
                <a:latin typeface="Consolas" panose="020B0609020204030204" pitchFamily="49" charset="0"/>
              </a:rPr>
              <a:t>getRollNo</a:t>
            </a:r>
            <a:r>
              <a:rPr lang="en-US" altLang="ko-KR" kern="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return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void </a:t>
            </a:r>
            <a:r>
              <a:rPr lang="en-US" altLang="ko-KR" kern="0" dirty="0" err="1">
                <a:latin typeface="Consolas" panose="020B0609020204030204" pitchFamily="49" charset="0"/>
              </a:rPr>
              <a:t>setRollNo</a:t>
            </a:r>
            <a:r>
              <a:rPr lang="en-US" altLang="ko-KR" kern="0" dirty="0">
                <a:latin typeface="Consolas" panose="020B0609020204030204" pitchFamily="49" charset="0"/>
              </a:rPr>
              <a:t>(String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</a:t>
            </a:r>
            <a:r>
              <a:rPr lang="en-US" altLang="ko-KR" kern="0" dirty="0" err="1">
                <a:latin typeface="Consolas" panose="020B0609020204030204" pitchFamily="49" charset="0"/>
              </a:rPr>
              <a:t>this.rollNo</a:t>
            </a:r>
            <a:r>
              <a:rPr lang="en-US" altLang="ko-KR" kern="0" dirty="0">
                <a:latin typeface="Consolas" panose="020B0609020204030204" pitchFamily="49" charset="0"/>
              </a:rPr>
              <a:t> =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String </a:t>
            </a:r>
            <a:r>
              <a:rPr lang="en-US" altLang="ko-KR" kern="0" dirty="0" err="1">
                <a:latin typeface="Consolas" panose="020B0609020204030204" pitchFamily="49" charset="0"/>
              </a:rPr>
              <a:t>getName</a:t>
            </a:r>
            <a:r>
              <a:rPr lang="en-US" altLang="ko-KR" kern="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return 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void </a:t>
            </a:r>
            <a:r>
              <a:rPr lang="en-US" altLang="ko-KR" kern="0" dirty="0" err="1">
                <a:latin typeface="Consolas" panose="020B0609020204030204" pitchFamily="49" charset="0"/>
              </a:rPr>
              <a:t>setName</a:t>
            </a:r>
            <a:r>
              <a:rPr lang="en-US" altLang="ko-KR" kern="0" dirty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56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75929"/>
            <a:ext cx="9108504" cy="2587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public class </a:t>
            </a:r>
            <a:r>
              <a:rPr lang="en-US" altLang="ko-KR" kern="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 smtClean="0">
                <a:latin typeface="Consolas" panose="020B0609020204030204" pitchFamily="49" charset="0"/>
              </a:rPr>
              <a:t>  public </a:t>
            </a:r>
            <a:r>
              <a:rPr lang="en-US" altLang="ko-KR" kern="0" dirty="0">
                <a:latin typeface="Consolas" panose="020B0609020204030204" pitchFamily="49" charset="0"/>
              </a:rPr>
              <a:t>void </a:t>
            </a:r>
            <a:r>
              <a:rPr lang="en-US" altLang="ko-KR" kern="0" dirty="0" err="1">
                <a:latin typeface="Consolas" panose="020B0609020204030204" pitchFamily="49" charset="0"/>
              </a:rPr>
              <a:t>printStudentDetails</a:t>
            </a:r>
            <a:r>
              <a:rPr lang="en-US" altLang="ko-KR" kern="0" dirty="0">
                <a:latin typeface="Consolas" panose="020B0609020204030204" pitchFamily="49" charset="0"/>
              </a:rPr>
              <a:t>(String </a:t>
            </a:r>
            <a:r>
              <a:rPr lang="en-US" altLang="ko-KR" kern="0" dirty="0" err="1">
                <a:latin typeface="Consolas" panose="020B0609020204030204" pitchFamily="49" charset="0"/>
              </a:rPr>
              <a:t>studentName</a:t>
            </a:r>
            <a:r>
              <a:rPr lang="en-US" altLang="ko-KR" kern="0" dirty="0">
                <a:latin typeface="Consolas" panose="020B0609020204030204" pitchFamily="49" charset="0"/>
              </a:rPr>
              <a:t>, String </a:t>
            </a:r>
            <a:r>
              <a:rPr lang="en-US" altLang="ko-KR" kern="0" dirty="0" err="1">
                <a:latin typeface="Consolas" panose="020B0609020204030204" pitchFamily="49" charset="0"/>
              </a:rPr>
              <a:t>studentRollNo</a:t>
            </a:r>
            <a:r>
              <a:rPr lang="en-US" altLang="ko-KR" kern="0" dirty="0"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("Student: 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("Name: " + </a:t>
            </a:r>
            <a:r>
              <a:rPr lang="en-US" altLang="ko-KR" kern="0" dirty="0" err="1">
                <a:latin typeface="Consolas" panose="020B0609020204030204" pitchFamily="49" charset="0"/>
              </a:rPr>
              <a:t>studentName</a:t>
            </a:r>
            <a:r>
              <a:rPr lang="en-US" altLang="ko-KR" kern="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("Roll No: " + </a:t>
            </a:r>
            <a:r>
              <a:rPr lang="en-US" altLang="ko-KR" kern="0" dirty="0" err="1">
                <a:latin typeface="Consolas" panose="020B0609020204030204" pitchFamily="49" charset="0"/>
              </a:rPr>
              <a:t>studentRollNo</a:t>
            </a:r>
            <a:r>
              <a:rPr lang="en-US" altLang="ko-KR" kern="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}</a:t>
            </a:r>
            <a:endParaRPr lang="en-US" altLang="ko-KR" kern="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67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704856" cy="46433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public class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private Student model;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private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>
                <a:latin typeface="Consolas" panose="020B0609020204030204" pitchFamily="49" charset="0"/>
              </a:rPr>
              <a:t> view;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(Student model,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this.model</a:t>
            </a:r>
            <a:r>
              <a:rPr lang="en-US" altLang="ko-KR" kern="0" spc="-100" dirty="0">
                <a:latin typeface="Consolas" panose="020B0609020204030204" pitchFamily="49" charset="0"/>
              </a:rPr>
              <a:t> = model;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this.view</a:t>
            </a:r>
            <a:r>
              <a:rPr lang="en-US" altLang="ko-KR" kern="0" spc="-100" dirty="0">
                <a:latin typeface="Consolas" panose="020B0609020204030204" pitchFamily="49" charset="0"/>
              </a:rPr>
              <a:t> = view;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setStudentName</a:t>
            </a:r>
            <a:r>
              <a:rPr lang="en-US" altLang="ko-KR" kern="0" spc="-100" dirty="0">
                <a:latin typeface="Consolas" panose="020B0609020204030204" pitchFamily="49" charset="0"/>
              </a:rPr>
              <a:t>(String name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model.setName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(name);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getStudentName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}</a:t>
            </a:r>
            <a:endParaRPr lang="en-US" altLang="ko-KR" kern="0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8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704856" cy="36522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>
                <a:latin typeface="Consolas" panose="020B0609020204030204" pitchFamily="49" charset="0"/>
              </a:rPr>
              <a:t>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setStudentRollNo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rollNo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model.setRollNo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rollNo</a:t>
            </a:r>
            <a:r>
              <a:rPr lang="en-US" altLang="ko-KR" kern="0" spc="-100" dirty="0">
                <a:latin typeface="Consolas" panose="020B0609020204030204" pitchFamily="49" charset="0"/>
              </a:rPr>
              <a:t>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getStudentRollNo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updateView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r>
              <a:rPr lang="en-US" altLang="ko-KR" kern="0" spc="-100" dirty="0">
                <a:latin typeface="Consolas" panose="020B0609020204030204" pitchFamily="49" charset="0"/>
              </a:rPr>
              <a:t>		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view.printStudentDetails</a:t>
            </a:r>
            <a:r>
              <a:rPr lang="en-US" altLang="ko-KR" kern="0" spc="-100" dirty="0">
                <a:latin typeface="Consolas" panose="020B0609020204030204" pitchFamily="49" charset="0"/>
              </a:rPr>
              <a:t>(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(),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model.getRollNo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06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8208912" cy="53040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public class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MVCPatternDemo</a:t>
            </a:r>
            <a:r>
              <a:rPr lang="en-US" altLang="ko-KR" kern="0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args</a:t>
            </a:r>
            <a:r>
              <a:rPr lang="en-US" altLang="ko-KR" kern="0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// fetch </a:t>
            </a:r>
            <a:r>
              <a:rPr lang="en-US" altLang="ko-KR" kern="0" spc="-100" dirty="0">
                <a:latin typeface="Consolas" panose="020B0609020204030204" pitchFamily="49" charset="0"/>
              </a:rPr>
              <a:t>student record based on his roll no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// from </a:t>
            </a:r>
            <a:r>
              <a:rPr lang="en-US" altLang="ko-KR" kern="0" spc="-100" dirty="0">
                <a:latin typeface="Consolas" panose="020B0609020204030204" pitchFamily="49" charset="0"/>
              </a:rPr>
              <a:t>the database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Student </a:t>
            </a:r>
            <a:r>
              <a:rPr lang="en-US" altLang="ko-KR" kern="0" spc="-100" dirty="0">
                <a:latin typeface="Consolas" panose="020B0609020204030204" pitchFamily="49" charset="0"/>
              </a:rPr>
              <a:t>model  =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retriveStudentFromDatabase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// Create </a:t>
            </a:r>
            <a:r>
              <a:rPr lang="en-US" altLang="ko-KR" kern="0" spc="-100" dirty="0">
                <a:latin typeface="Consolas" panose="020B0609020204030204" pitchFamily="49" charset="0"/>
              </a:rPr>
              <a:t>a view : to write student details on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// console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view = new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controller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= </a:t>
            </a:r>
            <a:r>
              <a:rPr lang="en-US" altLang="ko-KR" kern="0" spc="-100" dirty="0">
                <a:latin typeface="Consolas" panose="020B0609020204030204" pitchFamily="49" charset="0"/>
              </a:rPr>
              <a:t>new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(model, view);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controller.updateView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//update model data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controller.setStudentName</a:t>
            </a:r>
            <a:r>
              <a:rPr lang="en-US" altLang="ko-KR" kern="0" spc="-100" dirty="0">
                <a:latin typeface="Consolas" panose="020B0609020204030204" pitchFamily="49" charset="0"/>
              </a:rPr>
              <a:t>("John");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controller.updateView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6819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784976" cy="233089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kern="0" spc="-100" dirty="0">
                <a:latin typeface="Consolas" panose="020B0609020204030204" pitchFamily="49" charset="0"/>
              </a:rPr>
              <a:t>static Student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retriveStudentFromDatabase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Student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</a:t>
            </a:r>
            <a:r>
              <a:rPr lang="en-US" altLang="ko-KR" kern="0" spc="-100" dirty="0">
                <a:latin typeface="Consolas" panose="020B0609020204030204" pitchFamily="49" charset="0"/>
              </a:rPr>
              <a:t> = new Student();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student.setName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("Robert");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student.setRollNo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("10");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>
                <a:latin typeface="Consolas" panose="020B0609020204030204" pitchFamily="49" charset="0"/>
              </a:rPr>
              <a:t>student;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}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03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클래스간 정보 공유를 최소화시키는 객체 지향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모델과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서로에 대해서 잘 몰라도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모델에서 여러 개의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지원할 수 있음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/>
          </a:p>
          <a:p>
            <a:pPr lvl="1"/>
            <a:r>
              <a:rPr lang="ko-KR" altLang="en-US" dirty="0" smtClean="0"/>
              <a:t>비효율적일 수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뷰가</a:t>
            </a:r>
            <a:r>
              <a:rPr lang="ko-KR" altLang="en-US" dirty="0" smtClean="0"/>
              <a:t> 업데이트 되어야 함을 알려주면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모델로부터 정보를 받아서 업데이트함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모델이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필요로 하는 것을 직접 전달하는 것이 더 효율적이지만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지향적이지는 않음</a:t>
            </a:r>
            <a:endParaRPr lang="en-US" altLang="ko-KR" dirty="0" smtClean="0"/>
          </a:p>
          <a:p>
            <a:pPr lvl="2"/>
            <a:r>
              <a:rPr lang="ko-KR" altLang="en-US" smtClean="0"/>
              <a:t>컨트롤러의 역할이 너무 커질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66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MVC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(Model-View-Controller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 smtClean="0"/>
              <a:t>업무</a:t>
            </a:r>
            <a:r>
              <a:rPr lang="en-US" altLang="ko-KR" dirty="0"/>
              <a:t>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(Business Logic) </a:t>
            </a:r>
            <a:r>
              <a:rPr lang="ko-KR" altLang="en-US" dirty="0" smtClean="0"/>
              <a:t>및 데이터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와 보이는 부분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화면을 포함하는 사용자 인터페이스와 업무 처리 부분을 분리해서 동작할 수 있도록 함</a:t>
            </a:r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는 원래 </a:t>
            </a:r>
            <a:r>
              <a:rPr lang="en-US" altLang="ko-KR" dirty="0"/>
              <a:t>Smalltalk </a:t>
            </a:r>
            <a:r>
              <a:rPr lang="ko-KR" altLang="en-US" dirty="0"/>
              <a:t>언어에서부터 시작되었으나 현재 </a:t>
            </a:r>
            <a:r>
              <a:rPr lang="en-US" altLang="ko-KR" dirty="0"/>
              <a:t>GUI</a:t>
            </a:r>
            <a:r>
              <a:rPr lang="ko-KR" altLang="en-US" dirty="0"/>
              <a:t>를 지원하는 </a:t>
            </a:r>
            <a:r>
              <a:rPr lang="ko-KR" altLang="en-US" dirty="0" smtClean="0"/>
              <a:t>경우와 웹 프레임워크에서 많이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446820"/>
              </p:ext>
            </p:extLst>
          </p:nvPr>
        </p:nvGraphicFramePr>
        <p:xfrm>
          <a:off x="179388" y="1268413"/>
          <a:ext cx="87851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MVC </a:t>
                      </a:r>
                      <a:r>
                        <a:rPr lang="ko-KR" altLang="en-US" sz="2400" dirty="0" smtClean="0"/>
                        <a:t>혹은 </a:t>
                      </a:r>
                      <a:r>
                        <a:rPr lang="en-US" altLang="ko-KR" sz="2400" dirty="0" smtClean="0"/>
                        <a:t>Model-View-Controller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데이터와</a:t>
                      </a:r>
                      <a:r>
                        <a:rPr lang="ko-KR" altLang="en-US" sz="2400" baseline="0" dirty="0" smtClean="0"/>
                        <a:t> 해당 데이터를 보여주는 부분의 코드가 섞여 있음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데이터와 </a:t>
                      </a:r>
                      <a:r>
                        <a:rPr lang="ko-KR" altLang="en-US" sz="2400" dirty="0" err="1" smtClean="0"/>
                        <a:t>뷰를</a:t>
                      </a:r>
                      <a:r>
                        <a:rPr lang="ko-KR" altLang="en-US" sz="2400" dirty="0" smtClean="0"/>
                        <a:t> 분리하고 이들을 연동시키는 컨트롤러를 추가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loose coupling, </a:t>
                      </a:r>
                      <a:r>
                        <a:rPr lang="ko-KR" altLang="en-US" sz="2400" dirty="0" err="1" smtClean="0"/>
                        <a:t>재사용성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97424"/>
              </p:ext>
            </p:extLst>
          </p:nvPr>
        </p:nvGraphicFramePr>
        <p:xfrm>
          <a:off x="179512" y="1268413"/>
          <a:ext cx="87849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768752"/>
              </a:tblGrid>
              <a:tr h="39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역할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설계</a:t>
                      </a:r>
                      <a:endParaRPr lang="ko-KR" altLang="en-US" sz="2400" dirty="0"/>
                    </a:p>
                  </a:txBody>
                  <a:tcPr/>
                </a:tc>
              </a:tr>
              <a:tr h="432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모델</a:t>
                      </a:r>
                      <a:r>
                        <a:rPr lang="en-US" altLang="ko-KR" sz="2400" dirty="0" smtClean="0"/>
                        <a:t>(Model)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응용 프로그램의 데이터를 관리하는 부분 또는 </a:t>
                      </a:r>
                      <a:r>
                        <a:rPr lang="ko-KR" altLang="en-US" sz="2400" dirty="0" err="1" smtClean="0"/>
                        <a:t>로직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뷰의</a:t>
                      </a:r>
                      <a:r>
                        <a:rPr lang="ko-KR" altLang="en-US" sz="2400" dirty="0" smtClean="0"/>
                        <a:t> 모델은 한 개만 있음</a:t>
                      </a:r>
                      <a:r>
                        <a:rPr lang="en-US" altLang="ko-KR" sz="2400" dirty="0" smtClean="0"/>
                        <a:t>)</a:t>
                      </a:r>
                      <a:endParaRPr lang="en-US" altLang="ko-KR" sz="2400" dirty="0"/>
                    </a:p>
                  </a:txBody>
                  <a:tcPr/>
                </a:tc>
              </a:tr>
              <a:tr h="397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뷰</a:t>
                      </a:r>
                      <a:r>
                        <a:rPr lang="en-US" altLang="ko-KR" sz="2400" dirty="0" smtClean="0"/>
                        <a:t>(View)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사용자가 보는 화면에 나타나는 부분을 관리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모델에 대해서 </a:t>
                      </a:r>
                      <a:r>
                        <a:rPr lang="ko-KR" altLang="en-US" sz="2400" dirty="0" err="1" smtClean="0"/>
                        <a:t>뷰는</a:t>
                      </a:r>
                      <a:r>
                        <a:rPr lang="ko-KR" altLang="en-US" sz="2400" dirty="0" smtClean="0"/>
                        <a:t> 여러 개 있을 수 있음</a:t>
                      </a:r>
                      <a:r>
                        <a:rPr lang="en-US" altLang="ko-KR" sz="2400" dirty="0" smtClean="0"/>
                        <a:t>)</a:t>
                      </a:r>
                    </a:p>
                  </a:txBody>
                  <a:tcPr/>
                </a:tc>
              </a:tr>
              <a:tr h="644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컨트롤러</a:t>
                      </a:r>
                      <a:r>
                        <a:rPr lang="en-US" altLang="ko-KR" sz="2400" dirty="0" smtClean="0"/>
                        <a:t>(Controller)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사용자의 입력을 처리하고</a:t>
                      </a:r>
                      <a:r>
                        <a:rPr lang="en-US" altLang="ko-KR" sz="2400" dirty="0" smtClean="0"/>
                        <a:t>, Model</a:t>
                      </a:r>
                      <a:r>
                        <a:rPr lang="ko-KR" altLang="en-US" sz="2400" dirty="0" smtClean="0"/>
                        <a:t>과 </a:t>
                      </a:r>
                      <a:r>
                        <a:rPr lang="en-US" altLang="ko-KR" sz="2400" dirty="0" smtClean="0"/>
                        <a:t>View </a:t>
                      </a:r>
                      <a:r>
                        <a:rPr lang="ko-KR" altLang="en-US" sz="2400" dirty="0" smtClean="0"/>
                        <a:t>사이에서 상호 작용을 할 수 있도록 지원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한 개 이상 있을 수 있음</a:t>
                      </a:r>
                      <a:r>
                        <a:rPr lang="en-US" altLang="ko-KR" sz="2400" dirty="0" smtClean="0"/>
                        <a:t>)</a:t>
                      </a:r>
                      <a:endParaRPr lang="en-US" altLang="ko-K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변형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마이크로소프트사의 </a:t>
            </a:r>
            <a:r>
              <a:rPr lang="en-US" altLang="ko-KR" dirty="0" smtClean="0"/>
              <a:t>MFC</a:t>
            </a:r>
          </a:p>
          <a:p>
            <a:pPr lvl="1"/>
            <a:r>
              <a:rPr lang="en-US" altLang="ko-KR" dirty="0" smtClean="0"/>
              <a:t>Document/View </a:t>
            </a:r>
            <a:r>
              <a:rPr lang="ko-KR" altLang="en-US" dirty="0" smtClean="0"/>
              <a:t>구조를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나타내고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는 윈도우의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시스템에서 처리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Swing</a:t>
            </a:r>
            <a:endParaRPr lang="en-US" altLang="ko-KR" dirty="0"/>
          </a:p>
          <a:p>
            <a:pPr lvl="1"/>
            <a:r>
              <a:rPr lang="en-US" altLang="ko-KR" dirty="0" smtClean="0"/>
              <a:t>Model/Delegate </a:t>
            </a:r>
            <a:r>
              <a:rPr lang="ko-KR" altLang="en-US" dirty="0" smtClean="0"/>
              <a:t>구조를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Delegate</a:t>
            </a:r>
            <a:r>
              <a:rPr lang="ko-KR" altLang="en-US" dirty="0" smtClean="0"/>
              <a:t>는 컨트롤러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뷰라고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생각하면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스윙의 컴포넌트들은 모델과 </a:t>
            </a:r>
            <a:r>
              <a:rPr lang="ko-KR" altLang="en-US" dirty="0" err="1" smtClean="0"/>
              <a:t>델리게이트로</a:t>
            </a:r>
            <a:r>
              <a:rPr lang="ko-KR" altLang="en-US" dirty="0" smtClean="0"/>
              <a:t> 구성됨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컴포넌트들은 기본적인 기능을 제공하는 디폴트 모델과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setModel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setUI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모델 또는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변경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와 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생활 코딩에서 인용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opentutorials.org/course/697/3828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사용자가 웹사이트에 </a:t>
            </a:r>
            <a:r>
              <a:rPr lang="ko-KR" altLang="en-US" dirty="0" smtClean="0"/>
              <a:t>접속한다</a:t>
            </a:r>
            <a:endParaRPr lang="en-US" altLang="ko-KR" dirty="0"/>
          </a:p>
          <a:p>
            <a:r>
              <a:rPr lang="ko-KR" altLang="en-US" dirty="0" smtClean="0"/>
              <a:t>컨트롤러는 </a:t>
            </a:r>
            <a:r>
              <a:rPr lang="ko-KR" altLang="en-US" dirty="0"/>
              <a:t>사용자가 요청한 </a:t>
            </a:r>
            <a:r>
              <a:rPr lang="ko-KR" altLang="en-US" dirty="0" err="1"/>
              <a:t>웹페이지를</a:t>
            </a:r>
            <a:r>
              <a:rPr lang="ko-KR" altLang="en-US" dirty="0"/>
              <a:t> 서비스 하기 위해서 모델을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r>
              <a:rPr lang="ko-KR" altLang="en-US" dirty="0"/>
              <a:t>모델은 데이터베이스나 파일과 같은 데이터 소스를 제어한 후에 그 결과를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ko-KR" altLang="en-US" dirty="0" smtClean="0"/>
              <a:t>컨트롤러는 모델이 반환한 </a:t>
            </a:r>
            <a:r>
              <a:rPr lang="ko-KR" altLang="en-US" dirty="0"/>
              <a:t>결과를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반영</a:t>
            </a:r>
            <a:endParaRPr lang="en-US" altLang="ko-KR" dirty="0"/>
          </a:p>
          <a:p>
            <a:r>
              <a:rPr lang="ko-KR" altLang="en-US" dirty="0"/>
              <a:t>데이터가 반영된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사용자에게 보여짐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(Swing)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5" name="타원 4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58848" y="3356992"/>
            <a:ext cx="2016224" cy="954107"/>
            <a:chOff x="5289128" y="3356992"/>
            <a:chExt cx="2016224" cy="95410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35696" y="3356992"/>
            <a:ext cx="2016224" cy="954107"/>
            <a:chOff x="5289128" y="3356992"/>
            <a:chExt cx="2016224" cy="954107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5" idx="7"/>
            <a:endCxn id="8" idx="2"/>
          </p:cNvCxnSpPr>
          <p:nvPr/>
        </p:nvCxnSpPr>
        <p:spPr bwMode="auto">
          <a:xfrm flipV="1">
            <a:off x="4782529" y="4293096"/>
            <a:ext cx="1184431" cy="1043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5" idx="1"/>
            <a:endCxn id="13" idx="2"/>
          </p:cNvCxnSpPr>
          <p:nvPr/>
        </p:nvCxnSpPr>
        <p:spPr bwMode="auto">
          <a:xfrm flipH="1" flipV="1">
            <a:off x="2888019" y="4311099"/>
            <a:ext cx="1028916" cy="1025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9164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H="1">
            <a:off x="2657545" y="2527300"/>
            <a:ext cx="1520675" cy="904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6" name="직선 화살표 연결선 25"/>
          <p:cNvCxnSpPr>
            <a:stCxn id="8" idx="1"/>
            <a:endCxn id="12" idx="3"/>
          </p:cNvCxnSpPr>
          <p:nvPr/>
        </p:nvCxnSpPr>
        <p:spPr bwMode="auto">
          <a:xfrm flipH="1">
            <a:off x="3851920" y="3861048"/>
            <a:ext cx="11069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9" idx="0"/>
          </p:cNvCxnSpPr>
          <p:nvPr/>
        </p:nvCxnSpPr>
        <p:spPr bwMode="auto">
          <a:xfrm flipH="1" flipV="1">
            <a:off x="4958848" y="2582907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658784" y="265300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  <a:r>
              <a:rPr lang="ko-KR" altLang="en-US" sz="2800" dirty="0" smtClean="0">
                <a:solidFill>
                  <a:schemeClr val="tx1"/>
                </a:solidFill>
              </a:rPr>
              <a:t>요청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578" y="3871725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전달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5496" y="25755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통지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09149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등록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6439" y="4685318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manipulate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8511" y="4693335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 flipH="1" flipV="1">
            <a:off x="4675133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367394" y="2857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반환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6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9pPr>
          </a:lstStyle>
          <a:p>
            <a:r>
              <a:rPr lang="en-US" altLang="ko-KR" kern="0" dirty="0" smtClean="0"/>
              <a:t>MVC </a:t>
            </a:r>
            <a:r>
              <a:rPr lang="ko-KR" altLang="en-US" kern="0" dirty="0" smtClean="0"/>
              <a:t>패턴 </a:t>
            </a:r>
            <a:r>
              <a:rPr lang="en-US" altLang="ko-KR" kern="0" dirty="0" smtClean="0"/>
              <a:t>– Head First</a:t>
            </a:r>
            <a:endParaRPr lang="ko-KR" altLang="en-US" kern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6" name="타원 5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68144" y="3356992"/>
            <a:ext cx="2042698" cy="954107"/>
            <a:chOff x="5289128" y="3356992"/>
            <a:chExt cx="2042698" cy="954107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1947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3356992"/>
            <a:ext cx="2016224" cy="954107"/>
            <a:chOff x="5289128" y="3356992"/>
            <a:chExt cx="2016224" cy="954107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H="1" flipV="1">
            <a:off x="2699793" y="4293098"/>
            <a:ext cx="1186327" cy="1080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H="1" flipV="1">
            <a:off x="2473236" y="4311099"/>
            <a:ext cx="1264428" cy="1206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29166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2657545" y="2527300"/>
            <a:ext cx="1520675" cy="904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9" idx="1"/>
            <a:endCxn id="12" idx="3"/>
          </p:cNvCxnSpPr>
          <p:nvPr/>
        </p:nvCxnSpPr>
        <p:spPr bwMode="auto">
          <a:xfrm flipH="1">
            <a:off x="3131840" y="3861048"/>
            <a:ext cx="2736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58784" y="265300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  <a:r>
              <a:rPr lang="ko-KR" altLang="en-US" sz="2800" dirty="0" smtClean="0">
                <a:solidFill>
                  <a:schemeClr val="tx1"/>
                </a:solidFill>
              </a:rPr>
              <a:t>요청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342900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디스플레이 변경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575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상태정보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9149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4693335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 flipH="1" flipV="1">
            <a:off x="5059268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419872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 flipV="1">
            <a:off x="3170575" y="4033525"/>
            <a:ext cx="2697569" cy="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923928" y="40285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생활코딩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5" name="타원 4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68144" y="3356992"/>
            <a:ext cx="2042697" cy="954107"/>
            <a:chOff x="5289128" y="3356992"/>
            <a:chExt cx="2042697" cy="95410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1946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15616" y="3356992"/>
            <a:ext cx="2016224" cy="954107"/>
            <a:chOff x="5289128" y="3356992"/>
            <a:chExt cx="2016224" cy="954107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H="1" flipV="1">
            <a:off x="2473236" y="4311099"/>
            <a:ext cx="1264428" cy="1206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9164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58784" y="2653003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r>
              <a:rPr lang="en-US" altLang="ko-KR" sz="2800" dirty="0" smtClean="0">
                <a:solidFill>
                  <a:schemeClr val="tx1"/>
                </a:solidFill>
              </a:rPr>
              <a:t>(Manipulates)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8875" y="218686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업데이트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(updates)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4693335"/>
            <a:ext cx="102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 flipH="1" flipV="1">
            <a:off x="5059268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직선 화살표 연결선 31"/>
          <p:cNvCxnSpPr>
            <a:stCxn id="5" idx="7"/>
          </p:cNvCxnSpPr>
          <p:nvPr/>
        </p:nvCxnSpPr>
        <p:spPr bwMode="auto">
          <a:xfrm flipV="1">
            <a:off x="4782529" y="4311099"/>
            <a:ext cx="2021719" cy="1025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883032" y="4779587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사용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(uses)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8338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57252</TotalTime>
  <Words>950</Words>
  <Application>Microsoft Office PowerPoint</Application>
  <PresentationFormat>화면 슬라이드 쇼(4:3)</PresentationFormat>
  <Paragraphs>250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Garamond</vt:lpstr>
      <vt:lpstr>Times New Roman</vt:lpstr>
      <vt:lpstr>Consolas</vt:lpstr>
      <vt:lpstr>Book Antiqua</vt:lpstr>
      <vt:lpstr>Wingdings</vt:lpstr>
      <vt:lpstr>맑은 고딕</vt:lpstr>
      <vt:lpstr>굴림</vt:lpstr>
      <vt:lpstr>Level</vt:lpstr>
      <vt:lpstr>PowerPoint 프레젠테이션</vt:lpstr>
      <vt:lpstr>MVC 패턴 (Model-View-Controller Pattern)</vt:lpstr>
      <vt:lpstr>디자인 패턴 요소</vt:lpstr>
      <vt:lpstr>설계</vt:lpstr>
      <vt:lpstr>MVC 패턴의 변형</vt:lpstr>
      <vt:lpstr>MVC와 웹</vt:lpstr>
      <vt:lpstr>MVC 패턴 (Swing)</vt:lpstr>
      <vt:lpstr>MVC 패턴</vt:lpstr>
      <vt:lpstr>MVC 패턴 -- 생활코딩</vt:lpstr>
      <vt:lpstr>MVC 패턴의 목적</vt:lpstr>
      <vt:lpstr>사례</vt:lpstr>
      <vt:lpstr>사례</vt:lpstr>
      <vt:lpstr>사례</vt:lpstr>
      <vt:lpstr>사례</vt:lpstr>
      <vt:lpstr>사례</vt:lpstr>
      <vt:lpstr>사례</vt:lpstr>
      <vt:lpstr>사례</vt:lpstr>
      <vt:lpstr>MVC 패턴의 장단점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3778</cp:revision>
  <dcterms:created xsi:type="dcterms:W3CDTF">2001-05-01T19:45:44Z</dcterms:created>
  <dcterms:modified xsi:type="dcterms:W3CDTF">2019-12-10T07:26:58Z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