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797675" cy="99282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15AF369-2486-41BE-96B7-9373FE8AB7F6}">
  <a:tblStyle styleId="{A15AF369-2486-41BE-96B7-9373FE8AB7F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0CABCFD-BCA0-469A-9018-31F0DFED603B}" styleName="Table_1">
    <a:wholeTbl>
      <a:tcTxStyle b="off" i="off">
        <a:font>
          <a:latin typeface="HY울릉도M"/>
          <a:ea typeface="HY울릉도M"/>
          <a:cs typeface="HY울릉도M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2880"/>
        <p:guide pos="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4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2969904" cy="461186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35728" y="1"/>
            <a:ext cx="2968313" cy="461186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98525" y="771525"/>
            <a:ext cx="4935538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409789"/>
            <a:ext cx="2969904" cy="5375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35728" y="9409789"/>
            <a:ext cx="2968313" cy="5375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:notes"/>
          <p:cNvSpPr txBox="1"/>
          <p:nvPr>
            <p:ph idx="1" type="body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:notes"/>
          <p:cNvSpPr/>
          <p:nvPr>
            <p:ph idx="2" type="sldImg"/>
          </p:nvPr>
        </p:nvSpPr>
        <p:spPr>
          <a:xfrm>
            <a:off x="898525" y="771525"/>
            <a:ext cx="4935538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/>
          <p:nvPr>
            <p:ph idx="1" type="body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0:notes"/>
          <p:cNvSpPr/>
          <p:nvPr>
            <p:ph idx="2" type="sldImg"/>
          </p:nvPr>
        </p:nvSpPr>
        <p:spPr>
          <a:xfrm>
            <a:off x="898525" y="771525"/>
            <a:ext cx="4935538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/>
          <p:nvPr>
            <p:ph idx="1" type="body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1:notes"/>
          <p:cNvSpPr/>
          <p:nvPr>
            <p:ph idx="2" type="sldImg"/>
          </p:nvPr>
        </p:nvSpPr>
        <p:spPr>
          <a:xfrm>
            <a:off x="898525" y="771525"/>
            <a:ext cx="4935538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:notes"/>
          <p:cNvSpPr txBox="1"/>
          <p:nvPr>
            <p:ph idx="1" type="body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:notes"/>
          <p:cNvSpPr/>
          <p:nvPr>
            <p:ph idx="2" type="sldImg"/>
          </p:nvPr>
        </p:nvSpPr>
        <p:spPr>
          <a:xfrm>
            <a:off x="898525" y="771525"/>
            <a:ext cx="4935538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/>
          <p:cNvSpPr txBox="1"/>
          <p:nvPr>
            <p:ph idx="1" type="body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:notes"/>
          <p:cNvSpPr/>
          <p:nvPr>
            <p:ph idx="2" type="sldImg"/>
          </p:nvPr>
        </p:nvSpPr>
        <p:spPr>
          <a:xfrm>
            <a:off x="898525" y="771525"/>
            <a:ext cx="4935538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:notes"/>
          <p:cNvSpPr txBox="1"/>
          <p:nvPr>
            <p:ph idx="1" type="body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:notes"/>
          <p:cNvSpPr/>
          <p:nvPr>
            <p:ph idx="2" type="sldImg"/>
          </p:nvPr>
        </p:nvSpPr>
        <p:spPr>
          <a:xfrm>
            <a:off x="898525" y="771525"/>
            <a:ext cx="4935538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:notes"/>
          <p:cNvSpPr txBox="1"/>
          <p:nvPr>
            <p:ph idx="1" type="body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5:notes"/>
          <p:cNvSpPr/>
          <p:nvPr>
            <p:ph idx="2" type="sldImg"/>
          </p:nvPr>
        </p:nvSpPr>
        <p:spPr>
          <a:xfrm>
            <a:off x="898525" y="771525"/>
            <a:ext cx="4935538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 txBox="1"/>
          <p:nvPr>
            <p:ph idx="1" type="body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6:notes"/>
          <p:cNvSpPr/>
          <p:nvPr>
            <p:ph idx="2" type="sldImg"/>
          </p:nvPr>
        </p:nvSpPr>
        <p:spPr>
          <a:xfrm>
            <a:off x="898525" y="771525"/>
            <a:ext cx="4935538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:notes"/>
          <p:cNvSpPr txBox="1"/>
          <p:nvPr>
            <p:ph idx="1" type="body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7:notes"/>
          <p:cNvSpPr/>
          <p:nvPr>
            <p:ph idx="2" type="sldImg"/>
          </p:nvPr>
        </p:nvSpPr>
        <p:spPr>
          <a:xfrm>
            <a:off x="898525" y="771525"/>
            <a:ext cx="4935538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/>
          <p:nvPr>
            <p:ph idx="1" type="body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8:notes"/>
          <p:cNvSpPr/>
          <p:nvPr>
            <p:ph idx="2" type="sldImg"/>
          </p:nvPr>
        </p:nvSpPr>
        <p:spPr>
          <a:xfrm>
            <a:off x="898525" y="771525"/>
            <a:ext cx="4935538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:notes"/>
          <p:cNvSpPr txBox="1"/>
          <p:nvPr>
            <p:ph idx="1" type="body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9:notes"/>
          <p:cNvSpPr/>
          <p:nvPr>
            <p:ph idx="2" type="sldImg"/>
          </p:nvPr>
        </p:nvSpPr>
        <p:spPr>
          <a:xfrm>
            <a:off x="898525" y="771525"/>
            <a:ext cx="4935538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showMasterSp="0">
  <p:cSld name="제목 슬라이드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211138" y="284163"/>
            <a:ext cx="8721725" cy="63452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2"/>
          <p:cNvCxnSpPr/>
          <p:nvPr/>
        </p:nvCxnSpPr>
        <p:spPr>
          <a:xfrm>
            <a:off x="860425" y="2955925"/>
            <a:ext cx="762793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 txBox="1"/>
          <p:nvPr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제목 및 내용">
  <p:cSld name="5_제목 및 내용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p11"/>
          <p:cNvGraphicFramePr/>
          <p:nvPr/>
        </p:nvGraphicFramePr>
        <p:xfrm>
          <a:off x="38725" y="116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{A15AF369-2486-41BE-96B7-9373FE8AB7F6}</a:tableStyleId>
              </a:tblPr>
              <a:tblGrid>
                <a:gridCol w="1022525"/>
                <a:gridCol w="3439475"/>
                <a:gridCol w="947950"/>
                <a:gridCol w="3523375"/>
              </a:tblGrid>
              <a:tr h="2996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 설계서(경계 클래스 간 관계)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 0.3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1" name="Google Shape;121;p11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1" sz="9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1"/>
          <p:cNvSpPr/>
          <p:nvPr/>
        </p:nvSpPr>
        <p:spPr>
          <a:xfrm>
            <a:off x="101602" y="813732"/>
            <a:ext cx="8933342" cy="55451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3" name="Google Shape;123;p11"/>
          <p:cNvGraphicFramePr/>
          <p:nvPr/>
        </p:nvGraphicFramePr>
        <p:xfrm>
          <a:off x="4373220" y="8438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569375"/>
              </a:tblGrid>
              <a:tr h="27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Register UI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4" name="Google Shape;124;p11"/>
          <p:cNvGraphicFramePr/>
          <p:nvPr/>
        </p:nvGraphicFramePr>
        <p:xfrm>
          <a:off x="573991" y="55028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951500"/>
              </a:tblGrid>
              <a:tr h="305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ProjectScheduleUI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5" name="Google Shape;125;p11"/>
          <p:cNvGraphicFramePr/>
          <p:nvPr/>
        </p:nvGraphicFramePr>
        <p:xfrm>
          <a:off x="4035465" y="3281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2484600"/>
              </a:tblGrid>
              <a:tr h="305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ProjectMangement UI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6" name="Google Shape;126;p11"/>
          <p:cNvGraphicFramePr/>
          <p:nvPr/>
        </p:nvGraphicFramePr>
        <p:xfrm>
          <a:off x="6567491" y="42434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2193325"/>
              </a:tblGrid>
              <a:tr h="315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RealtimeDocumentUI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7" name="Google Shape;127;p11"/>
          <p:cNvGraphicFramePr/>
          <p:nvPr/>
        </p:nvGraphicFramePr>
        <p:xfrm>
          <a:off x="2567712" y="55026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837500"/>
              </a:tblGrid>
              <a:tr h="305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CurrentProgressUI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8" name="Google Shape;128;p11"/>
          <p:cNvGraphicFramePr/>
          <p:nvPr/>
        </p:nvGraphicFramePr>
        <p:xfrm>
          <a:off x="4373220" y="16194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494675"/>
              </a:tblGrid>
              <a:tr h="179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/>
                        <a:t>Login UI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9" name="Google Shape;129;p11"/>
          <p:cNvGraphicFramePr/>
          <p:nvPr/>
        </p:nvGraphicFramePr>
        <p:xfrm>
          <a:off x="4373220" y="26004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329375"/>
              </a:tblGrid>
              <a:tr h="179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Main UI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0" name="Google Shape;130;p11"/>
          <p:cNvGraphicFramePr/>
          <p:nvPr/>
        </p:nvGraphicFramePr>
        <p:xfrm>
          <a:off x="4447447" y="55039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660650"/>
              </a:tblGrid>
              <a:tr h="179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PredictionUI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1" name="Google Shape;131;p11"/>
          <p:cNvGraphicFramePr/>
          <p:nvPr/>
        </p:nvGraphicFramePr>
        <p:xfrm>
          <a:off x="6273582" y="55026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2477475"/>
              </a:tblGrid>
              <a:tr h="305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ScheduleManagementUI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2" name="Google Shape;132;p11"/>
          <p:cNvGraphicFramePr/>
          <p:nvPr/>
        </p:nvGraphicFramePr>
        <p:xfrm>
          <a:off x="4124739" y="42863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991625"/>
              </a:tblGrid>
              <a:tr h="217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TaskManagementUI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33" name="Google Shape;133;p11"/>
          <p:cNvCxnSpPr/>
          <p:nvPr/>
        </p:nvCxnSpPr>
        <p:spPr>
          <a:xfrm rot="10800000">
            <a:off x="1698171" y="5225143"/>
            <a:ext cx="0" cy="277476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11"/>
          <p:cNvCxnSpPr/>
          <p:nvPr/>
        </p:nvCxnSpPr>
        <p:spPr>
          <a:xfrm rot="10800000">
            <a:off x="3500845" y="5226482"/>
            <a:ext cx="0" cy="277476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11"/>
          <p:cNvCxnSpPr/>
          <p:nvPr/>
        </p:nvCxnSpPr>
        <p:spPr>
          <a:xfrm rot="10800000">
            <a:off x="5199016" y="5225142"/>
            <a:ext cx="0" cy="277476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11"/>
          <p:cNvCxnSpPr/>
          <p:nvPr/>
        </p:nvCxnSpPr>
        <p:spPr>
          <a:xfrm rot="10800000">
            <a:off x="7036524" y="5225142"/>
            <a:ext cx="0" cy="277476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11"/>
          <p:cNvCxnSpPr/>
          <p:nvPr/>
        </p:nvCxnSpPr>
        <p:spPr>
          <a:xfrm>
            <a:off x="1698171" y="5225142"/>
            <a:ext cx="5338353" cy="134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11"/>
          <p:cNvSpPr/>
          <p:nvPr/>
        </p:nvSpPr>
        <p:spPr>
          <a:xfrm>
            <a:off x="5003417" y="4583902"/>
            <a:ext cx="217714" cy="235131"/>
          </a:xfrm>
          <a:prstGeom prst="diamond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11"/>
          <p:cNvCxnSpPr>
            <a:stCxn id="138" idx="2"/>
          </p:cNvCxnSpPr>
          <p:nvPr/>
        </p:nvCxnSpPr>
        <p:spPr>
          <a:xfrm>
            <a:off x="5112274" y="4819033"/>
            <a:ext cx="0" cy="3987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11"/>
          <p:cNvCxnSpPr/>
          <p:nvPr/>
        </p:nvCxnSpPr>
        <p:spPr>
          <a:xfrm>
            <a:off x="5037907" y="1924253"/>
            <a:ext cx="0" cy="6762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" name="Google Shape;141;p11"/>
          <p:cNvCxnSpPr/>
          <p:nvPr/>
        </p:nvCxnSpPr>
        <p:spPr>
          <a:xfrm>
            <a:off x="5037907" y="2920221"/>
            <a:ext cx="0" cy="342325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" name="Google Shape;142;p11"/>
          <p:cNvCxnSpPr/>
          <p:nvPr/>
        </p:nvCxnSpPr>
        <p:spPr>
          <a:xfrm rot="10800000">
            <a:off x="5112274" y="4080236"/>
            <a:ext cx="0" cy="175782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11"/>
          <p:cNvCxnSpPr/>
          <p:nvPr/>
        </p:nvCxnSpPr>
        <p:spPr>
          <a:xfrm rot="10800000">
            <a:off x="7104247" y="4080236"/>
            <a:ext cx="0" cy="175782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11"/>
          <p:cNvCxnSpPr/>
          <p:nvPr/>
        </p:nvCxnSpPr>
        <p:spPr>
          <a:xfrm rot="10800000">
            <a:off x="5112274" y="4080236"/>
            <a:ext cx="1991973" cy="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11"/>
          <p:cNvSpPr/>
          <p:nvPr/>
        </p:nvSpPr>
        <p:spPr>
          <a:xfrm>
            <a:off x="5003417" y="3604049"/>
            <a:ext cx="217714" cy="235131"/>
          </a:xfrm>
          <a:prstGeom prst="diamond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11"/>
          <p:cNvCxnSpPr>
            <a:stCxn id="145" idx="2"/>
          </p:cNvCxnSpPr>
          <p:nvPr/>
        </p:nvCxnSpPr>
        <p:spPr>
          <a:xfrm>
            <a:off x="5112274" y="3839180"/>
            <a:ext cx="0" cy="2484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11"/>
          <p:cNvCxnSpPr/>
          <p:nvPr/>
        </p:nvCxnSpPr>
        <p:spPr>
          <a:xfrm rot="10800000">
            <a:off x="5037907" y="1148632"/>
            <a:ext cx="0" cy="450904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제목 및 내용">
  <p:cSld name="11_제목 및 내용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12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{A15AF369-2486-41BE-96B7-9373FE8AB7F6}</a:tableStyleId>
              </a:tblPr>
              <a:tblGrid>
                <a:gridCol w="1022525"/>
                <a:gridCol w="3439475"/>
                <a:gridCol w="947950"/>
                <a:gridCol w="3523375"/>
              </a:tblGrid>
              <a:tr h="2996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 설계서(class diagram)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 1.0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0" name="Google Shape;150;p12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1" sz="9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2"/>
          <p:cNvSpPr/>
          <p:nvPr/>
        </p:nvSpPr>
        <p:spPr>
          <a:xfrm>
            <a:off x="101602" y="813732"/>
            <a:ext cx="8933342" cy="55451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03146" y="2182313"/>
            <a:ext cx="2315959" cy="2685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870" y="1490731"/>
            <a:ext cx="3329135" cy="362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6553" y="1490731"/>
            <a:ext cx="1686045" cy="453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12"/>
          <p:cNvCxnSpPr/>
          <p:nvPr/>
        </p:nvCxnSpPr>
        <p:spPr>
          <a:xfrm>
            <a:off x="2368731" y="1593669"/>
            <a:ext cx="1697822" cy="26125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12"/>
          <p:cNvCxnSpPr/>
          <p:nvPr/>
        </p:nvCxnSpPr>
        <p:spPr>
          <a:xfrm flipH="1" rot="10800000">
            <a:off x="4990011" y="1593669"/>
            <a:ext cx="3178629" cy="26125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12"/>
          <p:cNvCxnSpPr/>
          <p:nvPr/>
        </p:nvCxnSpPr>
        <p:spPr>
          <a:xfrm>
            <a:off x="8168640" y="1619794"/>
            <a:ext cx="0" cy="562519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" name="Google Shape;158;p12"/>
          <p:cNvCxnSpPr/>
          <p:nvPr/>
        </p:nvCxnSpPr>
        <p:spPr>
          <a:xfrm>
            <a:off x="2368731" y="2182313"/>
            <a:ext cx="1697822" cy="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12"/>
          <p:cNvCxnSpPr/>
          <p:nvPr/>
        </p:nvCxnSpPr>
        <p:spPr>
          <a:xfrm>
            <a:off x="4824549" y="2182313"/>
            <a:ext cx="1478597" cy="221253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0" name="Google Shape;160;p12"/>
          <p:cNvCxnSpPr/>
          <p:nvPr/>
        </p:nvCxnSpPr>
        <p:spPr>
          <a:xfrm flipH="1" rot="10800000">
            <a:off x="2595154" y="2656114"/>
            <a:ext cx="1471399" cy="687977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1" name="Google Shape;161;p12"/>
          <p:cNvCxnSpPr/>
          <p:nvPr/>
        </p:nvCxnSpPr>
        <p:spPr>
          <a:xfrm flipH="1" rot="10800000">
            <a:off x="2595154" y="3248297"/>
            <a:ext cx="1471399" cy="95794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2" name="Google Shape;162;p12"/>
          <p:cNvCxnSpPr>
            <a:endCxn id="154" idx="1"/>
          </p:cNvCxnSpPr>
          <p:nvPr/>
        </p:nvCxnSpPr>
        <p:spPr>
          <a:xfrm>
            <a:off x="2595053" y="3344231"/>
            <a:ext cx="1471500" cy="4143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3" name="Google Shape;163;p12"/>
          <p:cNvCxnSpPr/>
          <p:nvPr/>
        </p:nvCxnSpPr>
        <p:spPr>
          <a:xfrm>
            <a:off x="2595154" y="3344091"/>
            <a:ext cx="1471399" cy="103632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" name="Google Shape;164;p12"/>
          <p:cNvCxnSpPr/>
          <p:nvPr/>
        </p:nvCxnSpPr>
        <p:spPr>
          <a:xfrm>
            <a:off x="3516005" y="4110446"/>
            <a:ext cx="550548" cy="1689463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12"/>
          <p:cNvCxnSpPr>
            <a:endCxn id="152" idx="1"/>
          </p:cNvCxnSpPr>
          <p:nvPr/>
        </p:nvCxnSpPr>
        <p:spPr>
          <a:xfrm>
            <a:off x="5752646" y="2760502"/>
            <a:ext cx="550500" cy="7647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6" name="Google Shape;166;p12"/>
          <p:cNvCxnSpPr/>
          <p:nvPr/>
        </p:nvCxnSpPr>
        <p:spPr>
          <a:xfrm>
            <a:off x="5752598" y="2760617"/>
            <a:ext cx="2416042" cy="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12"/>
          <p:cNvCxnSpPr/>
          <p:nvPr/>
        </p:nvCxnSpPr>
        <p:spPr>
          <a:xfrm rot="10800000">
            <a:off x="8168640" y="2560320"/>
            <a:ext cx="0" cy="200297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12"/>
          <p:cNvCxnSpPr>
            <a:endCxn id="152" idx="1"/>
          </p:cNvCxnSpPr>
          <p:nvPr/>
        </p:nvCxnSpPr>
        <p:spPr>
          <a:xfrm>
            <a:off x="5752646" y="3248302"/>
            <a:ext cx="550500" cy="2769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9" name="Google Shape;169;p12"/>
          <p:cNvCxnSpPr/>
          <p:nvPr/>
        </p:nvCxnSpPr>
        <p:spPr>
          <a:xfrm flipH="1" rot="10800000">
            <a:off x="4911634" y="3631474"/>
            <a:ext cx="1602377" cy="1776549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0" name="Google Shape;170;p12"/>
          <p:cNvCxnSpPr/>
          <p:nvPr/>
        </p:nvCxnSpPr>
        <p:spPr>
          <a:xfrm flipH="1" rot="10800000">
            <a:off x="5573486" y="4763589"/>
            <a:ext cx="2664823" cy="103632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1" name="Google Shape;171;p12"/>
          <p:cNvCxnSpPr/>
          <p:nvPr/>
        </p:nvCxnSpPr>
        <p:spPr>
          <a:xfrm>
            <a:off x="5573486" y="3849189"/>
            <a:ext cx="2211977" cy="766354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" name="Google Shape;172;p12"/>
          <p:cNvCxnSpPr/>
          <p:nvPr/>
        </p:nvCxnSpPr>
        <p:spPr>
          <a:xfrm>
            <a:off x="5752598" y="4380411"/>
            <a:ext cx="550548" cy="235132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3" name="Google Shape;173;p12"/>
          <p:cNvCxnSpPr/>
          <p:nvPr/>
        </p:nvCxnSpPr>
        <p:spPr>
          <a:xfrm flipH="1" rot="10800000">
            <a:off x="5190309" y="3631474"/>
            <a:ext cx="2595154" cy="1132115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제목 및 내용">
  <p:cSld name="6_제목 및 내용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13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{A15AF369-2486-41BE-96B7-9373FE8AB7F6}</a:tableStyleId>
              </a:tblPr>
              <a:tblGrid>
                <a:gridCol w="1022525"/>
                <a:gridCol w="3439475"/>
                <a:gridCol w="947950"/>
                <a:gridCol w="3523375"/>
              </a:tblGrid>
              <a:tr h="2996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예정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 설계서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 X.X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6" name="Google Shape;176;p13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1" sz="9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3"/>
          <p:cNvSpPr/>
          <p:nvPr/>
        </p:nvSpPr>
        <p:spPr>
          <a:xfrm>
            <a:off x="101602" y="813732"/>
            <a:ext cx="8933342" cy="55451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" name="Google Shape;178;p13"/>
          <p:cNvGraphicFramePr/>
          <p:nvPr/>
        </p:nvGraphicFramePr>
        <p:xfrm>
          <a:off x="2060335" y="9812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579075"/>
              </a:tblGrid>
              <a:tr h="179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RegisterSystem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9" name="Google Shape;179;p13"/>
          <p:cNvGraphicFramePr/>
          <p:nvPr/>
        </p:nvGraphicFramePr>
        <p:xfrm>
          <a:off x="2051626" y="15562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329375"/>
              </a:tblGrid>
              <a:tr h="179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LoginSystem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0" name="Google Shape;180;p13"/>
          <p:cNvGraphicFramePr/>
          <p:nvPr/>
        </p:nvGraphicFramePr>
        <p:xfrm>
          <a:off x="2060335" y="21918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2912250"/>
              </a:tblGrid>
              <a:tr h="179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MemberManagementSystem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1" name="Google Shape;181;p13"/>
          <p:cNvGraphicFramePr/>
          <p:nvPr/>
        </p:nvGraphicFramePr>
        <p:xfrm>
          <a:off x="2060335" y="28361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2912250"/>
              </a:tblGrid>
              <a:tr h="179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ProjectManagementSystem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2" name="Google Shape;182;p13"/>
          <p:cNvGraphicFramePr/>
          <p:nvPr/>
        </p:nvGraphicFramePr>
        <p:xfrm>
          <a:off x="2060335" y="34929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2572625"/>
              </a:tblGrid>
              <a:tr h="179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TaskManagementSystem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3" name="Google Shape;183;p13"/>
          <p:cNvGraphicFramePr/>
          <p:nvPr/>
        </p:nvGraphicFramePr>
        <p:xfrm>
          <a:off x="2060334" y="41498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2912250"/>
              </a:tblGrid>
              <a:tr h="179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ScheduleManagementSystem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4" name="Google Shape;184;p13"/>
          <p:cNvGraphicFramePr/>
          <p:nvPr/>
        </p:nvGraphicFramePr>
        <p:xfrm>
          <a:off x="2060334" y="46838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936900"/>
              </a:tblGrid>
              <a:tr h="179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MessengerSystem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5" name="Google Shape;185;p13"/>
          <p:cNvGraphicFramePr/>
          <p:nvPr/>
        </p:nvGraphicFramePr>
        <p:xfrm>
          <a:off x="2060335" y="57698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2633575"/>
              </a:tblGrid>
              <a:tr h="179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RealtimeDocumentSystem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6" name="Google Shape;186;p13"/>
          <p:cNvGraphicFramePr/>
          <p:nvPr/>
        </p:nvGraphicFramePr>
        <p:xfrm>
          <a:off x="2060336" y="52816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466625"/>
              </a:tblGrid>
              <a:tr h="179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AlarmSystem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제목 및 내용">
  <p:cSld name="7_제목 및 내용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14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{A15AF369-2486-41BE-96B7-9373FE8AB7F6}</a:tableStyleId>
              </a:tblPr>
              <a:tblGrid>
                <a:gridCol w="1022525"/>
                <a:gridCol w="3439475"/>
                <a:gridCol w="947950"/>
                <a:gridCol w="3523375"/>
              </a:tblGrid>
              <a:tr h="2996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 설계서(class diagram)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 1.0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9" name="Google Shape;189;p14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1" sz="9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4"/>
          <p:cNvSpPr/>
          <p:nvPr/>
        </p:nvSpPr>
        <p:spPr>
          <a:xfrm>
            <a:off x="101602" y="813732"/>
            <a:ext cx="8933342" cy="55451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2177" y="2532560"/>
            <a:ext cx="2525471" cy="1760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7368" y="1538852"/>
            <a:ext cx="1317171" cy="3748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687" y="1816483"/>
            <a:ext cx="3054264" cy="31929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14"/>
          <p:cNvCxnSpPr/>
          <p:nvPr/>
        </p:nvCxnSpPr>
        <p:spPr>
          <a:xfrm rot="10800000">
            <a:off x="2002971" y="1689463"/>
            <a:ext cx="0" cy="12702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14"/>
          <p:cNvCxnSpPr/>
          <p:nvPr/>
        </p:nvCxnSpPr>
        <p:spPr>
          <a:xfrm>
            <a:off x="2002971" y="1689463"/>
            <a:ext cx="2104397" cy="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14"/>
          <p:cNvCxnSpPr/>
          <p:nvPr/>
        </p:nvCxnSpPr>
        <p:spPr>
          <a:xfrm flipH="1" rot="10800000">
            <a:off x="2316480" y="2111011"/>
            <a:ext cx="1790888" cy="309972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14"/>
          <p:cNvCxnSpPr/>
          <p:nvPr/>
        </p:nvCxnSpPr>
        <p:spPr>
          <a:xfrm>
            <a:off x="4885509" y="2070390"/>
            <a:ext cx="1536668" cy="559599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" name="Google Shape;198;p14"/>
          <p:cNvCxnSpPr/>
          <p:nvPr/>
        </p:nvCxnSpPr>
        <p:spPr>
          <a:xfrm flipH="1" rot="10800000">
            <a:off x="2316480" y="2532560"/>
            <a:ext cx="1790888" cy="933451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9" name="Google Shape;199;p14"/>
          <p:cNvCxnSpPr/>
          <p:nvPr/>
        </p:nvCxnSpPr>
        <p:spPr>
          <a:xfrm flipH="1" rot="10800000">
            <a:off x="2316480" y="2934789"/>
            <a:ext cx="1790888" cy="531222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0" name="Google Shape;200;p14"/>
          <p:cNvCxnSpPr>
            <a:endCxn id="192" idx="1"/>
          </p:cNvCxnSpPr>
          <p:nvPr/>
        </p:nvCxnSpPr>
        <p:spPr>
          <a:xfrm flipH="1" rot="10800000">
            <a:off x="2316368" y="3412942"/>
            <a:ext cx="1791000" cy="531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" name="Google Shape;201;p14"/>
          <p:cNvCxnSpPr/>
          <p:nvPr/>
        </p:nvCxnSpPr>
        <p:spPr>
          <a:xfrm>
            <a:off x="2377440" y="3466011"/>
            <a:ext cx="1729928" cy="478972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p14"/>
          <p:cNvCxnSpPr/>
          <p:nvPr/>
        </p:nvCxnSpPr>
        <p:spPr>
          <a:xfrm>
            <a:off x="5042263" y="3944983"/>
            <a:ext cx="1379914" cy="139337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" name="Google Shape;203;p14"/>
          <p:cNvCxnSpPr/>
          <p:nvPr/>
        </p:nvCxnSpPr>
        <p:spPr>
          <a:xfrm>
            <a:off x="5146766" y="3466011"/>
            <a:ext cx="1275411" cy="1306286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14"/>
          <p:cNvCxnSpPr/>
          <p:nvPr/>
        </p:nvCxnSpPr>
        <p:spPr>
          <a:xfrm>
            <a:off x="6422177" y="4772297"/>
            <a:ext cx="2025137" cy="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14"/>
          <p:cNvCxnSpPr/>
          <p:nvPr/>
        </p:nvCxnSpPr>
        <p:spPr>
          <a:xfrm rot="10800000">
            <a:off x="8447314" y="4214949"/>
            <a:ext cx="0" cy="557348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6" name="Google Shape;206;p14"/>
          <p:cNvCxnSpPr/>
          <p:nvPr/>
        </p:nvCxnSpPr>
        <p:spPr>
          <a:xfrm>
            <a:off x="4885509" y="4380411"/>
            <a:ext cx="2438400" cy="8709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14"/>
          <p:cNvCxnSpPr/>
          <p:nvPr/>
        </p:nvCxnSpPr>
        <p:spPr>
          <a:xfrm flipH="1" rot="10800000">
            <a:off x="7323909" y="2743200"/>
            <a:ext cx="687977" cy="1637211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8" name="Google Shape;208;p14"/>
          <p:cNvCxnSpPr/>
          <p:nvPr/>
        </p:nvCxnSpPr>
        <p:spPr>
          <a:xfrm flipH="1" rot="10800000">
            <a:off x="5424539" y="4214949"/>
            <a:ext cx="2935690" cy="923108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9" name="Google Shape;209;p14"/>
          <p:cNvCxnSpPr/>
          <p:nvPr/>
        </p:nvCxnSpPr>
        <p:spPr>
          <a:xfrm>
            <a:off x="5042263" y="2532560"/>
            <a:ext cx="1379914" cy="750571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" name="Google Shape;210;p14"/>
          <p:cNvCxnSpPr>
            <a:endCxn id="191" idx="1"/>
          </p:cNvCxnSpPr>
          <p:nvPr/>
        </p:nvCxnSpPr>
        <p:spPr>
          <a:xfrm>
            <a:off x="5251277" y="2934742"/>
            <a:ext cx="1170900" cy="4782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" name="Google Shape;211;p14"/>
          <p:cNvCxnSpPr>
            <a:endCxn id="191" idx="1"/>
          </p:cNvCxnSpPr>
          <p:nvPr/>
        </p:nvCxnSpPr>
        <p:spPr>
          <a:xfrm flipH="1" rot="10800000">
            <a:off x="4885577" y="3412942"/>
            <a:ext cx="1536600" cy="13593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2" name="Google Shape;212;p14"/>
          <p:cNvCxnSpPr/>
          <p:nvPr/>
        </p:nvCxnSpPr>
        <p:spPr>
          <a:xfrm>
            <a:off x="5042263" y="1689463"/>
            <a:ext cx="3405051" cy="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14"/>
          <p:cNvCxnSpPr/>
          <p:nvPr/>
        </p:nvCxnSpPr>
        <p:spPr>
          <a:xfrm>
            <a:off x="8447314" y="1689463"/>
            <a:ext cx="0" cy="843097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4" name="Google Shape;214;p14"/>
          <p:cNvCxnSpPr/>
          <p:nvPr/>
        </p:nvCxnSpPr>
        <p:spPr>
          <a:xfrm flipH="1" rot="10800000">
            <a:off x="5042263" y="2070390"/>
            <a:ext cx="896983" cy="46217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14"/>
          <p:cNvCxnSpPr/>
          <p:nvPr/>
        </p:nvCxnSpPr>
        <p:spPr>
          <a:xfrm>
            <a:off x="5939246" y="2070390"/>
            <a:ext cx="2246811" cy="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14"/>
          <p:cNvCxnSpPr/>
          <p:nvPr/>
        </p:nvCxnSpPr>
        <p:spPr>
          <a:xfrm>
            <a:off x="8186057" y="2070390"/>
            <a:ext cx="0" cy="46217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14"/>
          <p:cNvCxnSpPr/>
          <p:nvPr/>
        </p:nvCxnSpPr>
        <p:spPr>
          <a:xfrm>
            <a:off x="3242951" y="4084320"/>
            <a:ext cx="864417" cy="1053737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제목 및 내용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7500" lvl="0" marL="457200" marR="0" rtl="0" algn="l">
              <a:lnSpc>
                <a:spcPct val="12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11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❑"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84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✔"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845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•"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845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•"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8450" lvl="5" marL="2743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3" name="Google Shape;23;p3"/>
          <p:cNvCxnSpPr/>
          <p:nvPr/>
        </p:nvCxnSpPr>
        <p:spPr>
          <a:xfrm>
            <a:off x="280988" y="969511"/>
            <a:ext cx="858202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Google Shape;24;p3"/>
          <p:cNvCxnSpPr/>
          <p:nvPr/>
        </p:nvCxnSpPr>
        <p:spPr>
          <a:xfrm>
            <a:off x="226415" y="6419850"/>
            <a:ext cx="8636598" cy="0"/>
          </a:xfrm>
          <a:prstGeom prst="straightConnector1">
            <a:avLst/>
          </a:prstGeom>
          <a:noFill/>
          <a:ln cap="flat" cmpd="dbl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1" sz="9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>
  <p:cSld name="제목 및 내용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oogle Shape;27;p4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{A15AF369-2486-41BE-96B7-9373FE8AB7F6}</a:tableStyleId>
              </a:tblPr>
              <a:tblGrid>
                <a:gridCol w="1022525"/>
                <a:gridCol w="3439475"/>
                <a:gridCol w="947950"/>
                <a:gridCol w="3523375"/>
              </a:tblGrid>
              <a:tr h="2996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 설계서(엔티티 클래스)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 0.1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" name="Google Shape;28;p4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1" sz="9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>
            <a:off x="101602" y="813732"/>
            <a:ext cx="8933342" cy="55451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" name="Google Shape;30;p4"/>
          <p:cNvGraphicFramePr/>
          <p:nvPr/>
        </p:nvGraphicFramePr>
        <p:xfrm>
          <a:off x="3852827" y="39962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645925"/>
              </a:tblGrid>
              <a:tr h="333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사용자 리스트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05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사용자[]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1" name="Google Shape;31;p4"/>
          <p:cNvGraphicFramePr/>
          <p:nvPr/>
        </p:nvGraphicFramePr>
        <p:xfrm>
          <a:off x="3851358" y="16321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469575"/>
              </a:tblGrid>
              <a:tr h="34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프로젝트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프로젝트명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생성일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기간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비용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TASK 목록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6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2" name="Google Shape;32;p4"/>
          <p:cNvGraphicFramePr/>
          <p:nvPr/>
        </p:nvGraphicFramePr>
        <p:xfrm>
          <a:off x="6540998" y="16314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273875"/>
              </a:tblGrid>
              <a:tr h="274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TASK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74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이름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내용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시작일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종료일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274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3" name="Google Shape;33;p4"/>
          <p:cNvGraphicFramePr/>
          <p:nvPr/>
        </p:nvGraphicFramePr>
        <p:xfrm>
          <a:off x="1373522" y="3996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171975"/>
              </a:tblGrid>
              <a:tr h="34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일정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계획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일정 달력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EVM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차트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4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4" name="Google Shape;34;p4"/>
          <p:cNvGraphicFramePr/>
          <p:nvPr/>
        </p:nvGraphicFramePr>
        <p:xfrm>
          <a:off x="6540998" y="3996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9027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프로젝트 리스트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프로젝트[]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5" name="Google Shape;35;p4"/>
          <p:cNvGraphicFramePr/>
          <p:nvPr/>
        </p:nvGraphicFramePr>
        <p:xfrm>
          <a:off x="1373522" y="16321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038750"/>
              </a:tblGrid>
              <a:tr h="373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사용자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3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이름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ID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PASSWORD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EMAIL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3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제목 및 내용">
  <p:cSld name="8_제목 및 내용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Google Shape;37;p5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{A15AF369-2486-41BE-96B7-9373FE8AB7F6}</a:tableStyleId>
              </a:tblPr>
              <a:tblGrid>
                <a:gridCol w="1022525"/>
                <a:gridCol w="3439475"/>
                <a:gridCol w="947950"/>
                <a:gridCol w="3523375"/>
              </a:tblGrid>
              <a:tr h="2996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 설계서(엔티티 클래스)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 0.1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" name="Google Shape;38;p5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1" sz="9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101602" y="813732"/>
            <a:ext cx="8933342" cy="55451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" name="Google Shape;40;p5"/>
          <p:cNvGraphicFramePr/>
          <p:nvPr/>
        </p:nvGraphicFramePr>
        <p:xfrm>
          <a:off x="3846288" y="39962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645925"/>
              </a:tblGrid>
              <a:tr h="333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UserList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05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user[]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1" name="Google Shape;41;p5"/>
          <p:cNvGraphicFramePr/>
          <p:nvPr/>
        </p:nvGraphicFramePr>
        <p:xfrm>
          <a:off x="3851358" y="17155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469575"/>
              </a:tblGrid>
              <a:tr h="34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Project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projectName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createDate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duration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cost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taskList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6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2" name="Google Shape;42;p5"/>
          <p:cNvGraphicFramePr/>
          <p:nvPr/>
        </p:nvGraphicFramePr>
        <p:xfrm>
          <a:off x="6540998" y="16314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273875"/>
              </a:tblGrid>
              <a:tr h="274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TASK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74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taskName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content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startdate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deadline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274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3" name="Google Shape;43;p5"/>
          <p:cNvGraphicFramePr/>
          <p:nvPr/>
        </p:nvGraphicFramePr>
        <p:xfrm>
          <a:off x="1373522" y="3996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300000"/>
              </a:tblGrid>
              <a:tr h="34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Schedule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plan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calender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evmChart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chart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4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4" name="Google Shape;44;p5"/>
          <p:cNvGraphicFramePr/>
          <p:nvPr/>
        </p:nvGraphicFramePr>
        <p:xfrm>
          <a:off x="6540998" y="39611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9027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ProjectList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project[]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5" name="Google Shape;45;p5"/>
          <p:cNvGraphicFramePr/>
          <p:nvPr/>
        </p:nvGraphicFramePr>
        <p:xfrm>
          <a:off x="1373522" y="17155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038750"/>
              </a:tblGrid>
              <a:tr h="373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User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3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name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id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password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email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3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제목 및 내용">
  <p:cSld name="2_제목 및 내용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47;p6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{A15AF369-2486-41BE-96B7-9373FE8AB7F6}</a:tableStyleId>
              </a:tblPr>
              <a:tblGrid>
                <a:gridCol w="1022525"/>
                <a:gridCol w="3439475"/>
                <a:gridCol w="947950"/>
                <a:gridCol w="3523375"/>
              </a:tblGrid>
              <a:tr h="2996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 설계서(엔티티 클래스간 관계)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 0.1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" name="Google Shape;48;p6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1" sz="9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/>
          <p:nvPr/>
        </p:nvSpPr>
        <p:spPr>
          <a:xfrm>
            <a:off x="101602" y="813732"/>
            <a:ext cx="8933342" cy="55451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" name="Google Shape;50;p6"/>
          <p:cNvGraphicFramePr/>
          <p:nvPr/>
        </p:nvGraphicFramePr>
        <p:xfrm>
          <a:off x="2169551" y="23832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012725"/>
              </a:tblGrid>
              <a:tr h="248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User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1" name="Google Shape;51;p6"/>
          <p:cNvGraphicFramePr/>
          <p:nvPr/>
        </p:nvGraphicFramePr>
        <p:xfrm>
          <a:off x="4912751" y="23550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488050"/>
              </a:tblGrid>
              <a:tr h="248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UserList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2" name="Google Shape;52;p6"/>
          <p:cNvGraphicFramePr/>
          <p:nvPr/>
        </p:nvGraphicFramePr>
        <p:xfrm>
          <a:off x="4912751" y="4232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012725"/>
              </a:tblGrid>
              <a:tr h="248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Task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3" name="Google Shape;53;p6"/>
          <p:cNvGraphicFramePr/>
          <p:nvPr/>
        </p:nvGraphicFramePr>
        <p:xfrm>
          <a:off x="2119120" y="42186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113575"/>
              </a:tblGrid>
              <a:tr h="248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Schedule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4" name="Google Shape;54;p6"/>
          <p:cNvGraphicFramePr/>
          <p:nvPr/>
        </p:nvGraphicFramePr>
        <p:xfrm>
          <a:off x="4912751" y="32545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488050"/>
              </a:tblGrid>
              <a:tr h="248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/>
                        <a:t>ProjectList</a:t>
                      </a:r>
                      <a:endParaRPr b="0"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5" name="Google Shape;55;p6"/>
          <p:cNvGraphicFramePr/>
          <p:nvPr/>
        </p:nvGraphicFramePr>
        <p:xfrm>
          <a:off x="2169552" y="3254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012725"/>
              </a:tblGrid>
              <a:tr h="247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Project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56" name="Google Shape;56;p6"/>
          <p:cNvCxnSpPr/>
          <p:nvPr/>
        </p:nvCxnSpPr>
        <p:spPr>
          <a:xfrm>
            <a:off x="2675910" y="2660581"/>
            <a:ext cx="0" cy="5940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6"/>
          <p:cNvSpPr/>
          <p:nvPr/>
        </p:nvSpPr>
        <p:spPr>
          <a:xfrm>
            <a:off x="2522251" y="3557093"/>
            <a:ext cx="307320" cy="228862"/>
          </a:xfrm>
          <a:prstGeom prst="diamond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4605431" y="3252293"/>
            <a:ext cx="307320" cy="228862"/>
          </a:xfrm>
          <a:prstGeom prst="diamond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4605430" y="2393066"/>
            <a:ext cx="307320" cy="228862"/>
          </a:xfrm>
          <a:prstGeom prst="diamond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6"/>
          <p:cNvCxnSpPr>
            <a:endCxn id="59" idx="1"/>
          </p:cNvCxnSpPr>
          <p:nvPr/>
        </p:nvCxnSpPr>
        <p:spPr>
          <a:xfrm flipH="1" rot="10800000">
            <a:off x="3182230" y="2507497"/>
            <a:ext cx="1423200" cy="282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6"/>
          <p:cNvCxnSpPr>
            <a:stCxn id="58" idx="1"/>
          </p:cNvCxnSpPr>
          <p:nvPr/>
        </p:nvCxnSpPr>
        <p:spPr>
          <a:xfrm flipH="1">
            <a:off x="3182231" y="3366724"/>
            <a:ext cx="1423200" cy="402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6"/>
          <p:cNvCxnSpPr>
            <a:stCxn id="57" idx="2"/>
          </p:cNvCxnSpPr>
          <p:nvPr/>
        </p:nvCxnSpPr>
        <p:spPr>
          <a:xfrm>
            <a:off x="2675911" y="3785955"/>
            <a:ext cx="0" cy="4326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6"/>
          <p:cNvSpPr/>
          <p:nvPr/>
        </p:nvSpPr>
        <p:spPr>
          <a:xfrm rot="2319186">
            <a:off x="3170925" y="3455728"/>
            <a:ext cx="330010" cy="253870"/>
          </a:xfrm>
          <a:prstGeom prst="diamond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64;p6"/>
          <p:cNvCxnSpPr>
            <a:stCxn id="63" idx="3"/>
          </p:cNvCxnSpPr>
          <p:nvPr/>
        </p:nvCxnSpPr>
        <p:spPr>
          <a:xfrm>
            <a:off x="3464789" y="3685726"/>
            <a:ext cx="1448100" cy="6990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제목 및 내용">
  <p:cSld name="3_제목 및 내용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7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{A15AF369-2486-41BE-96B7-9373FE8AB7F6}</a:tableStyleId>
              </a:tblPr>
              <a:tblGrid>
                <a:gridCol w="1022525"/>
                <a:gridCol w="3439475"/>
                <a:gridCol w="947950"/>
                <a:gridCol w="3523375"/>
              </a:tblGrid>
              <a:tr h="2996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 설계서(경계 클래스)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 0.2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" name="Google Shape;67;p7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1" sz="9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/>
          <p:nvPr/>
        </p:nvSpPr>
        <p:spPr>
          <a:xfrm>
            <a:off x="101602" y="813732"/>
            <a:ext cx="8933342" cy="55451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" name="Google Shape;69;p7"/>
          <p:cNvGraphicFramePr/>
          <p:nvPr/>
        </p:nvGraphicFramePr>
        <p:xfrm>
          <a:off x="1999725" y="11800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661975"/>
              </a:tblGrid>
              <a:tr h="16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로그인UI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72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아이디 텍스트 필드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비밀번호 텍스트 필드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로그인 버튼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회원가입UI 이동 버튼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0" name="Google Shape;70;p7"/>
          <p:cNvGraphicFramePr/>
          <p:nvPr/>
        </p:nvGraphicFramePr>
        <p:xfrm>
          <a:off x="233462" y="11619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621475"/>
              </a:tblGrid>
              <a:tr h="16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회원가입UI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아이디 텍스트 필드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비밀번호 텍스트 필드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이름 텍스트 필드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이메일 텍스트 필드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회원가입 버튼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1" name="Google Shape;71;p7"/>
          <p:cNvGraphicFramePr/>
          <p:nvPr/>
        </p:nvGraphicFramePr>
        <p:xfrm>
          <a:off x="3797448" y="33460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687450"/>
              </a:tblGrid>
              <a:tr h="16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현재 진행상황 UI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TASK 목록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캘린더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월별 이동 버튼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진행 상황 표시 바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날짜 조정 텍스트 필드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2" name="Google Shape;72;p7"/>
          <p:cNvGraphicFramePr/>
          <p:nvPr/>
        </p:nvGraphicFramePr>
        <p:xfrm>
          <a:off x="2134210" y="33460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575975"/>
              </a:tblGrid>
              <a:tr h="16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프로젝트 일정UI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TASK 목록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캘린더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예상 일정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3" name="Google Shape;73;p7"/>
          <p:cNvGraphicFramePr/>
          <p:nvPr/>
        </p:nvGraphicFramePr>
        <p:xfrm>
          <a:off x="6019385" y="11714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488775"/>
              </a:tblGrid>
              <a:tr h="219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프로젝트 관리UI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팀원등록버튼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TASK 생성버튼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TASK 관리버튼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TASK 조회버튼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일정관리 버튼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로그아웃 버튼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뒤로가기 버튼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4" name="Google Shape;74;p7"/>
          <p:cNvGraphicFramePr/>
          <p:nvPr/>
        </p:nvGraphicFramePr>
        <p:xfrm>
          <a:off x="3806493" y="11714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2068100"/>
              </a:tblGrid>
              <a:tr h="16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메인UI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프로젝트그룹 버튼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프로젝트 생성 버튼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메신저 버튼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프로젝트 검색 버튼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프로젝트 검색 텍스트 필드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로그아웃 버튼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화면출력 view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5" name="Google Shape;75;p7"/>
          <p:cNvGraphicFramePr/>
          <p:nvPr/>
        </p:nvGraphicFramePr>
        <p:xfrm>
          <a:off x="7234429" y="3356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726425"/>
              </a:tblGrid>
              <a:tr h="16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계획관리UI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EVM차트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향후 예상 텍스트 필드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6" name="Google Shape;76;p7"/>
          <p:cNvGraphicFramePr/>
          <p:nvPr/>
        </p:nvGraphicFramePr>
        <p:xfrm>
          <a:off x="5574990" y="49555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933175"/>
              </a:tblGrid>
              <a:tr h="16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실시간 문서작업UI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실시간 작업중인 문서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작업 가능한 문서 리스트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작업중인 사용자 리스트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16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7" name="Google Shape;77;p7"/>
          <p:cNvGraphicFramePr/>
          <p:nvPr/>
        </p:nvGraphicFramePr>
        <p:xfrm>
          <a:off x="5572146" y="3356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595000"/>
              </a:tblGrid>
              <a:tr h="16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예측UI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TASK 목록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그래프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진행 상황 표시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예상 진행 상황 표시 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8" name="Google Shape;78;p7"/>
          <p:cNvGraphicFramePr/>
          <p:nvPr/>
        </p:nvGraphicFramePr>
        <p:xfrm>
          <a:off x="233462" y="33460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774375"/>
              </a:tblGrid>
              <a:tr h="16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TASK 관리UI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TASK 목록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TASK 생성 버튼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TASK 조회 버튼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TASK 이름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TASK 설명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마감기한 텍스트 필드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마감일 텍스트 필드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우선순위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담당자 텍스트 필드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파일 업로드 버튼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16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파일 업로드 창 출력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제목 및 내용">
  <p:cSld name="9_제목 및 내용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Google Shape;80;p8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{A15AF369-2486-41BE-96B7-9373FE8AB7F6}</a:tableStyleId>
              </a:tblPr>
              <a:tblGrid>
                <a:gridCol w="1022525"/>
                <a:gridCol w="3439475"/>
                <a:gridCol w="947950"/>
                <a:gridCol w="3523375"/>
              </a:tblGrid>
              <a:tr h="2996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 설계서(경계 클래스)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 0.2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" name="Google Shape;81;p8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1" sz="9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"/>
          <p:cNvSpPr/>
          <p:nvPr/>
        </p:nvSpPr>
        <p:spPr>
          <a:xfrm>
            <a:off x="101602" y="813732"/>
            <a:ext cx="8933342" cy="55451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83;p8"/>
          <p:cNvGraphicFramePr/>
          <p:nvPr/>
        </p:nvGraphicFramePr>
        <p:xfrm>
          <a:off x="1999725" y="11800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661975"/>
              </a:tblGrid>
              <a:tr h="16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LoginUI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72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idTextField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passwordTextField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loginButton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goToRegisterButton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4" name="Google Shape;84;p8"/>
          <p:cNvGraphicFramePr/>
          <p:nvPr/>
        </p:nvGraphicFramePr>
        <p:xfrm>
          <a:off x="233462" y="11619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621475"/>
              </a:tblGrid>
              <a:tr h="16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RegisterUI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idTextField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passwordTextField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nameTextField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emailTextField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registerButton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5" name="Google Shape;85;p8"/>
          <p:cNvGraphicFramePr/>
          <p:nvPr/>
        </p:nvGraphicFramePr>
        <p:xfrm>
          <a:off x="3797448" y="33460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687450"/>
              </a:tblGrid>
              <a:tr h="16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CurrentProgressUI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taskList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calender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moveMonthlyButton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progressBar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fixDateTextField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6" name="Google Shape;86;p8"/>
          <p:cNvGraphicFramePr/>
          <p:nvPr/>
        </p:nvGraphicFramePr>
        <p:xfrm>
          <a:off x="2134210" y="33460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575975"/>
              </a:tblGrid>
              <a:tr h="16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ProjectScheduleUI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taskList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calender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expectedPlan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7" name="Google Shape;87;p8"/>
          <p:cNvGraphicFramePr/>
          <p:nvPr/>
        </p:nvGraphicFramePr>
        <p:xfrm>
          <a:off x="6019384" y="11714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2149250"/>
              </a:tblGrid>
              <a:tr h="219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ProjectManagementUI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memberRegisterButton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createTaskButton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manageTaskButton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searchTaskButton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ScheduleManageButton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logoutButton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backButton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8" name="Google Shape;88;p8"/>
          <p:cNvGraphicFramePr/>
          <p:nvPr/>
        </p:nvGraphicFramePr>
        <p:xfrm>
          <a:off x="3806493" y="11714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2068100"/>
              </a:tblGrid>
              <a:tr h="16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MainUI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projectGroupButton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createProjectButton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messengerButton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searchProjectButton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searchProjectTextField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logoutButton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onClickView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9" name="Google Shape;89;p8"/>
          <p:cNvGraphicFramePr/>
          <p:nvPr/>
        </p:nvGraphicFramePr>
        <p:xfrm>
          <a:off x="7234429" y="3356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726425"/>
              </a:tblGrid>
              <a:tr h="16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ScheduleManagementUI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evmChart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predictedProgressTextField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0" name="Google Shape;90;p8"/>
          <p:cNvGraphicFramePr/>
          <p:nvPr/>
        </p:nvGraphicFramePr>
        <p:xfrm>
          <a:off x="5574990" y="49555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933175"/>
              </a:tblGrid>
              <a:tr h="16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RealtimeDocumentUI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realtimeDocumentList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usableDocumentList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onUsingMemberList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16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1" name="Google Shape;91;p8"/>
          <p:cNvGraphicFramePr/>
          <p:nvPr/>
        </p:nvGraphicFramePr>
        <p:xfrm>
          <a:off x="5574990" y="3356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595000"/>
              </a:tblGrid>
              <a:tr h="16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PredictionUI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taskList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graph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progressBar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predictedProgerssBar 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2" name="Google Shape;92;p8"/>
          <p:cNvGraphicFramePr/>
          <p:nvPr/>
        </p:nvGraphicFramePr>
        <p:xfrm>
          <a:off x="233462" y="33460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774375"/>
              </a:tblGrid>
              <a:tr h="16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TaskManagementUI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taskList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createTaskButton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searchTaskButton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taskName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taskContent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deadlineTextField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priorityTable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managerTextField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uploadButton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16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fileUpload()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제목 및 내용">
  <p:cSld name="4_제목 및 내용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9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{A15AF369-2486-41BE-96B7-9373FE8AB7F6}</a:tableStyleId>
              </a:tblPr>
              <a:tblGrid>
                <a:gridCol w="1022525"/>
                <a:gridCol w="3439475"/>
                <a:gridCol w="947950"/>
                <a:gridCol w="3523375"/>
              </a:tblGrid>
              <a:tr h="2996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 설계서(제어 클래스)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 0.3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" name="Google Shape;95;p9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1" sz="9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9"/>
          <p:cNvSpPr/>
          <p:nvPr/>
        </p:nvSpPr>
        <p:spPr>
          <a:xfrm>
            <a:off x="101602" y="813732"/>
            <a:ext cx="8933342" cy="55451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" name="Google Shape;97;p9"/>
          <p:cNvGraphicFramePr/>
          <p:nvPr/>
        </p:nvGraphicFramePr>
        <p:xfrm>
          <a:off x="674322" y="13759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606900"/>
              </a:tblGrid>
              <a:tr h="235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회원가입 시스템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정보저장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중복확인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회원가입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8" name="Google Shape;98;p9"/>
          <p:cNvGraphicFramePr/>
          <p:nvPr/>
        </p:nvGraphicFramePr>
        <p:xfrm>
          <a:off x="2631537" y="13877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452000"/>
              </a:tblGrid>
              <a:tr h="16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로그인 시스템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아이디 확인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비밀번호 확인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오류 메시지 출력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성공 메시지 출력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9" name="Google Shape;99;p9"/>
          <p:cNvGraphicFramePr/>
          <p:nvPr/>
        </p:nvGraphicFramePr>
        <p:xfrm>
          <a:off x="4325297" y="13614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068175"/>
              </a:tblGrid>
              <a:tr h="16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팀원 관리 시스템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사용자 조회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팀원 등록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0" name="Google Shape;100;p9"/>
          <p:cNvGraphicFramePr/>
          <p:nvPr/>
        </p:nvGraphicFramePr>
        <p:xfrm>
          <a:off x="5635228" y="13759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959425"/>
              </a:tblGrid>
              <a:tr h="16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프로젝트 관리 시스템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프로젝트 생성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프로젝트 삭제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프로젝트 수정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프로젝트 조회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1" name="Google Shape;101;p9"/>
          <p:cNvGraphicFramePr/>
          <p:nvPr/>
        </p:nvGraphicFramePr>
        <p:xfrm>
          <a:off x="270591" y="34627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735150"/>
              </a:tblGrid>
              <a:tr h="16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TASK 관리 시스템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TASk 생성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TASK 삭제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TASk 수정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TASK 조회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TASK 정렬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파일 업로드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2" name="Google Shape;102;p9"/>
          <p:cNvGraphicFramePr/>
          <p:nvPr/>
        </p:nvGraphicFramePr>
        <p:xfrm>
          <a:off x="2174718" y="34627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549100"/>
              </a:tblGrid>
              <a:tr h="483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일정 관리 시스템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EVM 계산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일정 예측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현재 진행상황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3" name="Google Shape;103;p9"/>
          <p:cNvGraphicFramePr/>
          <p:nvPr/>
        </p:nvGraphicFramePr>
        <p:xfrm>
          <a:off x="3891597" y="34508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2170150"/>
              </a:tblGrid>
              <a:tr h="16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실시간 문서 작업 시스템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문서 실시간 반영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자동 저장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변경 사항 저장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변경 사항 표시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4" name="Google Shape;104;p9"/>
          <p:cNvGraphicFramePr/>
          <p:nvPr/>
        </p:nvGraphicFramePr>
        <p:xfrm>
          <a:off x="6214146" y="34508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408250"/>
              </a:tblGrid>
              <a:tr h="187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메신저 시스템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메시지 보내기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5" name="Google Shape;105;p9"/>
          <p:cNvGraphicFramePr/>
          <p:nvPr/>
        </p:nvGraphicFramePr>
        <p:xfrm>
          <a:off x="6214146" y="47550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380500"/>
              </a:tblGrid>
              <a:tr h="548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알림 시스템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메시지 알림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제목 및 내용">
  <p:cSld name="10_제목 및 내용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10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{A15AF369-2486-41BE-96B7-9373FE8AB7F6}</a:tableStyleId>
              </a:tblPr>
              <a:tblGrid>
                <a:gridCol w="1022525"/>
                <a:gridCol w="3439475"/>
                <a:gridCol w="947950"/>
                <a:gridCol w="3523375"/>
              </a:tblGrid>
              <a:tr h="2996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 설계서(제어 클래스)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 0.3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8" name="Google Shape;108;p10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1" sz="9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0"/>
          <p:cNvSpPr/>
          <p:nvPr/>
        </p:nvSpPr>
        <p:spPr>
          <a:xfrm>
            <a:off x="101602" y="813732"/>
            <a:ext cx="8933342" cy="55451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0" name="Google Shape;110;p10"/>
          <p:cNvGraphicFramePr/>
          <p:nvPr/>
        </p:nvGraphicFramePr>
        <p:xfrm>
          <a:off x="270591" y="13759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575625"/>
              </a:tblGrid>
              <a:tr h="235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RegisterSystem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getUserData()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isRegistered()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register()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1" name="Google Shape;111;p10"/>
          <p:cNvGraphicFramePr/>
          <p:nvPr/>
        </p:nvGraphicFramePr>
        <p:xfrm>
          <a:off x="2005729" y="13877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2020225"/>
              </a:tblGrid>
              <a:tr h="16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LoginSystem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checkId()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checkPassword()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showErrorMessage()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showSuccessMessage()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2" name="Google Shape;112;p10"/>
          <p:cNvGraphicFramePr/>
          <p:nvPr/>
        </p:nvGraphicFramePr>
        <p:xfrm>
          <a:off x="4194941" y="13614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414750"/>
              </a:tblGrid>
              <a:tr h="16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MemberManagementSystem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searchUser()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registMember()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3" name="Google Shape;113;p10"/>
          <p:cNvGraphicFramePr/>
          <p:nvPr/>
        </p:nvGraphicFramePr>
        <p:xfrm>
          <a:off x="5635228" y="13759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959425"/>
              </a:tblGrid>
              <a:tr h="16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ProjectManagementSystem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createProject()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deleteProject()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modifyProejct()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searchProject()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4" name="Google Shape;114;p10"/>
          <p:cNvGraphicFramePr/>
          <p:nvPr/>
        </p:nvGraphicFramePr>
        <p:xfrm>
          <a:off x="270591" y="34627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735150"/>
              </a:tblGrid>
              <a:tr h="16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TaskManagementSystem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createTask()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deleteTask()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modifyTask()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searchTask()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sortTask()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uploadFile()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5" name="Google Shape;115;p10"/>
          <p:cNvGraphicFramePr/>
          <p:nvPr/>
        </p:nvGraphicFramePr>
        <p:xfrm>
          <a:off x="2174718" y="34627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549100"/>
              </a:tblGrid>
              <a:tr h="483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ScheduleManagementSystem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calculateEvm()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predictSchedule()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calculateCurrentProgress()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6" name="Google Shape;116;p10"/>
          <p:cNvGraphicFramePr/>
          <p:nvPr/>
        </p:nvGraphicFramePr>
        <p:xfrm>
          <a:off x="3891597" y="34508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2170150"/>
              </a:tblGrid>
              <a:tr h="16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RealtimeDocumentSystem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showRealtimeDocument()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saveAutomatically()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saveChanged()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showChanged()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7" name="Google Shape;117;p10"/>
          <p:cNvGraphicFramePr/>
          <p:nvPr/>
        </p:nvGraphicFramePr>
        <p:xfrm>
          <a:off x="6214146" y="34508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408250"/>
              </a:tblGrid>
              <a:tr h="187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MessengerSystem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sendMessage()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8" name="Google Shape;118;p10"/>
          <p:cNvGraphicFramePr/>
          <p:nvPr/>
        </p:nvGraphicFramePr>
        <p:xfrm>
          <a:off x="6214146" y="47780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1536475"/>
              </a:tblGrid>
              <a:tr h="330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AlarmSystem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1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alarmMessage()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592513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3592513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ogo"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60059" y="6502167"/>
            <a:ext cx="2063750" cy="2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900" u="none" cap="none" strike="noStrik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/>
          <p:nvPr>
            <p:ph type="ctrTitle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Class 설계서</a:t>
            </a:r>
            <a:endParaRPr/>
          </a:p>
        </p:txBody>
      </p:sp>
      <p:sp>
        <p:nvSpPr>
          <p:cNvPr id="223" name="Google Shape;223;p15"/>
          <p:cNvSpPr txBox="1"/>
          <p:nvPr/>
        </p:nvSpPr>
        <p:spPr>
          <a:xfrm>
            <a:off x="7233452" y="4372844"/>
            <a:ext cx="12666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팀 명 007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변경 이력</a:t>
            </a:r>
            <a:endParaRPr/>
          </a:p>
        </p:txBody>
      </p:sp>
      <p:sp>
        <p:nvSpPr>
          <p:cNvPr id="229" name="Google Shape;229;p16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</a:t>
            </a:r>
            <a:endParaRPr/>
          </a:p>
        </p:txBody>
      </p:sp>
      <p:graphicFrame>
        <p:nvGraphicFramePr>
          <p:cNvPr id="230" name="Google Shape;230;p16"/>
          <p:cNvGraphicFramePr/>
          <p:nvPr/>
        </p:nvGraphicFramePr>
        <p:xfrm>
          <a:off x="280988" y="10255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{C0CABCFD-BCA0-469A-9018-31F0DFED603B}</a:tableStyleId>
              </a:tblPr>
              <a:tblGrid>
                <a:gridCol w="2145500"/>
                <a:gridCol w="2145500"/>
                <a:gridCol w="2145500"/>
                <a:gridCol w="21455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내역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2019.04.29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 0.1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엔티티 클래스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최건우, 오정엽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2019.05.01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 0.2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경계 클래스 추가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김형택, 김동민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 0.3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제어 클래스,.경계 클래스간 관계 추가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신창호, 이소현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2019.05.11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 1.0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클래스 다이어그램 완성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김준기, 최건우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