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96B153-6798-4719-B380-E2C196735A37}">
  <a:tblStyle styleId="{BF96B153-6798-4719-B380-E2C196735A37}" styleName="Table_0">
    <a:wholeTbl>
      <a:tcTxStyle b="off" i="off">
        <a:font>
          <a:latin typeface="HY울릉도M"/>
          <a:ea typeface="HY울릉도M"/>
          <a:cs typeface="HY울릉도M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3C4068-EC3A-4E0E-8669-41F120B0F8C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  <p:guide pos="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f10005bb_4_10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9f10005bb_4_10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06db3588_14_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a06db3588_14_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06db3588_14_1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a06db3588_14_1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635ef2fa_0_16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7635ef2fa_0_16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635ef2fa_0_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7635ef2fa_0_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06db3588_8_1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a06db3588_8_1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06db3588_8_44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a06db3588_8_44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f10005bb_4_5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9f10005bb_4_5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f10005bb_4_7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9f10005bb_4_7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f10005bb_4_144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9f10005bb_4_144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f10005bb_4_16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9f10005bb_4_16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5524af07_1_6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75524af07_1_6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75524af07_1_77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575524af07_1_77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5524af07_1_3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575524af07_1_3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a069840d6_0_7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5a069840d6_0_7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a069840d6_0_27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a069840d6_0_27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75524af07_1_17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75524af07_1_17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75524af07_1_94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575524af07_1_94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75524af07_1_11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575524af07_1_11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75524af07_1_12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75524af07_1_12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75524af07_1_14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575524af07_1_14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75524af07_1_16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75524af07_1_16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75524af07_1_18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575524af07_1_18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75524af07_1_198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575524af07_1_198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75524af07_1_263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575524af07_1_263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a06db3588_1_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5a06db3588_1_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a06db3588_2_29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5a06db3588_2_29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75524af07_1_247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575524af07_1_247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75524af07_1_28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575524af07_1_28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75524af07_1_297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575524af07_1_297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75524af07_1_336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575524af07_1_336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7658da111_2_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57658da111_2_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7658da111_2_1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57658da111_2_1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750b41641_0_29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5750b41641_0_29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750b41641_0_6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5750b41641_0_6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750b41641_0_45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5750b41641_0_45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750b41641_0_92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5750b41641_0_92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a06db3588_2_63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5a06db3588_2_63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a06db3588_2_8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5a06db3588_2_8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7658da111_9_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57658da111_9_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f10005bb_4_21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9f10005bb_4_21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a069840d6_0_4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5a069840d6_0_4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f10005bb_3_0:notes"/>
          <p:cNvSpPr txBox="1"/>
          <p:nvPr>
            <p:ph idx="1" type="body"/>
          </p:nvPr>
        </p:nvSpPr>
        <p:spPr>
          <a:xfrm>
            <a:off x="937447" y="4704099"/>
            <a:ext cx="4929000" cy="4473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59f10005bb_3_0:notes"/>
          <p:cNvSpPr/>
          <p:nvPr>
            <p:ph idx="2" type="sldImg"/>
          </p:nvPr>
        </p:nvSpPr>
        <p:spPr>
          <a:xfrm>
            <a:off x="898525" y="771525"/>
            <a:ext cx="49356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11138" y="284163"/>
            <a:ext cx="8721725" cy="6345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860425" y="2955925"/>
            <a:ext cx="76279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2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280988" y="969511"/>
            <a:ext cx="858202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226415" y="6419850"/>
            <a:ext cx="8636598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01602" y="1101012"/>
            <a:ext cx="8933342" cy="52578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9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화면 설계(UI 명세서)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7751445" y="4372844"/>
            <a:ext cx="9108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&lt;007&gt;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4"/>
          <p:cNvGrpSpPr/>
          <p:nvPr/>
        </p:nvGrpSpPr>
        <p:grpSpPr>
          <a:xfrm>
            <a:off x="152400" y="1211250"/>
            <a:ext cx="4419625" cy="5051475"/>
            <a:chOff x="152400" y="1211250"/>
            <a:chExt cx="4419625" cy="5051475"/>
          </a:xfrm>
        </p:grpSpPr>
        <p:pic>
          <p:nvPicPr>
            <p:cNvPr id="144" name="Google Shape;14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11250"/>
              <a:ext cx="4419600" cy="505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4"/>
            <p:cNvSpPr/>
            <p:nvPr/>
          </p:nvSpPr>
          <p:spPr>
            <a:xfrm>
              <a:off x="1065900" y="5738425"/>
              <a:ext cx="3506100" cy="440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110025" y="5738475"/>
              <a:ext cx="462000" cy="440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Malgun Gothic"/>
                  <a:ea typeface="Malgun Gothic"/>
                  <a:cs typeface="Malgun Gothic"/>
                  <a:sym typeface="Malgun Gothic"/>
                </a:rPr>
                <a:t>전송</a:t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7" name="Google Shape;147;p1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화면,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메신저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UC003, UC018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8" name="Google Shape;148;p14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01611" y="27537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1611" y="3501864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01611" y="4123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 Project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Messenger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Search Project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대화 입력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4"/>
          <p:cNvSpPr/>
          <p:nvPr/>
        </p:nvSpPr>
        <p:spPr>
          <a:xfrm>
            <a:off x="101611" y="4460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01599" y="13844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150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655324" y="13844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150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958874" y="5630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150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4016724" y="5630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150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실시간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관리 도구의 비밀번호 찾기 화면이다.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4614126" y="1732062"/>
            <a:ext cx="4183802" cy="1582382"/>
            <a:chOff x="4614126" y="1746882"/>
            <a:chExt cx="4183802" cy="1582382"/>
          </a:xfrm>
        </p:grpSpPr>
        <p:sp>
          <p:nvSpPr>
            <p:cNvPr id="165" name="Google Shape;165;p15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614126" y="2093864"/>
              <a:ext cx="4183800" cy="1235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이름과 휴대폰 번호가 사용자의 정보와 일치하면 사용자의 ID를 제공한다.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인증을 한 후 확인 버튼을 누르면 아이디를 알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4614124" y="3314480"/>
            <a:ext cx="4183802" cy="2835406"/>
            <a:chOff x="4614111" y="3121580"/>
            <a:chExt cx="4183802" cy="2835406"/>
          </a:xfrm>
        </p:grpSpPr>
        <p:sp>
          <p:nvSpPr>
            <p:cNvPr id="168" name="Google Shape;168;p15"/>
            <p:cNvSpPr/>
            <p:nvPr/>
          </p:nvSpPr>
          <p:spPr>
            <a:xfrm>
              <a:off x="4614114" y="3121580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614111" y="3436086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연한 회색(RGB값) 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확인은 버튼으로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70" name="Google Shape;170;p15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SC004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UC004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71" name="Google Shape;1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4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494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16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SC004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UC004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8" name="Google Shape;178;p16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16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46361" y="3899514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346361" y="427831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735236" y="523459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-23753075" y="-382447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-27075000" y="-9033500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실시간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관리 도구의 비밀번호 찾기 화면이다.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4614126" y="1732062"/>
            <a:ext cx="4183802" cy="1582382"/>
            <a:chOff x="4614126" y="1746882"/>
            <a:chExt cx="4183802" cy="1582382"/>
          </a:xfrm>
        </p:grpSpPr>
        <p:sp>
          <p:nvSpPr>
            <p:cNvPr id="192" name="Google Shape;192;p17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614126" y="2093864"/>
              <a:ext cx="4183800" cy="1235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버튼을 누르면 휴대폰으로 인증메시지를 전송하고 휴대폰에서 인증 확인을 누르면 인증이 완료가 된다. 이 때, 입력한 주민등록 번호와 휴대폰 번호가 등록된 주민등록 번호가 일치해야 인증이 완료된다.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인증을 한 후 확인 버튼을 누르면 비밀번호를 알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4614124" y="3314480"/>
            <a:ext cx="4183802" cy="2835406"/>
            <a:chOff x="4614111" y="3121580"/>
            <a:chExt cx="4183802" cy="2835406"/>
          </a:xfrm>
        </p:grpSpPr>
        <p:sp>
          <p:nvSpPr>
            <p:cNvPr id="195" name="Google Shape;195;p17"/>
            <p:cNvSpPr/>
            <p:nvPr/>
          </p:nvSpPr>
          <p:spPr>
            <a:xfrm>
              <a:off x="4614114" y="3121580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14111" y="3436086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연한 회색(RGB값) 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로그인, 회원가입은 버튼으로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찾기와 비밀번호 찾기는 하이퍼링크 형식으로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97" name="Google Shape;197;p17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SC005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98" name="Google Shape;1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175"/>
            <a:ext cx="4419600" cy="49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175"/>
            <a:ext cx="4419600" cy="499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18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05" name="Google Shape;205;p18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 인증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18"/>
          <p:cNvSpPr/>
          <p:nvPr/>
        </p:nvSpPr>
        <p:spPr>
          <a:xfrm>
            <a:off x="1702270" y="746471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8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26024" y="36698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26024" y="440758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3788049" y="44076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326024" y="40387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770774" y="5210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219" name="Google Shape;219;p19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새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로운 프로젝트를 생성하는 화면이다.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프로젝트의 이름, 설명 기한 마감일, 우선순위, 담당자를 설정할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반드시 한명 이상의 팀원이 필요하므로 팀원 등록 버튼을 눌러 팀원을 등록해야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222" name="Google Shape;222;p19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하얀색(RGB값)으로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가장자리는 검은색(RGB값)으로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목록을 표시하기 위해 회색(RGB값)으로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등록, 프로젝트 생성 , Task 옵션, 파일첨부, 전송은 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버튼으로 한다.</a:t>
              </a:r>
              <a:endParaRPr/>
            </a:p>
          </p:txBody>
        </p:sp>
      </p:grpSp>
      <p:graphicFrame>
        <p:nvGraphicFramePr>
          <p:cNvPr id="224" name="Google Shape;224;p1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생성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25" name="Google Shape;225;p19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152400" y="1211250"/>
            <a:ext cx="4309325" cy="5051574"/>
            <a:chOff x="152400" y="1211250"/>
            <a:chExt cx="4309325" cy="5051574"/>
          </a:xfrm>
        </p:grpSpPr>
        <p:pic>
          <p:nvPicPr>
            <p:cNvPr id="229" name="Google Shape;22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11250"/>
              <a:ext cx="4309325" cy="505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9625" y="5447125"/>
              <a:ext cx="1435925" cy="712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0"/>
          <p:cNvGrpSpPr/>
          <p:nvPr/>
        </p:nvGrpSpPr>
        <p:grpSpPr>
          <a:xfrm>
            <a:off x="152400" y="1211250"/>
            <a:ext cx="4309325" cy="5051574"/>
            <a:chOff x="152400" y="1211250"/>
            <a:chExt cx="4309325" cy="5051574"/>
          </a:xfrm>
        </p:grpSpPr>
        <p:pic>
          <p:nvPicPr>
            <p:cNvPr id="236" name="Google Shape;2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11250"/>
              <a:ext cx="4309325" cy="505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9625" y="5447125"/>
              <a:ext cx="1435925" cy="7128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38" name="Google Shape;238;p2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생성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9" name="Google Shape;239;p20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240" name="Google Shape;240;p2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설명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 순위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1309361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1309361" y="27554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1309361" y="3524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309361" y="395873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1519361" y="4392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1519361" y="47594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3775486" y="55307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486311" y="55307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목록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grpSp>
        <p:nvGrpSpPr>
          <p:cNvPr id="254" name="Google Shape;254;p21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255" name="Google Shape;255;p21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그룹과 그룹내의 목록을 확인할 수 있도록 List형태로 표시한다.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프로젝트마다 수정,삭제,조회 버튼이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버튼을 누를 시 프로젝트 수정 화면으로 이동한다.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 버튼을 누를 시 해당 프로젝트가 삭제된다.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버튼을 누를 시 해당 프로젝트의 현재 진행상황 화면으로 이동한다.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1" marL="9144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○"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258" name="Google Shape;258;p21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하얀색(RGB값)으로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가장자리는 검은색(RGB값)으로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목록을 표시하기 위해 회색(RGB값)으로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프로젝트의 수정,삭제,조회 버튼은 파란색(RGB값)으로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60" name="Google Shape;260;p21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목록 ,삭제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UC009, UC010,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1" name="Google Shape;261;p21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75" y="1179200"/>
            <a:ext cx="4393650" cy="50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2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목록 ,삭제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UC009, UC010, UC011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75" y="1179200"/>
            <a:ext cx="4393650" cy="5083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2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22"/>
          <p:cNvSpPr/>
          <p:nvPr/>
        </p:nvSpPr>
        <p:spPr>
          <a:xfrm>
            <a:off x="4170011" y="30311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4170011" y="32808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4170011" y="35304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조회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286" name="Google Shape;286;p23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프로젝트의 이름과 구체적인 프로젝트의 내용을 나타낸 화면이다.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프로젝트에 참여하고 있는 팀원들을 조회,등록 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명 검색과 프로젝트 그룹 바에서 선택을 통해 화면에 확인할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등록 버튼 클릭 시 팀원 등록 페이지로 넘어간다.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289" name="Google Shape;289;p23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82875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하얀색(RGB값)으로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가장자리는 검은색(RGB값)으로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목록을 표시하기 위해 회색(RGB값)으로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이전화면으로 돌아가기 위한 확인 버튼은 보라색(RGB값)으로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1" name="Google Shape;291;p2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조회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92" name="Google Shape;292;p23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변경 이력</a:t>
            </a:r>
            <a:endParaRPr/>
          </a:p>
        </p:txBody>
      </p:sp>
      <p:graphicFrame>
        <p:nvGraphicFramePr>
          <p:cNvPr id="40" name="Google Shape;40;p6"/>
          <p:cNvGraphicFramePr/>
          <p:nvPr/>
        </p:nvGraphicFramePr>
        <p:xfrm>
          <a:off x="280988" y="1025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2145500"/>
                <a:gridCol w="2145500"/>
                <a:gridCol w="2145500"/>
                <a:gridCol w="2145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내역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 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초안작성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신창호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 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초기화면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김준기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회원가입 화면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김준기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4.18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map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신창호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4.19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메인 화면 작성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김준기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2019.04.20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Process 작성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이소현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2019.04.23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task 관리 화면 작성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이소현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2019.04.27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task 수정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김형택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2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조회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1" name="Google Shape;301;p24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24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24"/>
          <p:cNvSpPr/>
          <p:nvPr/>
        </p:nvSpPr>
        <p:spPr>
          <a:xfrm>
            <a:off x="1657061" y="46092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2285036" y="54749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25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SC009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UC006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UC007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3" name="Google Shape;313;p25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팀원 등록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319" name="Google Shape;319;p25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등록하려는 사용자의 ID를 입력받는다.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검색 버튼을 누르면 검색 결과가 나온다.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추가 버튼으로 원하는 사용자를 팀원으로 등록한다.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1" name="Google Shape;321;p25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이전화면으로 돌아가기 위한 확인 버튼은 보라색(RGB값)으로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309325" cy="50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5" y="1222725"/>
            <a:ext cx="4309325" cy="5051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26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SC009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UC006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UC007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30" name="Google Shape;330;p26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331" name="Google Shape;331;p26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26"/>
          <p:cNvSpPr/>
          <p:nvPr/>
        </p:nvSpPr>
        <p:spPr>
          <a:xfrm>
            <a:off x="1695436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3712486" y="22411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695436" y="28970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2822611" y="31070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p26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 입력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검색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결과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27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7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수정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UC010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2" name="Google Shape;342;p27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관리 화면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7" name="Google Shape;347;p27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348" name="Google Shape;348;p27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선택한 프로젝트를 수정하기 위한 화면이다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수정하고자 하는 프로젝트의 내용을 수정하고 수정 버튼을 눌러  완료한다.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0" name="Google Shape;350;p27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이전화면으로 돌아가기 위한 확인 버튼은 보라색(RGB값)으로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0" cy="505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28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수정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59" name="Google Shape;359;p28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360" name="Google Shape;360;p28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28"/>
          <p:cNvSpPr/>
          <p:nvPr/>
        </p:nvSpPr>
        <p:spPr>
          <a:xfrm>
            <a:off x="2102311" y="22028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2102311" y="26998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2102311" y="35356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102299" y="3979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2102311" y="44242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102311" y="48685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7" name="Google Shape;367;p28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이름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설명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기한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28"/>
          <p:cNvSpPr/>
          <p:nvPr/>
        </p:nvSpPr>
        <p:spPr>
          <a:xfrm>
            <a:off x="3900036" y="55742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2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관리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74" name="Google Shape;374;p29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관리 화면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9" name="Google Shape;379;p29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380" name="Google Shape;380;p29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원하는 기능을 선택하기 위한 버튼이다.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버튼을 누르면 원하는 기능을 수행하는 창으로 넘어간다.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" name="Google Shape;382;p29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0" spcFirstLastPara="1" rIns="90000" wrap="square" tIns="182875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이전화면으로 돌아가기 위한 확인 버튼은 보라색(RGB값)으로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250"/>
            <a:ext cx="4419601" cy="5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관리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90" name="Google Shape;390;p30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3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4000"/>
            <a:ext cx="4470401" cy="50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/>
          <p:nvPr/>
        </p:nvSpPr>
        <p:spPr>
          <a:xfrm>
            <a:off x="2285886" y="21546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2285886" y="27944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2285886" y="34341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2285886" y="39668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2285886" y="45946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2285886" y="51392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1" name="Google Shape;401;p3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 등록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관리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일정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진행상황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예측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계획 관리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p31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관리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UC012,UC015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7" name="Google Shape;407;p31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 관리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2" name="Google Shape;412;p31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413" name="Google Shape;413;p31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 생성 버튼을 누르기 task을 생성하기 위한 창이 나온다.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13716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 조회 버튼을 누르면 여태까지 생성한 task들의 목록이 나오면서 task들을 수정 삭제할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5" name="Google Shape;415;p31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이전화면으로 돌아가기 위한 확인 버튼은 보라색(RGB값)으로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400" cy="50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400" cy="5051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3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ask 관리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UC012,UC015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24" name="Google Shape;424;p32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425" name="Google Shape;425;p3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32"/>
          <p:cNvSpPr/>
          <p:nvPr/>
        </p:nvSpPr>
        <p:spPr>
          <a:xfrm>
            <a:off x="2231874" y="24726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2231874" y="3084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8" name="Google Shape;428;p3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task 생성</a:t>
                      </a:r>
                      <a:endParaRPr sz="10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조회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3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생성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34" name="Google Shape;434;p33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 생성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9" name="Google Shape;439;p33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440" name="Google Shape;440;p33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66675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task에 대한 정보를 입력한다.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6675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필요한 경우 파일 업로드 버튼을 눌러 필요한 파일을 업로드한다.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6675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•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모든 정보를 기입한 후에 생성 버튼으로 task를 저장한다.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2" name="Google Shape;442;p33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33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가장자리는 검은색(RGB값)으로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목록을 표시하기 위해 회색(RGB값)으로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폰트는 맑은 고딕을 사용한다.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항목명은 직관적으로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6675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이전화면으로 돌아가기 위한 확인 버튼은 보라색(RGB값)으로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399" cy="5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52425" y="448811"/>
            <a:ext cx="690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System Map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5" y="1089600"/>
            <a:ext cx="79642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399" cy="505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0" name="Google Shape;450;p3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생성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51" name="Google Shape;451;p34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2107186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2107186" y="2823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2107186" y="3548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2107174" y="4028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2107186" y="45070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7" name="Google Shape;457;p34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task에 대한 설명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마감기한 입력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마감 날짜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선택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정보 저장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34"/>
          <p:cNvSpPr/>
          <p:nvPr/>
        </p:nvSpPr>
        <p:spPr>
          <a:xfrm flipH="1">
            <a:off x="2107175" y="492946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34"/>
          <p:cNvSpPr/>
          <p:nvPr/>
        </p:nvSpPr>
        <p:spPr>
          <a:xfrm flipH="1">
            <a:off x="2957775" y="557633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34"/>
          <p:cNvSpPr/>
          <p:nvPr/>
        </p:nvSpPr>
        <p:spPr>
          <a:xfrm flipH="1">
            <a:off x="3900025" y="557633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35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SC014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66" name="Google Shape;466;p35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업로드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1" name="Google Shape;471;p35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472" name="Google Shape;472;p35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내pc 버튼을 눌러 업로드하고 싶은 파일을 선택한다. 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완료 버튼으로 해당 파일을 업로드한다.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4" name="Google Shape;474;p35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업로드할 파일명을 확인할 수 있는 창이 있어야 한다..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6" name="Google Shape;4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399" cy="50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399" cy="5051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36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SC014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83" name="Google Shape;483;p36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1454636" y="28103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3637786" y="38238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6061761" y="73580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7" name="Google Shape;487;p36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PC에서 파일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37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조회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화면(캘린더 형식)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93" name="Google Shape;493;p37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7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Task조회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8" name="Google Shape;498;p37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499" name="Google Shape;499;p37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캘린더 형식과 목록 형식 중 하나를 선택한다.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캘린더 형식의 경우 달력 위에 날짜 별로 task 이름을 알 수 있고 옆에 있는 +버튼을 누르면 해당 task에 대한 상세정보를 알 수 있다. 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4614125" y="4046950"/>
            <a:ext cx="4183800" cy="235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달력은 한달을 기준으로 하고 년도와 월을 이동할 수 있는 버튼이 있어야 한다. 또한 각 날짜에 해당하는 task의 이름을 명시해야 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3" name="Google Shape;5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400" cy="50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3"/>
            <a:ext cx="4512524" cy="5051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9" name="Google Shape;509;p38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조회 화면(캘린더 형식)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10" name="Google Shape;510;p38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059961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2005411" y="32478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6061761" y="73580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4" name="Google Shape;514;p38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P조회 형식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설명 보기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3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상세 정보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UC015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20" name="Google Shape;520;p39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21" name="Google Shape;521;p39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36324" cy="5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9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 상세정보 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화면이다.</a:t>
            </a:r>
            <a:endParaRPr/>
          </a:p>
        </p:txBody>
      </p:sp>
      <p:grpSp>
        <p:nvGrpSpPr>
          <p:cNvPr id="525" name="Google Shape;525;p39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526" name="Google Shape;526;p39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Task의 현재 기입이 되어 있는 상세 내용을 확인한다.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8" name="Google Shape;528;p39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업로드를 위한 버튼과 수정한 내용을 저장하기 위한 버튼이 필요하다.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36324" cy="505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" name="Google Shape;535;p4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상세 정보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UC015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36" name="Google Shape;536;p40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2107186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2107186" y="2823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2107186" y="3548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40"/>
          <p:cNvSpPr/>
          <p:nvPr/>
        </p:nvSpPr>
        <p:spPr>
          <a:xfrm>
            <a:off x="2107174" y="4028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2107186" y="45070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40"/>
          <p:cNvSpPr/>
          <p:nvPr/>
        </p:nvSpPr>
        <p:spPr>
          <a:xfrm>
            <a:off x="6061761" y="73580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3" name="Google Shape;543;p4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출력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task에 대한 설명 출력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마감기한 출력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마감 날짜 출력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 출력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출력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40"/>
          <p:cNvSpPr/>
          <p:nvPr/>
        </p:nvSpPr>
        <p:spPr>
          <a:xfrm flipH="1">
            <a:off x="2107175" y="492946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41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조회 화면(목록 형식), task 정렬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UC013,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UC014,UC015,UC016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50" name="Google Shape;550;p41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  조회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3" name="Google Shape;553;p41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554" name="Google Shape;554;p41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캘린더 형식과 목록 형식 중 하나를 선택한다.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목록 형식의 경우 정렬 방법을 선택하면 해당 방법대로 task들을 정렬하여 list 형식으로 보여준다.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정렬에 체크한 경우 정렬 방법에 따라 정렬하여 보여준다.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4614125" y="4046950"/>
            <a:ext cx="4183800" cy="230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형식과 정렬방법을 선택할 수 있는 창을 제공해야하고 task들의 목록을 표로 보여주어야한다. 또한 task를 삭제, 수정하기 위한 버튼이 필요하다. 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8" name="Google Shape;558;p41"/>
          <p:cNvGrpSpPr/>
          <p:nvPr/>
        </p:nvGrpSpPr>
        <p:grpSpPr>
          <a:xfrm>
            <a:off x="101600" y="1222725"/>
            <a:ext cx="4470400" cy="5005724"/>
            <a:chOff x="101600" y="1222725"/>
            <a:chExt cx="4470400" cy="5005724"/>
          </a:xfrm>
        </p:grpSpPr>
        <p:sp>
          <p:nvSpPr>
            <p:cNvPr id="559" name="Google Shape;559;p41"/>
            <p:cNvSpPr txBox="1"/>
            <p:nvPr/>
          </p:nvSpPr>
          <p:spPr>
            <a:xfrm>
              <a:off x="265243" y="1976893"/>
              <a:ext cx="1285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목록2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1"/>
            <p:cNvSpPr txBox="1"/>
            <p:nvPr/>
          </p:nvSpPr>
          <p:spPr>
            <a:xfrm>
              <a:off x="265243" y="2207725"/>
              <a:ext cx="1285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목록3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1" name="Google Shape;56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600" y="1222725"/>
              <a:ext cx="4470400" cy="5005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41"/>
            <p:cNvSpPr/>
            <p:nvPr/>
          </p:nvSpPr>
          <p:spPr>
            <a:xfrm>
              <a:off x="1282925" y="3443150"/>
              <a:ext cx="386700" cy="160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 txBox="1"/>
            <p:nvPr/>
          </p:nvSpPr>
          <p:spPr>
            <a:xfrm>
              <a:off x="1235675" y="3367617"/>
              <a:ext cx="4812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정렬</a:t>
              </a:r>
              <a:endParaRPr sz="10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2"/>
          <p:cNvGrpSpPr/>
          <p:nvPr/>
        </p:nvGrpSpPr>
        <p:grpSpPr>
          <a:xfrm>
            <a:off x="101600" y="1222725"/>
            <a:ext cx="4470400" cy="5005724"/>
            <a:chOff x="101600" y="1222725"/>
            <a:chExt cx="4470400" cy="5005724"/>
          </a:xfrm>
        </p:grpSpPr>
        <p:sp>
          <p:nvSpPr>
            <p:cNvPr id="569" name="Google Shape;569;p42"/>
            <p:cNvSpPr txBox="1"/>
            <p:nvPr/>
          </p:nvSpPr>
          <p:spPr>
            <a:xfrm>
              <a:off x="265243" y="1976893"/>
              <a:ext cx="1285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목록2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 txBox="1"/>
            <p:nvPr/>
          </p:nvSpPr>
          <p:spPr>
            <a:xfrm>
              <a:off x="265243" y="2207725"/>
              <a:ext cx="1285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목록3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Google Shape;57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600" y="1222725"/>
              <a:ext cx="4470400" cy="5005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42"/>
            <p:cNvSpPr/>
            <p:nvPr/>
          </p:nvSpPr>
          <p:spPr>
            <a:xfrm>
              <a:off x="1282925" y="3443150"/>
              <a:ext cx="386700" cy="160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 txBox="1"/>
            <p:nvPr/>
          </p:nvSpPr>
          <p:spPr>
            <a:xfrm>
              <a:off x="1235675" y="3367617"/>
              <a:ext cx="4812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99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정렬</a:t>
              </a:r>
              <a:endParaRPr sz="10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74" name="Google Shape;574;p4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조회 화면(목록 형식) ,task 정렬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UC013,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UC014,UC015,UC016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75" name="Google Shape;575;p42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>
            <a:off x="1643236" y="2311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2600511" y="2311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3803886" y="41157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4171724" y="41157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42"/>
          <p:cNvSpPr/>
          <p:nvPr/>
        </p:nvSpPr>
        <p:spPr>
          <a:xfrm>
            <a:off x="6061761" y="73580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1" name="Google Shape;581;p4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형식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정렬 방법 선택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task 삭제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task 수정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정렬 선택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Check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42"/>
          <p:cNvSpPr/>
          <p:nvPr/>
        </p:nvSpPr>
        <p:spPr>
          <a:xfrm>
            <a:off x="955599" y="3324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" name="Google Shape;587;p4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수정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UC014,UC017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88" name="Google Shape;588;p43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589" name="Google Shape;589;p43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3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3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TAST 수정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3" name="Google Shape;593;p43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594" name="Google Shape;594;p43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수정하고 싶은 정보를 수정한다.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 또한 수정할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정보를 모두 수정하였다면 수정 버튼을 눌러 수정된 내용을  저장한다.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6" name="Google Shape;596;p43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43"/>
          <p:cNvSpPr/>
          <p:nvPr/>
        </p:nvSpPr>
        <p:spPr>
          <a:xfrm>
            <a:off x="4614124" y="4046947"/>
            <a:ext cx="4183800" cy="22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배경색은 눈이 편한 밝은 색으로(RGB값)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목록을 표시하기 위해 회색(RGB값)으로 한다.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업로드를 위한 버튼과 수정한 내용을 저장하기 위한 버튼이 필요하다.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8" name="Google Shape;5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36325" cy="5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91500" y="409736"/>
            <a:ext cx="690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System Process 정의</a:t>
            </a:r>
            <a:endParaRPr/>
          </a:p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</a:t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68" cy="10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019325"/>
            <a:ext cx="7955237" cy="53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36325" cy="505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4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수정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UC014,UC017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05" name="Google Shape;605;p44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2107186" y="23035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2107186" y="28239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2107186" y="35489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2107174" y="40280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2107186" y="450705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1" name="Google Shape;611;p44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task에 대한 설명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마감기한 수정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</a:t>
                      </a: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실제 마감 날짜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우선순위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수정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 Down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사항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4"/>
          <p:cNvSpPr/>
          <p:nvPr/>
        </p:nvSpPr>
        <p:spPr>
          <a:xfrm flipH="1">
            <a:off x="2107175" y="492946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44"/>
          <p:cNvSpPr/>
          <p:nvPr/>
        </p:nvSpPr>
        <p:spPr>
          <a:xfrm flipH="1">
            <a:off x="2957775" y="557633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44"/>
          <p:cNvSpPr/>
          <p:nvPr/>
        </p:nvSpPr>
        <p:spPr>
          <a:xfrm flipH="1">
            <a:off x="3900025" y="557633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Google Shape;619;p45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동시작업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SC019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20" name="Google Shape;620;p45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21" name="Google Shape;621;p45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5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5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TASK 동시 작업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화면이다.</a:t>
            </a:r>
            <a:endParaRPr/>
          </a:p>
        </p:txBody>
      </p:sp>
      <p:sp>
        <p:nvSpPr>
          <p:cNvPr id="624" name="Google Shape;624;p45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5" name="Google Shape;625;p45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626" name="Google Shape;626;p45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상단에 어떤 사용자가 접속하여 있는지 알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사용자가 내용을 입력하면 다른 사용자들도 입력 화면을 볼 수 있고, 수정할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9144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8" name="Google Shape;628;p45"/>
          <p:cNvSpPr/>
          <p:nvPr/>
        </p:nvSpPr>
        <p:spPr>
          <a:xfrm>
            <a:off x="4614126" y="3741951"/>
            <a:ext cx="4183800" cy="305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요구사항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4614125" y="4046950"/>
            <a:ext cx="4183800" cy="230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배경색은 눈이 편한 밝은 색으로(RGB값)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가장자리는 검은색(RGB값)으로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목록을 표시하기 위해 회색(RGB값)으로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폰트는 맑은 고딕을 사용한다.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항목명은 직관적으로 한다.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0" name="Google Shape;6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401" cy="5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70401" cy="513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6" name="Google Shape;636;p46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동시작업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SC019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37" name="Google Shape;637;p46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916161" y="18873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9" name="Google Shape;639;p46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인원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7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진행상황화면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/>
          </a:p>
        </p:txBody>
      </p:sp>
      <p:grpSp>
        <p:nvGrpSpPr>
          <p:cNvPr id="645" name="Google Shape;645;p47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646" name="Google Shape;646;p47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Task의 진행상황을 확인할 수 있도록 캘린더 형식으로 표현한다.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Task 버튼을 누르면 새로운 Task를 추가할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ask별로 다른 색으로 표현된다.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현재 산출물, 진행도를 보여준다.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47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649" name="Google Shape;649;p47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캘린더 배경은 흰색(RGB값)으로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각 Task의 색상은 중복되지 않는 랜덤(RGB값)으로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폰트는 맑은 고딕을 사용한다.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각 항목명은 직관적으로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New Task는 버튼으로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Task마다 색상과 이름은 박스로 표시한다.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51" name="Google Shape;651;p47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진행상황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UC020</a:t>
                      </a:r>
                      <a:endParaRPr b="1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52" name="Google Shape;652;p47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53" name="Google Shape;653;p47"/>
          <p:cNvSpPr txBox="1"/>
          <p:nvPr/>
        </p:nvSpPr>
        <p:spPr>
          <a:xfrm>
            <a:off x="264595" y="175313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7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7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395726" cy="50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395726" cy="5051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2" name="Google Shape;662;p48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진행상황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SC020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UC020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63" name="Google Shape;663;p48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664" name="Google Shape;664;p48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 Task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목록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Rectangle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상황 표시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Tool tip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완료 개수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Circle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진행상태 바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Bar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캘린더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Calendar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이동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65" name="Google Shape;665;p48"/>
          <p:cNvSpPr/>
          <p:nvPr/>
        </p:nvSpPr>
        <p:spPr>
          <a:xfrm>
            <a:off x="995400" y="2810337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995400" y="3219125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3196062" y="184020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3569524" y="222912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2640605" y="2229123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1589708" y="275273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2640601" y="2734843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3900032" y="2734843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메인 화면이다.</a:t>
            </a:r>
            <a:endParaRPr/>
          </a:p>
        </p:txBody>
      </p:sp>
      <p:grpSp>
        <p:nvGrpSpPr>
          <p:cNvPr id="678" name="Google Shape;678;p49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679" name="Google Shape;679;p49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프로젝트에서 계획된 일정과 현재진행상황을 비교 분석하여 앞으로 일정이 늦어질지, 빠르게 진행될지에 대한 간단한 코멘트를 보여준다.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49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682" name="Google Shape;682;p49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0" wrap="square" tIns="144000">
              <a:noAutofit/>
            </a:bodyPr>
            <a:lstStyle/>
            <a:p>
              <a:pPr indent="-295275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눈이 편한 밝은 색으로(RGB값)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Task의 색상은 중복되지 않는 랜덤(RGB값)으로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Task는 버튼으로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Task마다 색상과 이름은 박스로 표시한다.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4" name="Google Shape;684;p4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예측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85" name="Google Shape;685;p49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86" name="Google Shape;686;p49"/>
          <p:cNvSpPr txBox="1"/>
          <p:nvPr/>
        </p:nvSpPr>
        <p:spPr>
          <a:xfrm>
            <a:off x="264595" y="175313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9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9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383850" cy="50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9"/>
          <p:cNvSpPr txBox="1"/>
          <p:nvPr/>
        </p:nvSpPr>
        <p:spPr>
          <a:xfrm>
            <a:off x="1164950" y="5835200"/>
            <a:ext cx="3320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Comment: 일정이( 계획대로/ 계획보다 늦게/ 계획보다 빠르게) 진행되고 있다.</a:t>
            </a:r>
            <a:endParaRPr b="1" sz="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22725"/>
            <a:ext cx="4385525" cy="5051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6" name="Google Shape;696;p5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예측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UC021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97" name="Google Shape;697;p50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698" name="Google Shape;698;p5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목록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Rectangle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graph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 상황 표시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Tool tip Box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예상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진행 상황 표시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Tool tip Box</a:t>
                      </a:r>
                      <a:endParaRPr sz="105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예측 코멘트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50"/>
          <p:cNvSpPr/>
          <p:nvPr/>
        </p:nvSpPr>
        <p:spPr>
          <a:xfrm>
            <a:off x="1049950" y="378196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50"/>
          <p:cNvSpPr/>
          <p:nvPr/>
        </p:nvSpPr>
        <p:spPr>
          <a:xfrm>
            <a:off x="1580275" y="3107075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50"/>
          <p:cNvSpPr/>
          <p:nvPr/>
        </p:nvSpPr>
        <p:spPr>
          <a:xfrm>
            <a:off x="2843583" y="260033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50"/>
          <p:cNvSpPr/>
          <p:nvPr/>
        </p:nvSpPr>
        <p:spPr>
          <a:xfrm>
            <a:off x="3449533" y="216978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50"/>
          <p:cNvSpPr txBox="1"/>
          <p:nvPr/>
        </p:nvSpPr>
        <p:spPr>
          <a:xfrm>
            <a:off x="1164950" y="5835200"/>
            <a:ext cx="3320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Comment: 일정이( 계획대로/ 계획보다 늦게/ 계획보다 빠르게) 진행되고 있다.</a:t>
            </a:r>
            <a:endParaRPr b="1" sz="700"/>
          </a:p>
        </p:txBody>
      </p:sp>
      <p:sp>
        <p:nvSpPr>
          <p:cNvPr id="704" name="Google Shape;704;p50"/>
          <p:cNvSpPr/>
          <p:nvPr/>
        </p:nvSpPr>
        <p:spPr>
          <a:xfrm>
            <a:off x="1126158" y="577083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1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메인 화면이다.</a:t>
            </a:r>
            <a:endParaRPr/>
          </a:p>
        </p:txBody>
      </p:sp>
      <p:grpSp>
        <p:nvGrpSpPr>
          <p:cNvPr id="710" name="Google Shape;710;p51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711" name="Google Shape;711;p51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달력에 계획된 일정들을 날짜대로 표시해준다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51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714" name="Google Shape;714;p51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0" wrap="square" tIns="144000">
              <a:noAutofit/>
            </a:bodyPr>
            <a:lstStyle/>
            <a:p>
              <a:pPr indent="-295275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눈이 편한 밝은 색으로(RGB값)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Task의 색상은 중복되지 않는 랜덤(RGB값)으로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달력의 배경은 흰색으로 하고 글씨는 검정색으로 한다. 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16" name="Google Shape;716;p51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UC019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17" name="Google Shape;717;p51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718" name="Google Shape;718;p51"/>
          <p:cNvSpPr txBox="1"/>
          <p:nvPr/>
        </p:nvSpPr>
        <p:spPr>
          <a:xfrm>
            <a:off x="264595" y="175313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1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1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1"/>
          <p:cNvSpPr txBox="1"/>
          <p:nvPr/>
        </p:nvSpPr>
        <p:spPr>
          <a:xfrm>
            <a:off x="1164950" y="5835200"/>
            <a:ext cx="3320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Comment: 일정이( 계획대로/ 계획보다 늦게/ 계획보다 빠르게) 진행되고 있다.</a:t>
            </a:r>
            <a:endParaRPr b="1" sz="700"/>
          </a:p>
        </p:txBody>
      </p:sp>
      <p:pic>
        <p:nvPicPr>
          <p:cNvPr id="722" name="Google Shape;7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4100"/>
            <a:ext cx="4383749" cy="4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4100"/>
            <a:ext cx="4383749" cy="4987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5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UC019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29" name="Google Shape;729;p52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730" name="Google Shape;730;p5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 날짜 바꾸기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 알림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52"/>
          <p:cNvSpPr/>
          <p:nvPr/>
        </p:nvSpPr>
        <p:spPr>
          <a:xfrm>
            <a:off x="1217875" y="2379787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52"/>
          <p:cNvSpPr/>
          <p:nvPr/>
        </p:nvSpPr>
        <p:spPr>
          <a:xfrm>
            <a:off x="1580275" y="2878475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52"/>
          <p:cNvSpPr txBox="1"/>
          <p:nvPr/>
        </p:nvSpPr>
        <p:spPr>
          <a:xfrm>
            <a:off x="1164950" y="5835200"/>
            <a:ext cx="3320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Comment: 일정이( 계획대로/ 계획보다 늦게/ 계획보다 빠르게) 진행되고 있다.</a:t>
            </a:r>
            <a:endParaRPr b="1" sz="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3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메인 화면이다.</a:t>
            </a:r>
            <a:endParaRPr/>
          </a:p>
        </p:txBody>
      </p:sp>
      <p:grpSp>
        <p:nvGrpSpPr>
          <p:cNvPr id="739" name="Google Shape;739;p53"/>
          <p:cNvGrpSpPr/>
          <p:nvPr/>
        </p:nvGrpSpPr>
        <p:grpSpPr>
          <a:xfrm>
            <a:off x="4614126" y="1732062"/>
            <a:ext cx="4183802" cy="2009881"/>
            <a:chOff x="4614126" y="1746882"/>
            <a:chExt cx="4183802" cy="2009881"/>
          </a:xfrm>
        </p:grpSpPr>
        <p:sp>
          <p:nvSpPr>
            <p:cNvPr id="740" name="Google Shape;740;p53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4614126" y="2093863"/>
              <a:ext cx="4183800" cy="1662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EVM을 이용하여 프로젝트의 앞으로의 방향성을 그래프로 제시한다.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간단한 코멘트를 출력하여 가이드라인을 제시한다.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3"/>
          <p:cNvGrpSpPr/>
          <p:nvPr/>
        </p:nvGrpSpPr>
        <p:grpSpPr>
          <a:xfrm>
            <a:off x="4614124" y="3741951"/>
            <a:ext cx="4183802" cy="2520867"/>
            <a:chOff x="4614124" y="3394992"/>
            <a:chExt cx="4183802" cy="2867881"/>
          </a:xfrm>
        </p:grpSpPr>
        <p:sp>
          <p:nvSpPr>
            <p:cNvPr id="743" name="Google Shape;743;p53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0" wrap="square" tIns="144000">
              <a:noAutofit/>
            </a:bodyPr>
            <a:lstStyle/>
            <a:p>
              <a:pPr indent="-295275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눈이 편한 밝은 색으로(RGB값)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Task의 색상은 중복되지 않는 랜덤(RGB값)으로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Task는 버튼으로 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Task마다 색상과 이름은 박스로 표시한다.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45" name="Google Shape;745;p5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계획 관리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46" name="Google Shape;746;p53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747" name="Google Shape;747;p53"/>
          <p:cNvSpPr txBox="1"/>
          <p:nvPr/>
        </p:nvSpPr>
        <p:spPr>
          <a:xfrm>
            <a:off x="264595" y="175313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3"/>
          <p:cNvSpPr txBox="1"/>
          <p:nvPr/>
        </p:nvSpPr>
        <p:spPr>
          <a:xfrm>
            <a:off x="265243" y="1976893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3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11250"/>
            <a:ext cx="4426376" cy="5051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53"/>
          <p:cNvSpPr txBox="1"/>
          <p:nvPr/>
        </p:nvSpPr>
        <p:spPr>
          <a:xfrm>
            <a:off x="1126150" y="5822075"/>
            <a:ext cx="317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chemeClr val="dk1"/>
                </a:solidFill>
              </a:rPr>
              <a:t>Comment: 일정이( 계획대로/ 계획보다 늦게/ 계획보다 빠르게) 진행되고 있다. 비용을 고려했을때 (현재처럼 진행하는것이 좋다/ 일정을 빠르게 진행해야 한다/ 일정을 조금 여유롭게 진행해도 된다.)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9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2" name="Google Shape;62;p9"/>
          <p:cNvSpPr/>
          <p:nvPr/>
        </p:nvSpPr>
        <p:spPr>
          <a:xfrm>
            <a:off x="1702270" y="746471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614128" y="1211259"/>
            <a:ext cx="4183800" cy="4404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실시간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관리 도구의 로그인 화면이다.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4614128" y="1732062"/>
            <a:ext cx="4183800" cy="347100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순서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66;p9"/>
          <p:cNvGrpSpPr/>
          <p:nvPr/>
        </p:nvGrpSpPr>
        <p:grpSpPr>
          <a:xfrm>
            <a:off x="4614126" y="1732062"/>
            <a:ext cx="4183802" cy="1582382"/>
            <a:chOff x="4614126" y="1746882"/>
            <a:chExt cx="4183802" cy="1582382"/>
          </a:xfrm>
        </p:grpSpPr>
        <p:sp>
          <p:nvSpPr>
            <p:cNvPr id="67" name="Google Shape;67;p9"/>
            <p:cNvSpPr/>
            <p:nvPr/>
          </p:nvSpPr>
          <p:spPr>
            <a:xfrm>
              <a:off x="4614128" y="174688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4614126" y="2093864"/>
              <a:ext cx="4183800" cy="1235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버튼을 누르면 메인 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원가입</a:t>
              </a: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버튼을 누르면 회원 가입 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찾기를 클릭하면 아이디를 찾기 위한 웹사이트 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찾기를 클릭하면 비밀번호를 찾기 위한 웹사이트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>
            <a:off x="4614126" y="2079144"/>
            <a:ext cx="4183800" cy="123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0" spcFirstLastPara="1" rIns="90000" wrap="square" tIns="144000">
            <a:noAutofit/>
          </a:bodyPr>
          <a:lstStyle/>
          <a:p>
            <a:pPr indent="-2952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Char char="●"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칸에 들어갈 내용들을 다 기입하고 회원가입 버튼을 누르면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완료된다.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4614124" y="3394992"/>
            <a:ext cx="4183802" cy="2867881"/>
            <a:chOff x="4614124" y="3394992"/>
            <a:chExt cx="4183802" cy="2867881"/>
          </a:xfrm>
        </p:grpSpPr>
        <p:sp>
          <p:nvSpPr>
            <p:cNvPr id="71" name="Google Shape;71;p9"/>
            <p:cNvSpPr/>
            <p:nvPr/>
          </p:nvSpPr>
          <p:spPr>
            <a:xfrm>
              <a:off x="4614126" y="3394992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614124" y="3741973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연한 회색(RGB값) 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로그인, 회원가입은 버튼으로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175"/>
            <a:ext cx="4419600" cy="510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222738"/>
            <a:ext cx="4470401" cy="5051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54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계획관리화면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SC023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UC022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58" name="Google Shape;758;p54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graphicFrame>
        <p:nvGraphicFramePr>
          <p:cNvPr id="759" name="Google Shape;759;p54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graph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목록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Rectangle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EAC 값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Tool tip Box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VAC 값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Tool tip Box</a:t>
                      </a:r>
                      <a:endParaRPr sz="105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예측 코멘트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0" name="Google Shape;760;p54"/>
          <p:cNvSpPr/>
          <p:nvPr/>
        </p:nvSpPr>
        <p:spPr>
          <a:xfrm>
            <a:off x="1126150" y="2556962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4"/>
          <p:cNvSpPr/>
          <p:nvPr/>
        </p:nvSpPr>
        <p:spPr>
          <a:xfrm>
            <a:off x="1229900" y="2766938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4"/>
          <p:cNvSpPr/>
          <p:nvPr/>
        </p:nvSpPr>
        <p:spPr>
          <a:xfrm>
            <a:off x="3625658" y="3838555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54"/>
          <p:cNvSpPr/>
          <p:nvPr/>
        </p:nvSpPr>
        <p:spPr>
          <a:xfrm>
            <a:off x="3625652" y="2379758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54"/>
          <p:cNvSpPr txBox="1"/>
          <p:nvPr/>
        </p:nvSpPr>
        <p:spPr>
          <a:xfrm>
            <a:off x="1164950" y="5835200"/>
            <a:ext cx="3320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Comment: 일정이( 계획대로/ 계획보다 늦게/ 계획보다 빠르게) 진행되고 있다. 비용을 고려했을때 (현재처럼 진행하는것이 좋다/ 일정을 빠르게 진행해야 한다/ 일정을 조금 여유롭게 진행해도 된다.)</a:t>
            </a:r>
            <a:endParaRPr b="1" sz="700"/>
          </a:p>
        </p:txBody>
      </p:sp>
      <p:sp>
        <p:nvSpPr>
          <p:cNvPr id="765" name="Google Shape;765;p54"/>
          <p:cNvSpPr/>
          <p:nvPr/>
        </p:nvSpPr>
        <p:spPr>
          <a:xfrm>
            <a:off x="1126158" y="5779530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175"/>
            <a:ext cx="4419600" cy="5108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0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0" name="Google Shape;80;p10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입력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입력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 인증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061745" y="6464300"/>
            <a:ext cx="2798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324299" y="32631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150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324299" y="36434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324299" y="402382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324299" y="44041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324299" y="48229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3740624" y="44041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1827124" y="535840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실시간 </a:t>
            </a: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관리 도구의 로그인 화면이다.</a:t>
            </a: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96" name="Google Shape;96;p11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버튼을 누르면 메인 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원가입</a:t>
              </a: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버튼을 누르면 회원 가입 </a:t>
              </a: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찾기를 클릭하면 아이디를 찾기 위한 웹사이트 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찾기를 클릭하면 비밀번호를 찾기 위한 웹사이트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화면으로 이동한다.</a:t>
              </a:r>
              <a:endParaRPr/>
            </a:p>
          </p:txBody>
        </p:sp>
      </p:grpSp>
      <p:grpSp>
        <p:nvGrpSpPr>
          <p:cNvPr id="98" name="Google Shape;98;p11"/>
          <p:cNvGrpSpPr/>
          <p:nvPr/>
        </p:nvGrpSpPr>
        <p:grpSpPr>
          <a:xfrm>
            <a:off x="4614124" y="3314480"/>
            <a:ext cx="4183802" cy="2835406"/>
            <a:chOff x="4614111" y="3121580"/>
            <a:chExt cx="4183802" cy="2835406"/>
          </a:xfrm>
        </p:grpSpPr>
        <p:sp>
          <p:nvSpPr>
            <p:cNvPr id="99" name="Google Shape;99;p11"/>
            <p:cNvSpPr/>
            <p:nvPr/>
          </p:nvSpPr>
          <p:spPr>
            <a:xfrm>
              <a:off x="4614114" y="3121580"/>
              <a:ext cx="4183800" cy="347100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4614111" y="3436086"/>
              <a:ext cx="4183800" cy="252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연한 회색(RGB값) 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로그인, 회원가입은 버튼으로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찾기와 비밀번호 찾기는 하이퍼링크 형식으로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1" name="Google Shape;101;p11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02" name="Google Shape;1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113125"/>
            <a:ext cx="4512525" cy="5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SC002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UC002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8" name="Google Shape;108;p12"/>
          <p:cNvGraphicFramePr/>
          <p:nvPr/>
        </p:nvGraphicFramePr>
        <p:xfrm>
          <a:off x="4623752" y="122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{BF96B153-6798-4719-B380-E2C196735A37}</a:tableStyleId>
              </a:tblPr>
              <a:tblGrid>
                <a:gridCol w="504000"/>
                <a:gridCol w="504000"/>
                <a:gridCol w="1521025"/>
                <a:gridCol w="1521025"/>
              </a:tblGrid>
              <a:tr h="3016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입/출력 정보일람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 hMerge="1"/>
                <a:tc hMerge="1"/>
                <a:tc hMerge="1"/>
              </a:tr>
              <a:tr h="23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속성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DF3F3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 Box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9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Push Button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2"/>
          <p:cNvSpPr/>
          <p:nvPr/>
        </p:nvSpPr>
        <p:spPr>
          <a:xfrm>
            <a:off x="1702270" y="7464719"/>
            <a:ext cx="209880" cy="20988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122550"/>
            <a:ext cx="4470400" cy="5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/>
          <p:nvPr/>
        </p:nvSpPr>
        <p:spPr>
          <a:xfrm>
            <a:off x="963711" y="372427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63711" y="4148744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963711" y="5164366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2401346" y="5164379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963711" y="469934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2401349" y="4699341"/>
            <a:ext cx="210000" cy="210000"/>
          </a:xfrm>
          <a:prstGeom prst="ellipse">
            <a:avLst/>
          </a:prstGeom>
          <a:solidFill>
            <a:srgbClr val="0081E2"/>
          </a:solidFill>
          <a:ln cap="flat" cmpd="dbl" w="317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-23753075" y="-382447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-27075000" y="-9033500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614128" y="1211259"/>
            <a:ext cx="4183811" cy="440285"/>
          </a:xfrm>
          <a:prstGeom prst="rect">
            <a:avLst/>
          </a:prstGeom>
          <a:solidFill>
            <a:srgbClr val="EDF3F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협업 관리 도구의 메인 화면이다.</a:t>
            </a: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4614126" y="1732062"/>
            <a:ext cx="4183813" cy="2009910"/>
            <a:chOff x="4614126" y="1746882"/>
            <a:chExt cx="4183813" cy="2009910"/>
          </a:xfrm>
        </p:grpSpPr>
        <p:sp>
          <p:nvSpPr>
            <p:cNvPr id="126" name="Google Shape;126;p13"/>
            <p:cNvSpPr/>
            <p:nvPr/>
          </p:nvSpPr>
          <p:spPr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lgun Gothic"/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순서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614126" y="2093863"/>
              <a:ext cx="4183811" cy="166292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그룹과 그룹내의 목록을 확인할 수 있도록 List형태로 표시한다.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생성 버튼을 누르면 새로운 프로젝트를 생성할 수 있다.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1대1 메신저 기능을 통해 실시간 소통을 할 수 있도록 한다.</a:t>
              </a:r>
              <a:endParaRPr/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 첨부 버튼을 통해 프로젝트와 관련한 파일을 첨부할 수 있다.</a:t>
              </a:r>
              <a:endParaRPr b="0" i="0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그룹을 선택하면 프로젝트 목록 화면으로 이동함과 동시에 프로젝트 목록들을 선택할 수 있다.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129" name="Google Shape;129;p13"/>
            <p:cNvSpPr/>
            <p:nvPr/>
          </p:nvSpPr>
          <p:spPr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EDF3F3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 요구사항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1440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배경색은 하얀색(RGB값)으로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가장자리는 검은색(RGB값)으로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목록을 표시하기 위해 회색(RGB값)으로 한다.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폰트는 맑은 고딕을 사용한다.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각 항목명은 직관적으로 한다.</a:t>
              </a:r>
              <a:endParaRPr/>
            </a:p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Malgun Gothic"/>
                <a:buChar char="●"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 등록, 프로젝트 생성 , Task 옵션, 파일첨부, 전송은 </a:t>
              </a:r>
              <a:b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버튼으로 한다.</a:t>
              </a:r>
              <a:endParaRPr/>
            </a:p>
          </p:txBody>
        </p:sp>
      </p:grpSp>
      <p:graphicFrame>
        <p:nvGraphicFramePr>
          <p:cNvPr id="131" name="Google Shape;131;p13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{8B3C4068-EC3A-4E0E-8669-41F120B0F8C8}</a:tableStyleId>
              </a:tblPr>
              <a:tblGrid>
                <a:gridCol w="1024550"/>
                <a:gridCol w="2983875"/>
                <a:gridCol w="1196100"/>
                <a:gridCol w="1859275"/>
                <a:gridCol w="597325"/>
                <a:gridCol w="1272225"/>
              </a:tblGrid>
              <a:tr h="29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협업 관리 도구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명세서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화면,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메신저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SC003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2019.05.03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Use Case ID</a:t>
                      </a:r>
                      <a:endParaRPr/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UC003, UC018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 명 007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265243" y="1976893"/>
            <a:ext cx="12859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265243" y="2207725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3"/>
          <p:cNvGrpSpPr/>
          <p:nvPr/>
        </p:nvGrpSpPr>
        <p:grpSpPr>
          <a:xfrm>
            <a:off x="152400" y="1211250"/>
            <a:ext cx="4419625" cy="5051475"/>
            <a:chOff x="152400" y="1211250"/>
            <a:chExt cx="4419625" cy="5051475"/>
          </a:xfrm>
        </p:grpSpPr>
        <p:pic>
          <p:nvPicPr>
            <p:cNvPr id="136" name="Google Shape;13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11250"/>
              <a:ext cx="4419600" cy="505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3"/>
            <p:cNvSpPr/>
            <p:nvPr/>
          </p:nvSpPr>
          <p:spPr>
            <a:xfrm>
              <a:off x="1065900" y="5738425"/>
              <a:ext cx="3506100" cy="440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110025" y="5738475"/>
              <a:ext cx="462000" cy="440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Malgun Gothic"/>
                  <a:ea typeface="Malgun Gothic"/>
                  <a:cs typeface="Malgun Gothic"/>
                  <a:sym typeface="Malgun Gothic"/>
                </a:rPr>
                <a:t>전송</a:t>
              </a:r>
              <a:endParaRPr sz="11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