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71f2237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71f2237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71f2237c9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71f2237c9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71f2237c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71f2237c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1f2237c9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1f2237c9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71f2237c9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71f2237c9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i="1" lang="en" sz="1200">
                <a:solidFill>
                  <a:schemeClr val="dk1"/>
                </a:solidFill>
              </a:rPr>
              <a:t>The top 10 causes of death, </a:t>
            </a:r>
            <a:r>
              <a:rPr lang="en" sz="1200">
                <a:solidFill>
                  <a:schemeClr val="dk1"/>
                </a:solidFill>
              </a:rPr>
              <a:t>2020)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2: (George et al, 2017)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1f2237c9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1f2237c9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71f2237c9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71f2237c9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indicates the stroke group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71f2237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71f2237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71f2237c9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71f2237c9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71f2237c9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71f2237c9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71f2237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71f2237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1f2237c9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1f2237c9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ho.int/news-room/fact-sheets/detail/the-top-10-causes-of-death" TargetMode="External"/><Relationship Id="rId4" Type="http://schemas.openxmlformats.org/officeDocument/2006/relationships/hyperlink" Target="https://www.kaggle.com/fedesoriano/stroke-prediction-dataset" TargetMode="External"/><Relationship Id="rId5" Type="http://schemas.openxmlformats.org/officeDocument/2006/relationships/hyperlink" Target="https://www.r-project.org/" TargetMode="External"/><Relationship Id="rId6" Type="http://schemas.openxmlformats.org/officeDocument/2006/relationships/hyperlink" Target="https://www.dicardiology.com/article/how-artificial-intelligence-can-predict-and-detect-stroke" TargetMode="External"/><Relationship Id="rId7" Type="http://schemas.openxmlformats.org/officeDocument/2006/relationships/hyperlink" Target="https://www.kaggle.com/docxian/stroke-predic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ran.r-project.org/package=GGally" TargetMode="External"/><Relationship Id="rId4" Type="http://schemas.openxmlformats.org/officeDocument/2006/relationships/hyperlink" Target="https://cran.r-project.org/package=gtsummary" TargetMode="External"/><Relationship Id="rId5" Type="http://schemas.openxmlformats.org/officeDocument/2006/relationships/hyperlink" Target="https://cran.r-project.org/package=flextable" TargetMode="External"/><Relationship Id="rId6" Type="http://schemas.openxmlformats.org/officeDocument/2006/relationships/hyperlink" Target="https://cran.r-project.org/package=caret" TargetMode="External"/><Relationship Id="rId7" Type="http://schemas.openxmlformats.org/officeDocument/2006/relationships/hyperlink" Target="https://doi.org/10.21105/joss.0168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who.int/news-room/fact-sheets/detail/the-top-10-causes-of-death" TargetMode="External"/><Relationship Id="rId5" Type="http://schemas.openxmlformats.org/officeDocument/2006/relationships/hyperlink" Target="https://www.who.int/news-room/fact-sheets/detail/the-top-10-causes-of-deat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9025" y="13022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Machine Learning Analysis on Stroke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Saaketh Vummalaneni, Lauren Koval, Liyuan Zhou, Liana Manuel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Kaggle did not report specific citation information or further information about the dataset source. As a result, the specific target population is unclear.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BMI is strongly associated with stroke.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Dropping observations with missing BMI leads to a loss of the number of stroke cases.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Missing imputation methods should be considered to impute those missing values to achieve a better prediction performance.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 is not a really useful metric in the context of strongly imbalanced data. Future studies could consider additional metrics, such as AUC, sensitivity and specificity, rather than just accuracy alone.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62525" y="1232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5224175" y="2591925"/>
            <a:ext cx="40500" cy="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0" y="1699475"/>
            <a:ext cx="81186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top 10 causes of death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(2020, December 9). World Health Organization.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https://www.who.int/news-room/fact-sheets/detail/the-top-10-causes-of-death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George, M., Fischer, L., Koroshetz, W., Bushnell, C., Frankel, M., Foltz, J., &amp; Thorpe, P. (2017, May 12).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CDC Grand Rounds: Public Health Strategies to Prevent and Treat Strokes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Centers for Disease Control and Prevention.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Fedesoriano (2020). Stroke Prediction Dataset.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Retrieved from: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https://www.kaggle.com/fedesoriano/stroke-prediction-dataset</a:t>
            </a:r>
            <a:endParaRPr sz="80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Core Team (2020). R: A language and environment for statistical computing. R Foundation for Statistical Computing, Vienna, Austria. URL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https://www.R-project.org/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Shugalo, I. (2019, May 17).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Artificial Intelligence Can Predict and Detect Stroke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Diagnostic and Interventional Cardiology.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https://www.dicardiology.com/article/how-artificial-intelligence-can-predict-and-detect-stroke</a:t>
            </a:r>
            <a:endParaRPr sz="80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Siddhesh Sawan (2021). Stroke: EDA + SMOTE + 9 Models (90% Accuracy). </a:t>
            </a:r>
            <a:r>
              <a:rPr i="1"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Kaggle. 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Retrieved from: </a:t>
            </a:r>
            <a:r>
              <a:rPr lang="en" sz="8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https://www.kaggle.com/docxian/stroke-prediction</a:t>
            </a: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   Kurth, T., Gaziano, J. M., Berger, K., Kase, C. S., Rexrode, K. M., Cook, N. R., ... &amp; Manson, J. E. (2002). Body mass index and the risk of stroke in men. Archives of internal medicine, 162(22), 2557-2562.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    Park, J. W., Lee, S. Y., Kim, S. Y., Choe, H., &amp; Jee, S. H. (2008). BMI and stroke risk in Korean women. Obesity, 16(2), 396-401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Sirsat, M. S., Fermé, E., &amp; Câmara, J. (2020). Machine learning for brain stroke: A review.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Stroke and Cerebrovascular Diseases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29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(10), 105162. https://doi.org/10.1016/j.jstrokecerebrovasdis.2020.105162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3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Cont.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5224175" y="2591925"/>
            <a:ext cx="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79050" y="1853850"/>
            <a:ext cx="80940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 Liaw and M. Wiener (2002). Classification and Regression by randomForest. R News 2(3), 18--22.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Barret Schloerke, Di Cook, Joseph Larmarange, Francois Briatte, Moritz Marbach, Edwin Thoen, Amos Elberg and Jason Crowley (2021). GGally: Extension to 'ggplot2'. R package version 2.1.0.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https://CRAN.R-project.org/package=GGally</a:t>
            </a:r>
            <a:endParaRPr sz="90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Daniel D. Sjoberg, Michael Curry, Margie Hannum, Karissa Whiting and Emily C. Zabor (2021). gtsummary: Presentation-Ready Data Summary and Analytic Result Tables. R package version 1.3.6.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https://CRAN.R-project.org/package=gtsummary</a:t>
            </a:r>
            <a:endParaRPr sz="90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David Gohel (2021). flextable: Functions for Tabular Reporting. R package version 0.6.2. </a:t>
            </a:r>
            <a:r>
              <a:rPr lang="en" sz="9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https://CRAN.R-project.org/package=flextable</a:t>
            </a:r>
            <a:endParaRPr sz="90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David Meyer, Evgenia Dimitriadou, Kurt Hornik, Andreas Weingessel and Friedrich Leisch (2020). e1071: Misc Functions of the Department of Statistics, Probability Theory Group (Formerly: E1071), TU Wien. R package version 1.7-4. https://CRAN.R-project.org/package=e1071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Kuhn (2020). caret: Classification and Regression Training. R package version 6.0-86. </a:t>
            </a:r>
            <a:r>
              <a:rPr lang="en" sz="9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https://CRAN.R-project.org/package=caret</a:t>
            </a:r>
            <a:endParaRPr sz="90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Torgo, L. (2010). Data Mining with R, learning with case studies Chapman and Hall/CRC. URL:http://www.dcc.fc.up.pt/~ltorgo/DataMiningWithR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Wickham et al., (2019). Welcome to the tidyverse. Journal of Open Source Software, 4(43), 1686,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https://doi.org/10.21105/joss.01686</a:t>
            </a:r>
            <a:endParaRPr sz="90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429900" y="2620800"/>
            <a:ext cx="228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89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leading cause of death worldwide;  5</a:t>
            </a:r>
            <a:r>
              <a:rPr baseline="30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leading cause in the U.S.</a:t>
            </a:r>
            <a:r>
              <a:rPr baseline="30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3000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factors include history of hypertension, smoking, diabetes, high cholesterol, and excessive alcohol consumption </a:t>
            </a:r>
            <a:r>
              <a:rPr baseline="3000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isting literature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machine learning and stroke research uses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machines, random forests and deep learning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223" y="1630850"/>
            <a:ext cx="3819552" cy="2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750225" y="4371100"/>
            <a:ext cx="4195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800">
                <a:highlight>
                  <a:srgbClr val="FFFFFF"/>
                </a:highlight>
              </a:rPr>
              <a:t>The top 10 causes of death</a:t>
            </a:r>
            <a:r>
              <a:rPr lang="en" sz="800">
                <a:highlight>
                  <a:srgbClr val="FFFFFF"/>
                </a:highlight>
              </a:rPr>
              <a:t>. (2020, December 9). World Health Organization.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ttps://www.who.int/news-room/fact-sheets/detail/the-top-10-causes-of-death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Outcome: stroke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Predictors: age, heart disease, hypertension, marital status, average glucose level, BMI, gender, self-employment, rural, smoking status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Revised smoking status to combine “formerly smoked” and “smokes” vs “never smoked”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employment </a:t>
            </a:r>
            <a:r>
              <a:rPr lang="en">
                <a:solidFill>
                  <a:srgbClr val="000000"/>
                </a:solidFill>
              </a:rPr>
              <a:t>variables</a:t>
            </a:r>
            <a:r>
              <a:rPr lang="en">
                <a:solidFill>
                  <a:srgbClr val="000000"/>
                </a:solidFill>
              </a:rPr>
              <a:t> originally included 5 job options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45426" l="0" r="0" t="0"/>
          <a:stretch/>
        </p:blipFill>
        <p:spPr>
          <a:xfrm>
            <a:off x="1309600" y="1362275"/>
            <a:ext cx="6524800" cy="356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978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Significant imbalance between majority (no stroke) and minority (stroke)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~5% of observations were considered to be in the minority class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Used SMOTE and undersampling method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20242"/>
          <a:stretch/>
        </p:blipFill>
        <p:spPr>
          <a:xfrm>
            <a:off x="2292725" y="3247475"/>
            <a:ext cx="4558551" cy="16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851275" y="4804800"/>
            <a:ext cx="22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https://heartbeat.fritz.ai/resampling-to-properly-handle-imbalanced-datasets-in-machine-learning-64d82c16ceaa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958800"/>
            <a:ext cx="76887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 threshold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ntrees: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50, 250, 500 and 750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predictors: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3.16, 5, 6.32, and 10 predictors (sqrt(p), p/2, 2*sqrt(p), and p)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length of 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kernel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gamma: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0.001, 0.05 and 0.1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,2,3,4,5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epsilon: 0.1, 0.2, 0.3, 0.4, 0.5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3,426 observations total after exclusion of missing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Ages range from 10 to 82 years old.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Participants </a:t>
            </a:r>
            <a:r>
              <a:rPr lang="en"/>
              <a:t>who</a:t>
            </a:r>
            <a:r>
              <a:rPr lang="en"/>
              <a:t> were older, had heart disease, higher glucose level, hypertension, and smoked had higher rates of stroke.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25" y="790300"/>
            <a:ext cx="3288326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50" y="1853850"/>
            <a:ext cx="57912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936450" y="3144800"/>
            <a:ext cx="754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performer for stroke classification was the logistic regression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Similar overall accuracy and accuracy SE amongst all 4 models with random forest having the highest accuracy.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Biggest difference is in the class 1 accuracy where random forest and kNN perform worse than the other two models.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Logistic regression edges out SVM in both class 0 and class 1 accuracies.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Apply various machine learning models to predict the stroke classification and determine which model demonstrated the best performance.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logistic model is the most straightforward and easiest to utilize.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independent variables involved in our study are easily accessed so that we can apply our logistic model to a general population with such information.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