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0" r:id="rId4"/>
    <p:sldId id="271" r:id="rId5"/>
    <p:sldId id="260" r:id="rId6"/>
    <p:sldId id="261" r:id="rId7"/>
    <p:sldId id="262" r:id="rId8"/>
    <p:sldId id="258" r:id="rId9"/>
    <p:sldId id="257" r:id="rId10"/>
    <p:sldId id="263" r:id="rId11"/>
    <p:sldId id="264" r:id="rId12"/>
    <p:sldId id="267" r:id="rId13"/>
    <p:sldId id="265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32FE9-99F2-4DE6-A68D-F6A3012EDF85}" v="25" dt="2021-05-04T12:28:27.230"/>
    <p1510:client id="{4809D994-8B61-BA49-BB68-648040DF0B99}" v="259" dt="2021-05-04T12:57:4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insky, Jared Andrew" userId="S::sninskja@ad.unc.edu::6e74909a-d7ca-4e09-892f-a20ca9a9e8ef" providerId="AD" clId="Web-{3DC32FE9-99F2-4DE6-A68D-F6A3012EDF85}"/>
    <pc:docChg chg="modSld">
      <pc:chgData name="Sninsky, Jared Andrew" userId="S::sninskja@ad.unc.edu::6e74909a-d7ca-4e09-892f-a20ca9a9e8ef" providerId="AD" clId="Web-{3DC32FE9-99F2-4DE6-A68D-F6A3012EDF85}" dt="2021-05-04T12:28:27.230" v="11" actId="1076"/>
      <pc:docMkLst>
        <pc:docMk/>
      </pc:docMkLst>
      <pc:sldChg chg="modSp">
        <pc:chgData name="Sninsky, Jared Andrew" userId="S::sninskja@ad.unc.edu::6e74909a-d7ca-4e09-892f-a20ca9a9e8ef" providerId="AD" clId="Web-{3DC32FE9-99F2-4DE6-A68D-F6A3012EDF85}" dt="2021-05-04T12:24:33.708" v="2" actId="20577"/>
        <pc:sldMkLst>
          <pc:docMk/>
          <pc:sldMk cId="273477204" sldId="259"/>
        </pc:sldMkLst>
        <pc:spChg chg="mod">
          <ac:chgData name="Sninsky, Jared Andrew" userId="S::sninskja@ad.unc.edu::6e74909a-d7ca-4e09-892f-a20ca9a9e8ef" providerId="AD" clId="Web-{3DC32FE9-99F2-4DE6-A68D-F6A3012EDF85}" dt="2021-05-04T12:24:33.708" v="2" actId="20577"/>
          <ac:spMkLst>
            <pc:docMk/>
            <pc:sldMk cId="273477204" sldId="259"/>
            <ac:spMk id="3" creationId="{C220ECFE-ABEE-CD43-86F2-FF15B2B51DD6}"/>
          </ac:spMkLst>
        </pc:spChg>
      </pc:sldChg>
      <pc:sldChg chg="modSp">
        <pc:chgData name="Sninsky, Jared Andrew" userId="S::sninskja@ad.unc.edu::6e74909a-d7ca-4e09-892f-a20ca9a9e8ef" providerId="AD" clId="Web-{3DC32FE9-99F2-4DE6-A68D-F6A3012EDF85}" dt="2021-05-04T12:28:27.230" v="11" actId="1076"/>
        <pc:sldMkLst>
          <pc:docMk/>
          <pc:sldMk cId="396882003" sldId="266"/>
        </pc:sldMkLst>
        <pc:spChg chg="mod">
          <ac:chgData name="Sninsky, Jared Andrew" userId="S::sninskja@ad.unc.edu::6e74909a-d7ca-4e09-892f-a20ca9a9e8ef" providerId="AD" clId="Web-{3DC32FE9-99F2-4DE6-A68D-F6A3012EDF85}" dt="2021-05-04T12:28:27.230" v="11" actId="1076"/>
          <ac:spMkLst>
            <pc:docMk/>
            <pc:sldMk cId="396882003" sldId="266"/>
            <ac:spMk id="2" creationId="{5F46984B-6F10-BE4A-B9C5-5C3FE828EB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0F08B-EC4E-0847-A929-2DB2731F3292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8586-6894-8747-9124-857EA6AE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9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8586-6894-8747-9124-857EA6AE56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2128-6E26-504A-931E-9D92ED39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24926-F4E7-F549-8AE6-8FBA2DE1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25ED3-89BF-2540-8804-D2D029D5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6B6F-BF1A-6C41-9E9F-4BE42655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0419-526F-1343-AF65-1C0A72AF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192A-9EEE-824D-8DC3-62CFB5C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7E209-A1C6-C046-8295-E5639F3E8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2C1D-7C5F-1648-BE8C-6DC20AF2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DC61-AD82-DC4D-97D4-459444AC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981BF-F1C6-3C4F-B548-A262BAF4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99255-EF05-1A4E-8D2B-4DF726DDE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7F7C-479D-B243-A5B7-0182D38B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1B00-A9AC-7842-A965-4D4A05C7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8CB8-17B9-CD4C-8206-C96A5176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AD3A-8327-5A48-869F-1E3F37C6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865C-4384-374D-8146-50953CFE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549A-26F3-3042-BDB0-83E3F08E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2F3B-0D3B-2646-98B0-E6D7871A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7E49-008F-F745-8513-AF5AA42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B51F-BAB1-AD46-ABE4-ACAD1A9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E0E5-B366-0249-B0F6-C01C4EBE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FFA9-220B-A24B-96B8-F4822798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0749-1E12-4749-BE3F-F315A032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1768-A81F-9D40-821D-C34FB4C3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AAD8-C844-A342-AA91-07272912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9BB-24E9-4043-887E-85033381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FB72-9065-6447-97F3-E7033CABC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9AD8F-11F9-8B4E-BD12-C753C9FC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CE19-C2F0-F746-AC11-91963568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CCD5-298A-4241-B971-4141607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27E3-A9C3-2F40-9FD7-C274A61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41C2-045E-A542-A8BB-2EE98F71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51B8-C6B9-F54D-B7BB-165B6593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0C4F-8086-CD45-B229-8C49D5DDB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F3CEE-F528-444D-A2B4-4BD2EAE4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EA765-453C-D648-91BE-F73CBF192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C6E3E-8865-9D4A-B4EB-FE346DD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382F-151D-264A-85F3-665FD866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F15CE-4532-C142-836C-440792C9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A2F0-683D-5D41-BDB5-64A3EF2C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37CD4-062F-B545-90C6-702F7CA8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CCC3-B87F-E04A-9B40-E9CD4062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7700-4022-1546-BC70-5DB50853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08CEB-5D25-3F48-BBA1-8C13C8F2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1AE0-6070-A947-B903-793BEA71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19B61-DD36-4F44-B389-A846AE93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8A89-9002-EB49-B4DC-E0215F71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625B-1536-524E-8888-8B139A72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5E25-C28C-E049-B04F-A0A2B86A6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6CA9-476A-DE42-961D-12A9D331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EAF2-A79E-7346-9496-CAB146B0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C3B1-E1F8-B24B-943C-C74BB684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7842-72F0-AC41-923D-4102BF86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4CE0-5E98-D94F-B498-B0153C97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9232-D158-EC4F-B7A4-A23A52F7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74A03-BC14-BE4D-B42A-40AFE9C2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14C6-6C4E-A641-A93D-D89662D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C2E2-8A4E-754F-8519-4B96D236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EADD0-A0AC-8842-AB96-357D1A04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F7F0D-CDB7-A141-A91A-A0E8B568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30F9-A920-3344-8AE5-A2B4A1BAB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D4F9-6041-9F41-9286-1D0D51F476B3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8F94-514A-C94A-9451-C14CC00A6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0011-7509-9F4A-9F5F-E0AE793A9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87D7-8793-2E46-804E-557601B75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2F8-2CAB-824F-9FCA-CE8C300C4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Clinical and Endoscopic Characteristics May Sufficiently Predict the Absence of Adenomas in Diminutive Rectosigmoid Polyps to Allow a Diagnose and Leave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086F-7BD6-454D-820A-8726FEC1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Cary Cotton and Jared </a:t>
            </a:r>
            <a:r>
              <a:rPr lang="en-US" dirty="0" err="1"/>
              <a:t>Sninsky</a:t>
            </a:r>
            <a:endParaRPr lang="en-US" dirty="0"/>
          </a:p>
          <a:p>
            <a:r>
              <a:rPr lang="en-US" dirty="0"/>
              <a:t>BIOS 635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86690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060-C7DD-BD41-B395-584FFBA8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Descriptive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717F-E210-A849-80C6-B7853D39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518257" cy="2518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EFC7D-6F0C-5847-9D2B-00448924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3" y="4271509"/>
            <a:ext cx="10512327" cy="172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6CB72-0A02-5A43-9424-89504AAC2EE5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4574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FC32-D156-4B48-9C65-453A3CEB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and 50% threshold model performance characteristics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8988DD-E489-1D43-BB40-0764C7FC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600842" cy="321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3903B2-AAD9-DC4C-AFC1-19610A5BA0E0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2675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B72-81F5-8841-B3C2-0CE72967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Receiver-operator characteristic curves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BA5245-6EEA-7741-B0BA-D297384C8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6" b="15907"/>
          <a:stretch/>
        </p:blipFill>
        <p:spPr bwMode="auto">
          <a:xfrm>
            <a:off x="1248228" y="1825625"/>
            <a:ext cx="9695543" cy="47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00D585-3F6A-524D-BD8A-D795CA5A1669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9808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E492-409D-6744-97EB-CA3465BE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characteristics at the optimal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F427B-2422-B34D-ACB9-E1665D88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515600" cy="41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984B-6F10-BE4A-B9C5-5C3FE828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11" y="388499"/>
            <a:ext cx="10515600" cy="1325563"/>
          </a:xfrm>
        </p:spPr>
        <p:txBody>
          <a:bodyPr/>
          <a:lstStyle/>
          <a:p>
            <a:r>
              <a:rPr lang="en-US" dirty="0"/>
              <a:t>Threshold </a:t>
            </a:r>
            <a:br>
              <a:rPr lang="en-US" dirty="0"/>
            </a:br>
            <a:r>
              <a:rPr lang="en-US" dirty="0"/>
              <a:t>optimization</a:t>
            </a:r>
            <a:r>
              <a:rPr lang="en-US"/>
              <a:t>(training)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358F33-3907-224F-BF60-4DAB53A45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5" t="13467" r="21429"/>
          <a:stretch/>
        </p:blipFill>
        <p:spPr bwMode="auto">
          <a:xfrm>
            <a:off x="5428343" y="0"/>
            <a:ext cx="6763657" cy="686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757-A72F-264B-B1EE-3A58E7A1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74029" cy="1325563"/>
          </a:xfrm>
        </p:spPr>
        <p:txBody>
          <a:bodyPr/>
          <a:lstStyle/>
          <a:p>
            <a:r>
              <a:rPr lang="en-US" dirty="0"/>
              <a:t>Testing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4D337F-962E-6B45-94DC-79BFF19F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29" y="-1"/>
            <a:ext cx="6879771" cy="68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B75AAE-4D94-584B-A6BB-8E0D1074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7231"/>
            <a:ext cx="34671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490FB33-8861-C54F-9F7E-4DB7EBCE6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6" y="3439884"/>
            <a:ext cx="2111208" cy="23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7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59D1-3DCA-FA40-8193-B1CC8656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D09D-AE8C-FC4E-B011-2B9FAA84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rudimentary demographic and endoscopic findings, without any imaging or video data, we were able to achieve a negative predictive value of 68% for diminutive rectosigmoid adenomas in a held-out testing cohort, 88% after adjusting for prevalence.</a:t>
            </a:r>
          </a:p>
          <a:p>
            <a:r>
              <a:rPr lang="en-US" dirty="0"/>
              <a:t>Artificial intelligence is increasingly applied to gastroenterology, ranging from video polyp detection to cross-sectional imaging analysis. </a:t>
            </a:r>
          </a:p>
          <a:p>
            <a:r>
              <a:rPr lang="en-US" dirty="0"/>
              <a:t>We have demonstrated that clinical/endoscopic data alone can lead to surprisingly accurate diagnostic models and merging these models with other modalities will further improve diagnostic accuracy and clinical care in gastroenterology.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D373C-BDFE-F949-A884-DF2BEA716C22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84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AA33-1C87-DE4C-885D-B347A141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ECFE-ABEE-CD43-86F2-FF15B2B5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Applicable clinical guidelines recommend resection and pathology analysis of all polyps – expensive and prolongs sedation.</a:t>
            </a:r>
          </a:p>
          <a:p>
            <a:r>
              <a:rPr lang="en-US" dirty="0"/>
              <a:t>Hyperplastic polyps have no malignant potential, while adenomatous polyps have malignant potential and affect future surveillance intervals.</a:t>
            </a:r>
          </a:p>
          <a:p>
            <a:r>
              <a:rPr lang="en-US" dirty="0"/>
              <a:t>ASGE has proposed that any “diagnose and leave” modality for rectosigmoid diminutive polyps should provide a 90% or greater negative predictive value for adenomatous histology.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D1255-230F-C14E-9014-802464CCAE41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347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3B91-86B5-FB47-B356-3699A85B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Polyps</a:t>
            </a:r>
          </a:p>
        </p:txBody>
      </p:sp>
      <p:pic>
        <p:nvPicPr>
          <p:cNvPr id="6146" name="Picture 2" descr="colon polyp types - Google Search | Polyp, Colon cleanse, Colon">
            <a:extLst>
              <a:ext uri="{FF2B5EF4-FFF2-40B4-BE49-F238E27FC236}">
                <a16:creationId xmlns:a16="http://schemas.microsoft.com/office/drawing/2014/main" id="{CCF7338A-EB99-DC47-B0EF-EFDE074C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15" y="1690688"/>
            <a:ext cx="65532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ffect of I-scan Electronic Chromoendoscopy on Detection of Adenomas During  Colonoscopy - Clinical Gastroenterology and Hepatology">
            <a:extLst>
              <a:ext uri="{FF2B5EF4-FFF2-40B4-BE49-F238E27FC236}">
                <a16:creationId xmlns:a16="http://schemas.microsoft.com/office/drawing/2014/main" id="{08C228DD-2DD5-264D-84E6-576AC420C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8"/>
          <a:stretch/>
        </p:blipFill>
        <p:spPr bwMode="auto">
          <a:xfrm>
            <a:off x="838200" y="1690688"/>
            <a:ext cx="3033486" cy="45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15CC62-7D37-E743-8B9B-1B8C406C2687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728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C01-6E60-5549-BE46-A9DA84AA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E196-2321-EB46-B79B-DB799773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 developed a machine learning algorithm derived from a large real-world clinical endoscopy database to predict the presence of adenoma among diminutive rectosigmoid polyps using a combination of clinical variables and concurrent endoscopic findings.</a:t>
            </a:r>
            <a:endParaRPr lang="en-US" sz="3600" b="1" dirty="0"/>
          </a:p>
          <a:p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DCD28-B6DC-0B47-BFFB-9FEFE2E7330D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038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9A90-D1EF-414E-88F8-39D2A339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74A8-50CE-FE46-90BA-C7D266D6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Adult patients, ages 18-85, undergoing screening or surveillance colonoscopy were identified within version four of the CORI database which spans 2008-2014.</a:t>
            </a:r>
          </a:p>
          <a:p>
            <a:r>
              <a:rPr lang="en-US" dirty="0"/>
              <a:t>Patients with any rectosigmoid diminutive (1-5mm) polyp pathology were included in the cohort undergoing routine average risk screening or surveillance colonoscopy.</a:t>
            </a:r>
          </a:p>
          <a:p>
            <a:r>
              <a:rPr lang="en-US" dirty="0"/>
              <a:t>Variables included age, race, sex, BMI, and smoking/alcohol status, years from last colonoscopy, most advanced lesion on last colonoscopy, hemorrhoid characteristics, diverticulosis presence and location, as well as polyp size, shape, and location.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6CA44E-BED5-0F4D-9069-B24F5B8C2CED}"/>
              </a:ext>
            </a:extLst>
          </p:cNvPr>
          <p:cNvSpPr/>
          <p:nvPr/>
        </p:nvSpPr>
        <p:spPr>
          <a:xfrm>
            <a:off x="240368" y="631900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936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646D-DDAC-E04F-8829-321766C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B18C-B6A4-7841-AB81-5317749B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priori reserved 40% testing fraction</a:t>
            </a:r>
          </a:p>
          <a:p>
            <a:r>
              <a:rPr lang="en-US" dirty="0"/>
              <a:t>Multiple imputation – five random imputations</a:t>
            </a:r>
          </a:p>
          <a:p>
            <a:r>
              <a:rPr lang="en-US" dirty="0"/>
              <a:t>Centered and scaled predictors</a:t>
            </a:r>
          </a:p>
          <a:p>
            <a:r>
              <a:rPr lang="en-US" dirty="0"/>
              <a:t>Tuning within a repeated cross validation framework</a:t>
            </a:r>
          </a:p>
          <a:p>
            <a:pPr lvl="1"/>
            <a:r>
              <a:rPr lang="en-US" dirty="0"/>
              <a:t>Tuning maximized model sensitivity for adenoma</a:t>
            </a:r>
          </a:p>
          <a:p>
            <a:pPr lvl="1"/>
            <a:r>
              <a:rPr lang="en-US" dirty="0"/>
              <a:t>Examined with and without resampling by SMOTE</a:t>
            </a:r>
          </a:p>
          <a:p>
            <a:pPr lvl="1"/>
            <a:r>
              <a:rPr lang="en-US" dirty="0"/>
              <a:t>Selected the leading model by NPV, AUC, and the proportion ruled out</a:t>
            </a:r>
          </a:p>
          <a:p>
            <a:r>
              <a:rPr lang="en-US" dirty="0"/>
              <a:t>Threshold by maximum kappa 5:1 upweighting of false negatives</a:t>
            </a:r>
          </a:p>
          <a:p>
            <a:r>
              <a:rPr lang="en-US" dirty="0"/>
              <a:t>Testing the classifier with and without threshold in reserved fraction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ADD-2F77-C846-BC9E-F369BEA0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12386-C783-274D-B9C3-FD1D95075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817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DC7DE-2BEF-0B49-8C82-B01AE2C5D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06148"/>
            <a:ext cx="1562100" cy="15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511F2-AEC6-9049-8B45-A61A2358C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56813"/>
            <a:ext cx="67056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B25CB-79FE-3845-BFC5-B9C379A61A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416"/>
          <a:stretch/>
        </p:blipFill>
        <p:spPr>
          <a:xfrm>
            <a:off x="838200" y="4931478"/>
            <a:ext cx="10033000" cy="11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2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99C7-31EE-5F43-94AE-5F3E50E1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training process was CPU intensive.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57AC-7F1E-514A-AD14-CDEEF089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C3837-7EAA-9944-9963-7FBD92984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77"/>
          <a:stretch/>
        </p:blipFill>
        <p:spPr>
          <a:xfrm>
            <a:off x="838200" y="1825625"/>
            <a:ext cx="10515600" cy="40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774B-39BB-6641-8DDA-1961C6B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the models was less CPU intensive and more memory intensive.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78EF-5E18-9D41-A76F-7CE6A841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59" y="1825625"/>
            <a:ext cx="10163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484</Words>
  <Application>Microsoft Macintosh PowerPoint</Application>
  <PresentationFormat>Widescreen</PresentationFormat>
  <Paragraphs>70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Clinical and Endoscopic Characteristics May Sufficiently Predict the Absence of Adenomas in Diminutive Rectosigmoid Polyps to Allow a Diagnose and Leave Strategy</vt:lpstr>
      <vt:lpstr>Background</vt:lpstr>
      <vt:lpstr>Polyps</vt:lpstr>
      <vt:lpstr>Project Aim</vt:lpstr>
      <vt:lpstr>Methods</vt:lpstr>
      <vt:lpstr>Machine learning approach</vt:lpstr>
      <vt:lpstr>Code highlights</vt:lpstr>
      <vt:lpstr>The training process was CPU intensive.</vt:lpstr>
      <vt:lpstr>Summarizing the models was less CPU intensive and more memory intensive.</vt:lpstr>
      <vt:lpstr>Results – Descriptive</vt:lpstr>
      <vt:lpstr>Overall and 50% threshold model performance characteristics</vt:lpstr>
      <vt:lpstr>Receiver-operator characteristic curves</vt:lpstr>
      <vt:lpstr>Model characteristics at the optimal threshold</vt:lpstr>
      <vt:lpstr>Threshold  optimization(training)</vt:lpstr>
      <vt:lpstr>Testing performance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Cary Cotton</dc:creator>
  <cp:lastModifiedBy>Cary Cotton</cp:lastModifiedBy>
  <cp:revision>4</cp:revision>
  <dcterms:created xsi:type="dcterms:W3CDTF">2021-05-02T18:17:10Z</dcterms:created>
  <dcterms:modified xsi:type="dcterms:W3CDTF">2021-05-04T12:58:03Z</dcterms:modified>
</cp:coreProperties>
</file>