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59" r:id="rId6"/>
    <p:sldId id="272" r:id="rId7"/>
    <p:sldId id="273" r:id="rId8"/>
    <p:sldId id="265" r:id="rId9"/>
    <p:sldId id="264" r:id="rId10"/>
    <p:sldId id="274" r:id="rId11"/>
    <p:sldId id="276" r:id="rId12"/>
    <p:sldId id="275" r:id="rId13"/>
    <p:sldId id="277" r:id="rId14"/>
    <p:sldId id="278" r:id="rId15"/>
    <p:sldId id="287" r:id="rId16"/>
    <p:sldId id="291" r:id="rId17"/>
    <p:sldId id="289" r:id="rId18"/>
    <p:sldId id="293" r:id="rId19"/>
    <p:sldId id="266" r:id="rId20"/>
    <p:sldId id="271" r:id="rId21"/>
    <p:sldId id="279" r:id="rId22"/>
    <p:sldId id="262" r:id="rId23"/>
    <p:sldId id="283" r:id="rId24"/>
    <p:sldId id="282" r:id="rId25"/>
    <p:sldId id="267" r:id="rId26"/>
    <p:sldId id="268" r:id="rId27"/>
    <p:sldId id="280" r:id="rId28"/>
    <p:sldId id="292" r:id="rId29"/>
    <p:sldId id="281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1C305-EE65-9597-7170-DB21A3FFB6C1}" v="13" dt="2021-05-03T22:18:13.850"/>
    <p1510:client id="{2BC82ED5-C5D3-4BFB-A49E-CA847199E2F5}" v="1806" dt="2021-05-04T15:58:31.320"/>
    <p1510:client id="{347A2B45-FFF2-E276-F9F9-43518584DB67}" v="1" dt="2021-05-04T01:35:52.085"/>
    <p1510:client id="{3D7EB3C4-49CA-991C-03F9-F0CDA847E7AE}" v="1" dt="2021-05-03T17:23:43.642"/>
    <p1510:client id="{8293487C-C59E-DDC3-03B6-DE9ADAE0C817}" v="19" dt="2021-05-03T18:35:59.933"/>
    <p1510:client id="{857277C9-7C27-F922-FA7F-32DA8BF4B04D}" v="35" dt="2021-05-04T04:06:46.465"/>
    <p1510:client id="{9C4CC180-3FDD-3D3F-5470-09EAE814B8A0}" v="137" vWet="138" dt="2021-05-04T01:17:35.399"/>
    <p1510:client id="{B177C49F-40D8-B000-D7AD-46974F14FE8E}" v="5" dt="2021-05-04T02:57:19.704"/>
    <p1510:client id="{E45A0332-B7D1-ED77-770A-32B0E82880C7}" v="87" dt="2021-05-05T01:36:21.729"/>
    <p1510:client id="{E4CB0374-94D2-3D45-8705-DE026693720D}" v="414" dt="2021-05-04T05:02:0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30BBA-2D98-4229-9E6B-7CF9E1532D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9B9061-77EC-4024-B405-78B8C450BA0D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C6970699-EE94-455C-99A3-2D1EB27FF480}" type="parTrans" cxnId="{3C5A117E-7795-4847-87BD-1FEEB6FDAEB7}">
      <dgm:prSet/>
      <dgm:spPr/>
      <dgm:t>
        <a:bodyPr/>
        <a:lstStyle/>
        <a:p>
          <a:endParaRPr lang="en-US"/>
        </a:p>
      </dgm:t>
    </dgm:pt>
    <dgm:pt modelId="{76A8DC74-7E38-473F-97B8-49F3D913C417}" type="sibTrans" cxnId="{3C5A117E-7795-4847-87BD-1FEEB6FDAEB7}">
      <dgm:prSet/>
      <dgm:spPr/>
      <dgm:t>
        <a:bodyPr/>
        <a:lstStyle/>
        <a:p>
          <a:endParaRPr lang="en-US"/>
        </a:p>
      </dgm:t>
    </dgm:pt>
    <dgm:pt modelId="{47D0D86B-6B1D-4A4A-8DA9-6735304B91DE}">
      <dgm:prSet/>
      <dgm:spPr/>
      <dgm:t>
        <a:bodyPr/>
        <a:lstStyle/>
        <a:p>
          <a:r>
            <a:rPr lang="en-US"/>
            <a:t>2. Data</a:t>
          </a:r>
        </a:p>
      </dgm:t>
    </dgm:pt>
    <dgm:pt modelId="{BE59C113-2040-4278-9CAC-8060756E50B9}" type="parTrans" cxnId="{8B136A3B-7A19-4E35-91E3-9C7B69803DEF}">
      <dgm:prSet/>
      <dgm:spPr/>
      <dgm:t>
        <a:bodyPr/>
        <a:lstStyle/>
        <a:p>
          <a:endParaRPr lang="en-US"/>
        </a:p>
      </dgm:t>
    </dgm:pt>
    <dgm:pt modelId="{7C8F32C6-0CB8-4373-B0CF-DB6FE04626FD}" type="sibTrans" cxnId="{8B136A3B-7A19-4E35-91E3-9C7B69803DEF}">
      <dgm:prSet/>
      <dgm:spPr/>
      <dgm:t>
        <a:bodyPr/>
        <a:lstStyle/>
        <a:p>
          <a:endParaRPr lang="en-US"/>
        </a:p>
      </dgm:t>
    </dgm:pt>
    <dgm:pt modelId="{F036D66B-DBFE-4EB4-ABB0-AE13C15D0E66}">
      <dgm:prSet/>
      <dgm:spPr/>
      <dgm:t>
        <a:bodyPr/>
        <a:lstStyle/>
        <a:p>
          <a:r>
            <a:rPr lang="en-US"/>
            <a:t>3. Methods</a:t>
          </a:r>
        </a:p>
      </dgm:t>
    </dgm:pt>
    <dgm:pt modelId="{F5C17296-379F-4741-9ADC-15F8E3BCD49C}" type="parTrans" cxnId="{18E544A7-2AF0-4D04-BD6C-6B775CCC0B1C}">
      <dgm:prSet/>
      <dgm:spPr/>
      <dgm:t>
        <a:bodyPr/>
        <a:lstStyle/>
        <a:p>
          <a:endParaRPr lang="en-US"/>
        </a:p>
      </dgm:t>
    </dgm:pt>
    <dgm:pt modelId="{8FD47D13-CE72-494F-B2D0-DB032378561E}" type="sibTrans" cxnId="{18E544A7-2AF0-4D04-BD6C-6B775CCC0B1C}">
      <dgm:prSet/>
      <dgm:spPr/>
      <dgm:t>
        <a:bodyPr/>
        <a:lstStyle/>
        <a:p>
          <a:endParaRPr lang="en-US"/>
        </a:p>
      </dgm:t>
    </dgm:pt>
    <dgm:pt modelId="{601BD63C-B550-442C-90FA-F3809B08B006}">
      <dgm:prSet/>
      <dgm:spPr/>
      <dgm:t>
        <a:bodyPr/>
        <a:lstStyle/>
        <a:p>
          <a:r>
            <a:rPr lang="en-US"/>
            <a:t>4. Results</a:t>
          </a:r>
        </a:p>
      </dgm:t>
    </dgm:pt>
    <dgm:pt modelId="{DAC0BC68-43F7-4C92-B282-F8ECFD52B7B2}" type="parTrans" cxnId="{EED19030-5156-4674-8593-9B03865C9DF9}">
      <dgm:prSet/>
      <dgm:spPr/>
      <dgm:t>
        <a:bodyPr/>
        <a:lstStyle/>
        <a:p>
          <a:endParaRPr lang="en-US"/>
        </a:p>
      </dgm:t>
    </dgm:pt>
    <dgm:pt modelId="{2A0AEEF8-04A3-4215-8628-B3D7A4BA6D61}" type="sibTrans" cxnId="{EED19030-5156-4674-8593-9B03865C9DF9}">
      <dgm:prSet/>
      <dgm:spPr/>
      <dgm:t>
        <a:bodyPr/>
        <a:lstStyle/>
        <a:p>
          <a:endParaRPr lang="en-US"/>
        </a:p>
      </dgm:t>
    </dgm:pt>
    <dgm:pt modelId="{77F47FB6-9E93-4D03-B1BE-F46C3BF228FB}">
      <dgm:prSet/>
      <dgm:spPr/>
      <dgm:t>
        <a:bodyPr/>
        <a:lstStyle/>
        <a:p>
          <a:r>
            <a:rPr lang="en-US"/>
            <a:t>5. Discussion</a:t>
          </a:r>
        </a:p>
      </dgm:t>
    </dgm:pt>
    <dgm:pt modelId="{E2532F54-BDEA-431D-9D93-A6CC6C271A67}" type="parTrans" cxnId="{4F3794E5-9244-4C56-B421-EC9639879166}">
      <dgm:prSet/>
      <dgm:spPr/>
      <dgm:t>
        <a:bodyPr/>
        <a:lstStyle/>
        <a:p>
          <a:endParaRPr lang="en-US"/>
        </a:p>
      </dgm:t>
    </dgm:pt>
    <dgm:pt modelId="{CCCA0F36-B015-4D01-A739-88652C1909CA}" type="sibTrans" cxnId="{4F3794E5-9244-4C56-B421-EC9639879166}">
      <dgm:prSet/>
      <dgm:spPr/>
      <dgm:t>
        <a:bodyPr/>
        <a:lstStyle/>
        <a:p>
          <a:endParaRPr lang="en-US"/>
        </a:p>
      </dgm:t>
    </dgm:pt>
    <dgm:pt modelId="{35499C6D-B410-4249-8091-96B9B05C6996}" type="pres">
      <dgm:prSet presAssocID="{2DC30BBA-2D98-4229-9E6B-7CF9E1532DA7}" presName="linear" presStyleCnt="0">
        <dgm:presLayoutVars>
          <dgm:animLvl val="lvl"/>
          <dgm:resizeHandles val="exact"/>
        </dgm:presLayoutVars>
      </dgm:prSet>
      <dgm:spPr/>
    </dgm:pt>
    <dgm:pt modelId="{EB287B59-9B60-45A3-A11E-C1E96523291F}" type="pres">
      <dgm:prSet presAssocID="{B49B9061-77EC-4024-B405-78B8C450BA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742C72-3467-425A-AB59-C8FBB89FDE48}" type="pres">
      <dgm:prSet presAssocID="{76A8DC74-7E38-473F-97B8-49F3D913C417}" presName="spacer" presStyleCnt="0"/>
      <dgm:spPr/>
    </dgm:pt>
    <dgm:pt modelId="{1791938B-5709-46C1-ABA8-A9142B98B8C3}" type="pres">
      <dgm:prSet presAssocID="{47D0D86B-6B1D-4A4A-8DA9-6735304B91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7CA109-BBD1-420A-B66F-EBD6E67E1D46}" type="pres">
      <dgm:prSet presAssocID="{7C8F32C6-0CB8-4373-B0CF-DB6FE04626FD}" presName="spacer" presStyleCnt="0"/>
      <dgm:spPr/>
    </dgm:pt>
    <dgm:pt modelId="{BBB61DF1-846B-4CC3-A6FA-34E07DEDBF56}" type="pres">
      <dgm:prSet presAssocID="{F036D66B-DBFE-4EB4-ABB0-AE13C15D0E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29AE0D-9A94-4F96-A5CB-DC6BA2FF4880}" type="pres">
      <dgm:prSet presAssocID="{8FD47D13-CE72-494F-B2D0-DB032378561E}" presName="spacer" presStyleCnt="0"/>
      <dgm:spPr/>
    </dgm:pt>
    <dgm:pt modelId="{3D288C94-E5A0-47AF-9086-0C1CD20D9967}" type="pres">
      <dgm:prSet presAssocID="{601BD63C-B550-442C-90FA-F3809B08B0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52176A-A94E-43E0-89C7-44A7F1CD6867}" type="pres">
      <dgm:prSet presAssocID="{2A0AEEF8-04A3-4215-8628-B3D7A4BA6D61}" presName="spacer" presStyleCnt="0"/>
      <dgm:spPr/>
    </dgm:pt>
    <dgm:pt modelId="{293C1732-8180-4CBC-B9E8-0BBAFD95A894}" type="pres">
      <dgm:prSet presAssocID="{77F47FB6-9E93-4D03-B1BE-F46C3BF228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D43704-C0B9-415F-B01E-9B4D1FEFE59D}" type="presOf" srcId="{2DC30BBA-2D98-4229-9E6B-7CF9E1532DA7}" destId="{35499C6D-B410-4249-8091-96B9B05C6996}" srcOrd="0" destOrd="0" presId="urn:microsoft.com/office/officeart/2005/8/layout/vList2"/>
    <dgm:cxn modelId="{612C4506-365A-4F1F-86DD-A7B1CB7B1797}" type="presOf" srcId="{47D0D86B-6B1D-4A4A-8DA9-6735304B91DE}" destId="{1791938B-5709-46C1-ABA8-A9142B98B8C3}" srcOrd="0" destOrd="0" presId="urn:microsoft.com/office/officeart/2005/8/layout/vList2"/>
    <dgm:cxn modelId="{67E9401A-3672-4B36-ACBD-CB652661AC42}" type="presOf" srcId="{F036D66B-DBFE-4EB4-ABB0-AE13C15D0E66}" destId="{BBB61DF1-846B-4CC3-A6FA-34E07DEDBF56}" srcOrd="0" destOrd="0" presId="urn:microsoft.com/office/officeart/2005/8/layout/vList2"/>
    <dgm:cxn modelId="{EED19030-5156-4674-8593-9B03865C9DF9}" srcId="{2DC30BBA-2D98-4229-9E6B-7CF9E1532DA7}" destId="{601BD63C-B550-442C-90FA-F3809B08B006}" srcOrd="3" destOrd="0" parTransId="{DAC0BC68-43F7-4C92-B282-F8ECFD52B7B2}" sibTransId="{2A0AEEF8-04A3-4215-8628-B3D7A4BA6D61}"/>
    <dgm:cxn modelId="{8B136A3B-7A19-4E35-91E3-9C7B69803DEF}" srcId="{2DC30BBA-2D98-4229-9E6B-7CF9E1532DA7}" destId="{47D0D86B-6B1D-4A4A-8DA9-6735304B91DE}" srcOrd="1" destOrd="0" parTransId="{BE59C113-2040-4278-9CAC-8060756E50B9}" sibTransId="{7C8F32C6-0CB8-4373-B0CF-DB6FE04626FD}"/>
    <dgm:cxn modelId="{3C5A117E-7795-4847-87BD-1FEEB6FDAEB7}" srcId="{2DC30BBA-2D98-4229-9E6B-7CF9E1532DA7}" destId="{B49B9061-77EC-4024-B405-78B8C450BA0D}" srcOrd="0" destOrd="0" parTransId="{C6970699-EE94-455C-99A3-2D1EB27FF480}" sibTransId="{76A8DC74-7E38-473F-97B8-49F3D913C417}"/>
    <dgm:cxn modelId="{8C0511A4-C883-42D4-92B3-5E236F2C6C93}" type="presOf" srcId="{601BD63C-B550-442C-90FA-F3809B08B006}" destId="{3D288C94-E5A0-47AF-9086-0C1CD20D9967}" srcOrd="0" destOrd="0" presId="urn:microsoft.com/office/officeart/2005/8/layout/vList2"/>
    <dgm:cxn modelId="{18E544A7-2AF0-4D04-BD6C-6B775CCC0B1C}" srcId="{2DC30BBA-2D98-4229-9E6B-7CF9E1532DA7}" destId="{F036D66B-DBFE-4EB4-ABB0-AE13C15D0E66}" srcOrd="2" destOrd="0" parTransId="{F5C17296-379F-4741-9ADC-15F8E3BCD49C}" sibTransId="{8FD47D13-CE72-494F-B2D0-DB032378561E}"/>
    <dgm:cxn modelId="{5B4E3BDC-DB6E-4EE5-B664-E5119E395930}" type="presOf" srcId="{77F47FB6-9E93-4D03-B1BE-F46C3BF228FB}" destId="{293C1732-8180-4CBC-B9E8-0BBAFD95A894}" srcOrd="0" destOrd="0" presId="urn:microsoft.com/office/officeart/2005/8/layout/vList2"/>
    <dgm:cxn modelId="{4F3794E5-9244-4C56-B421-EC9639879166}" srcId="{2DC30BBA-2D98-4229-9E6B-7CF9E1532DA7}" destId="{77F47FB6-9E93-4D03-B1BE-F46C3BF228FB}" srcOrd="4" destOrd="0" parTransId="{E2532F54-BDEA-431D-9D93-A6CC6C271A67}" sibTransId="{CCCA0F36-B015-4D01-A739-88652C1909CA}"/>
    <dgm:cxn modelId="{E4E907F6-91F2-419C-9F08-99346903C365}" type="presOf" srcId="{B49B9061-77EC-4024-B405-78B8C450BA0D}" destId="{EB287B59-9B60-45A3-A11E-C1E96523291F}" srcOrd="0" destOrd="0" presId="urn:microsoft.com/office/officeart/2005/8/layout/vList2"/>
    <dgm:cxn modelId="{37D5ADD8-4248-4318-AF50-7F12785FE6DB}" type="presParOf" srcId="{35499C6D-B410-4249-8091-96B9B05C6996}" destId="{EB287B59-9B60-45A3-A11E-C1E96523291F}" srcOrd="0" destOrd="0" presId="urn:microsoft.com/office/officeart/2005/8/layout/vList2"/>
    <dgm:cxn modelId="{AA1D2117-D3A3-4D81-B989-C932D9BDFBA0}" type="presParOf" srcId="{35499C6D-B410-4249-8091-96B9B05C6996}" destId="{CB742C72-3467-425A-AB59-C8FBB89FDE48}" srcOrd="1" destOrd="0" presId="urn:microsoft.com/office/officeart/2005/8/layout/vList2"/>
    <dgm:cxn modelId="{60AF902B-E024-4C40-BE90-CCADFE050BCE}" type="presParOf" srcId="{35499C6D-B410-4249-8091-96B9B05C6996}" destId="{1791938B-5709-46C1-ABA8-A9142B98B8C3}" srcOrd="2" destOrd="0" presId="urn:microsoft.com/office/officeart/2005/8/layout/vList2"/>
    <dgm:cxn modelId="{98689000-DEC7-4B64-9FE2-F44AB9B2D036}" type="presParOf" srcId="{35499C6D-B410-4249-8091-96B9B05C6996}" destId="{777CA109-BBD1-420A-B66F-EBD6E67E1D46}" srcOrd="3" destOrd="0" presId="urn:microsoft.com/office/officeart/2005/8/layout/vList2"/>
    <dgm:cxn modelId="{CBD4D6AA-CBA9-46F2-8834-B9A78ACFFF32}" type="presParOf" srcId="{35499C6D-B410-4249-8091-96B9B05C6996}" destId="{BBB61DF1-846B-4CC3-A6FA-34E07DEDBF56}" srcOrd="4" destOrd="0" presId="urn:microsoft.com/office/officeart/2005/8/layout/vList2"/>
    <dgm:cxn modelId="{B5F278C6-788A-4FA5-B521-ACB822D40D1E}" type="presParOf" srcId="{35499C6D-B410-4249-8091-96B9B05C6996}" destId="{0929AE0D-9A94-4F96-A5CB-DC6BA2FF4880}" srcOrd="5" destOrd="0" presId="urn:microsoft.com/office/officeart/2005/8/layout/vList2"/>
    <dgm:cxn modelId="{39ACA138-1D12-41BB-BFC7-406B43C8DCDA}" type="presParOf" srcId="{35499C6D-B410-4249-8091-96B9B05C6996}" destId="{3D288C94-E5A0-47AF-9086-0C1CD20D9967}" srcOrd="6" destOrd="0" presId="urn:microsoft.com/office/officeart/2005/8/layout/vList2"/>
    <dgm:cxn modelId="{F5F08BDB-D732-4AC9-9A7A-57B15354A9F0}" type="presParOf" srcId="{35499C6D-B410-4249-8091-96B9B05C6996}" destId="{1452176A-A94E-43E0-89C7-44A7F1CD6867}" srcOrd="7" destOrd="0" presId="urn:microsoft.com/office/officeart/2005/8/layout/vList2"/>
    <dgm:cxn modelId="{6AB0DF69-1394-46B2-B248-856D877A23C1}" type="presParOf" srcId="{35499C6D-B410-4249-8091-96B9B05C6996}" destId="{293C1732-8180-4CBC-B9E8-0BBAFD95A8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EA37C-1A5A-4011-9B1B-EC6F0E6018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7DEBD-A6F9-4892-8BF6-18CEFF2779B6}">
      <dgm:prSet/>
      <dgm:spPr/>
      <dgm:t>
        <a:bodyPr/>
        <a:lstStyle/>
        <a:p>
          <a:pPr rtl="0"/>
          <a:r>
            <a:rPr lang="en-US"/>
            <a:t>Adverse event onset date before vaccine </a:t>
          </a:r>
          <a:endParaRPr lang="en-US">
            <a:latin typeface="Corbel" panose="020B0503020204020204"/>
          </a:endParaRPr>
        </a:p>
      </dgm:t>
    </dgm:pt>
    <dgm:pt modelId="{55ABA41E-9FB5-40ED-BCE7-8DC014BB7766}" type="parTrans" cxnId="{F5CC8D00-ADDD-407B-BF7E-7A6D06DA9A80}">
      <dgm:prSet/>
      <dgm:spPr/>
      <dgm:t>
        <a:bodyPr/>
        <a:lstStyle/>
        <a:p>
          <a:endParaRPr lang="en-US"/>
        </a:p>
      </dgm:t>
    </dgm:pt>
    <dgm:pt modelId="{0E8E6086-0B5F-4862-8C8D-4D37AD977DA3}" type="sibTrans" cxnId="{F5CC8D00-ADDD-407B-BF7E-7A6D06DA9A80}">
      <dgm:prSet/>
      <dgm:spPr/>
      <dgm:t>
        <a:bodyPr/>
        <a:lstStyle/>
        <a:p>
          <a:endParaRPr lang="en-US"/>
        </a:p>
      </dgm:t>
    </dgm:pt>
    <dgm:pt modelId="{2F9F342C-6645-42DB-A6A7-C96CC31B19FC}">
      <dgm:prSet/>
      <dgm:spPr/>
      <dgm:t>
        <a:bodyPr/>
        <a:lstStyle/>
        <a:p>
          <a:r>
            <a:rPr lang="en-US"/>
            <a:t>Hospice care </a:t>
          </a:r>
        </a:p>
      </dgm:t>
    </dgm:pt>
    <dgm:pt modelId="{00F36D47-2C0D-4468-A246-44E85BEAE996}" type="parTrans" cxnId="{63D3CB36-FAEC-45FB-B2CF-C39C97E39E29}">
      <dgm:prSet/>
      <dgm:spPr/>
      <dgm:t>
        <a:bodyPr/>
        <a:lstStyle/>
        <a:p>
          <a:endParaRPr lang="en-US"/>
        </a:p>
      </dgm:t>
    </dgm:pt>
    <dgm:pt modelId="{EA5C95BB-CC3A-485D-A01E-ACBDCF85D944}" type="sibTrans" cxnId="{63D3CB36-FAEC-45FB-B2CF-C39C97E39E29}">
      <dgm:prSet/>
      <dgm:spPr/>
      <dgm:t>
        <a:bodyPr/>
        <a:lstStyle/>
        <a:p>
          <a:endParaRPr lang="en-US"/>
        </a:p>
      </dgm:t>
    </dgm:pt>
    <dgm:pt modelId="{FBCFCCDA-E565-4286-8AF4-3FADA6A6547F}">
      <dgm:prSet/>
      <dgm:spPr/>
      <dgm:t>
        <a:bodyPr/>
        <a:lstStyle/>
        <a:p>
          <a:r>
            <a:rPr lang="en-US"/>
            <a:t>Missing COVID-19 vaccination type </a:t>
          </a:r>
        </a:p>
      </dgm:t>
    </dgm:pt>
    <dgm:pt modelId="{2CD3C866-4C6B-45AB-96A7-1A4B3AF28C29}" type="parTrans" cxnId="{12DECEA6-45F5-45E6-B6B7-26661E7ACE10}">
      <dgm:prSet/>
      <dgm:spPr/>
      <dgm:t>
        <a:bodyPr/>
        <a:lstStyle/>
        <a:p>
          <a:endParaRPr lang="en-US"/>
        </a:p>
      </dgm:t>
    </dgm:pt>
    <dgm:pt modelId="{0C4CD19A-E1E7-4CD4-BAF2-A583CC78AB38}" type="sibTrans" cxnId="{12DECEA6-45F5-45E6-B6B7-26661E7ACE10}">
      <dgm:prSet/>
      <dgm:spPr/>
      <dgm:t>
        <a:bodyPr/>
        <a:lstStyle/>
        <a:p>
          <a:endParaRPr lang="en-US"/>
        </a:p>
      </dgm:t>
    </dgm:pt>
    <dgm:pt modelId="{C4A0B112-6030-4F7E-B1F6-9B691E25CC05}">
      <dgm:prSet/>
      <dgm:spPr/>
      <dgm:t>
        <a:bodyPr/>
        <a:lstStyle/>
        <a:p>
          <a:r>
            <a:rPr lang="en-US"/>
            <a:t>Prior COVID-19 diagnosis before vaccination </a:t>
          </a:r>
        </a:p>
      </dgm:t>
    </dgm:pt>
    <dgm:pt modelId="{91883603-6946-4764-B2C8-13C1567BAD4C}" type="parTrans" cxnId="{6958DC59-A2A4-4B37-A0E3-2559E26A43CA}">
      <dgm:prSet/>
      <dgm:spPr/>
      <dgm:t>
        <a:bodyPr/>
        <a:lstStyle/>
        <a:p>
          <a:endParaRPr lang="en-US"/>
        </a:p>
      </dgm:t>
    </dgm:pt>
    <dgm:pt modelId="{0C1024ED-CDFF-42C8-B21E-0DEEAD0D4ACB}" type="sibTrans" cxnId="{6958DC59-A2A4-4B37-A0E3-2559E26A43CA}">
      <dgm:prSet/>
      <dgm:spPr/>
      <dgm:t>
        <a:bodyPr/>
        <a:lstStyle/>
        <a:p>
          <a:endParaRPr lang="en-US"/>
        </a:p>
      </dgm:t>
    </dgm:pt>
    <dgm:pt modelId="{3D94BB32-202B-4B1C-ACC8-6DD8A1ED20A4}">
      <dgm:prSet/>
      <dgm:spPr/>
      <dgm:t>
        <a:bodyPr/>
        <a:lstStyle/>
        <a:p>
          <a:pPr rtl="0"/>
          <a:r>
            <a:rPr lang="en-US"/>
            <a:t>Days between event and vaccination &gt;</a:t>
          </a:r>
          <a:r>
            <a:rPr lang="en-US">
              <a:latin typeface="Corbel" panose="020B0503020204020204"/>
            </a:rPr>
            <a:t>6   </a:t>
          </a:r>
          <a:endParaRPr lang="en-US"/>
        </a:p>
      </dgm:t>
    </dgm:pt>
    <dgm:pt modelId="{8BDA2333-8BE5-47BB-B8EA-1DF14BAB7245}" type="parTrans" cxnId="{B9730213-818D-46E2-9EE0-FC5D0465DCA9}">
      <dgm:prSet/>
      <dgm:spPr/>
      <dgm:t>
        <a:bodyPr/>
        <a:lstStyle/>
        <a:p>
          <a:endParaRPr lang="en-US"/>
        </a:p>
      </dgm:t>
    </dgm:pt>
    <dgm:pt modelId="{C4CCDDA2-F728-4229-8E7D-8DA1BB945DAA}" type="sibTrans" cxnId="{B9730213-818D-46E2-9EE0-FC5D0465DCA9}">
      <dgm:prSet/>
      <dgm:spPr/>
      <dgm:t>
        <a:bodyPr/>
        <a:lstStyle/>
        <a:p>
          <a:endParaRPr lang="en-US"/>
        </a:p>
      </dgm:t>
    </dgm:pt>
    <dgm:pt modelId="{38ACBE88-110D-41F6-8915-9227CC79F1FA}">
      <dgm:prSet/>
      <dgm:spPr/>
      <dgm:t>
        <a:bodyPr/>
        <a:lstStyle/>
        <a:p>
          <a:r>
            <a:rPr lang="en-US"/>
            <a:t>For congenital anomaly or birth defect cases require Female gender Age &lt; 50 </a:t>
          </a:r>
        </a:p>
      </dgm:t>
    </dgm:pt>
    <dgm:pt modelId="{E3C97194-607F-4031-AC50-7A2DD2F746C3}" type="parTrans" cxnId="{FF184393-005C-4E27-B407-00706214C9EA}">
      <dgm:prSet/>
      <dgm:spPr/>
      <dgm:t>
        <a:bodyPr/>
        <a:lstStyle/>
        <a:p>
          <a:endParaRPr lang="en-US"/>
        </a:p>
      </dgm:t>
    </dgm:pt>
    <dgm:pt modelId="{C09C34D2-2944-4D5E-B4E1-77B78910B8E3}" type="sibTrans" cxnId="{FF184393-005C-4E27-B407-00706214C9EA}">
      <dgm:prSet/>
      <dgm:spPr/>
      <dgm:t>
        <a:bodyPr/>
        <a:lstStyle/>
        <a:p>
          <a:endParaRPr lang="en-US"/>
        </a:p>
      </dgm:t>
    </dgm:pt>
    <dgm:pt modelId="{A17A0470-7C82-4FDB-BBBD-9D75DB0C8D11}">
      <dgm:prSet phldr="0"/>
      <dgm:spPr/>
      <dgm:t>
        <a:bodyPr/>
        <a:lstStyle/>
        <a:p>
          <a:r>
            <a:rPr lang="en-US"/>
            <a:t>&gt; 2 doses of COVID-19 vaccine</a:t>
          </a:r>
          <a:r>
            <a:rPr lang="en-US">
              <a:latin typeface="Corbel" panose="020B0503020204020204"/>
            </a:rPr>
            <a:t> </a:t>
          </a:r>
          <a:endParaRPr lang="en-US"/>
        </a:p>
      </dgm:t>
    </dgm:pt>
    <dgm:pt modelId="{BAAC35C4-E263-4F72-B699-69C753880AC6}" type="parTrans" cxnId="{C331BE9F-6537-4AA9-9C72-83269D33B416}">
      <dgm:prSet/>
      <dgm:spPr/>
    </dgm:pt>
    <dgm:pt modelId="{9011C85D-24E5-4490-96DC-9426C0A003D3}" type="sibTrans" cxnId="{C331BE9F-6537-4AA9-9C72-83269D33B416}">
      <dgm:prSet/>
      <dgm:spPr/>
    </dgm:pt>
    <dgm:pt modelId="{4A5AC3D5-5E6A-4078-BF8F-3FBA80E3A8DE}" type="pres">
      <dgm:prSet presAssocID="{100EA37C-1A5A-4011-9B1B-EC6F0E60187C}" presName="diagram" presStyleCnt="0">
        <dgm:presLayoutVars>
          <dgm:dir/>
          <dgm:resizeHandles val="exact"/>
        </dgm:presLayoutVars>
      </dgm:prSet>
      <dgm:spPr/>
    </dgm:pt>
    <dgm:pt modelId="{34A334D7-C6A9-42ED-AE98-469A827B2895}" type="pres">
      <dgm:prSet presAssocID="{2AF7DEBD-A6F9-4892-8BF6-18CEFF2779B6}" presName="node" presStyleLbl="node1" presStyleIdx="0" presStyleCnt="7">
        <dgm:presLayoutVars>
          <dgm:bulletEnabled val="1"/>
        </dgm:presLayoutVars>
      </dgm:prSet>
      <dgm:spPr/>
    </dgm:pt>
    <dgm:pt modelId="{FE6056B8-0930-40EF-B3E9-D94B004FE9A1}" type="pres">
      <dgm:prSet presAssocID="{0E8E6086-0B5F-4862-8C8D-4D37AD977DA3}" presName="sibTrans" presStyleCnt="0"/>
      <dgm:spPr/>
    </dgm:pt>
    <dgm:pt modelId="{7CAE6C30-61F2-494D-BC26-7B079E8EECEB}" type="pres">
      <dgm:prSet presAssocID="{A17A0470-7C82-4FDB-BBBD-9D75DB0C8D11}" presName="node" presStyleLbl="node1" presStyleIdx="1" presStyleCnt="7">
        <dgm:presLayoutVars>
          <dgm:bulletEnabled val="1"/>
        </dgm:presLayoutVars>
      </dgm:prSet>
      <dgm:spPr/>
    </dgm:pt>
    <dgm:pt modelId="{0D8237E9-D228-4E70-B0DA-01034F2858C1}" type="pres">
      <dgm:prSet presAssocID="{9011C85D-24E5-4490-96DC-9426C0A003D3}" presName="sibTrans" presStyleCnt="0"/>
      <dgm:spPr/>
    </dgm:pt>
    <dgm:pt modelId="{A1686049-9B70-4216-9FCC-990538DAF8EC}" type="pres">
      <dgm:prSet presAssocID="{2F9F342C-6645-42DB-A6A7-C96CC31B19FC}" presName="node" presStyleLbl="node1" presStyleIdx="2" presStyleCnt="7">
        <dgm:presLayoutVars>
          <dgm:bulletEnabled val="1"/>
        </dgm:presLayoutVars>
      </dgm:prSet>
      <dgm:spPr/>
    </dgm:pt>
    <dgm:pt modelId="{052B12BA-58CD-484D-8114-19C4481387B8}" type="pres">
      <dgm:prSet presAssocID="{EA5C95BB-CC3A-485D-A01E-ACBDCF85D944}" presName="sibTrans" presStyleCnt="0"/>
      <dgm:spPr/>
    </dgm:pt>
    <dgm:pt modelId="{4A8E78FB-65D9-46C1-ACF1-7E6BAA04C52C}" type="pres">
      <dgm:prSet presAssocID="{FBCFCCDA-E565-4286-8AF4-3FADA6A6547F}" presName="node" presStyleLbl="node1" presStyleIdx="3" presStyleCnt="7">
        <dgm:presLayoutVars>
          <dgm:bulletEnabled val="1"/>
        </dgm:presLayoutVars>
      </dgm:prSet>
      <dgm:spPr/>
    </dgm:pt>
    <dgm:pt modelId="{9373D4B7-5910-44D9-A322-34A8B742A38C}" type="pres">
      <dgm:prSet presAssocID="{0C4CD19A-E1E7-4CD4-BAF2-A583CC78AB38}" presName="sibTrans" presStyleCnt="0"/>
      <dgm:spPr/>
    </dgm:pt>
    <dgm:pt modelId="{2CC4C180-7296-4DEC-A91D-EE65FF3F48D9}" type="pres">
      <dgm:prSet presAssocID="{C4A0B112-6030-4F7E-B1F6-9B691E25CC05}" presName="node" presStyleLbl="node1" presStyleIdx="4" presStyleCnt="7">
        <dgm:presLayoutVars>
          <dgm:bulletEnabled val="1"/>
        </dgm:presLayoutVars>
      </dgm:prSet>
      <dgm:spPr/>
    </dgm:pt>
    <dgm:pt modelId="{30A4F1B9-93BE-447A-B6B3-9DD0A49A2674}" type="pres">
      <dgm:prSet presAssocID="{0C1024ED-CDFF-42C8-B21E-0DEEAD0D4ACB}" presName="sibTrans" presStyleCnt="0"/>
      <dgm:spPr/>
    </dgm:pt>
    <dgm:pt modelId="{88DD1443-B132-4E2C-A6DA-91075CD09F9A}" type="pres">
      <dgm:prSet presAssocID="{3D94BB32-202B-4B1C-ACC8-6DD8A1ED20A4}" presName="node" presStyleLbl="node1" presStyleIdx="5" presStyleCnt="7">
        <dgm:presLayoutVars>
          <dgm:bulletEnabled val="1"/>
        </dgm:presLayoutVars>
      </dgm:prSet>
      <dgm:spPr/>
    </dgm:pt>
    <dgm:pt modelId="{490AAC22-C1C8-4855-AD39-D6529D62F393}" type="pres">
      <dgm:prSet presAssocID="{C4CCDDA2-F728-4229-8E7D-8DA1BB945DAA}" presName="sibTrans" presStyleCnt="0"/>
      <dgm:spPr/>
    </dgm:pt>
    <dgm:pt modelId="{62EC6B7F-C73B-4CCC-B5A6-ECEF962204A9}" type="pres">
      <dgm:prSet presAssocID="{38ACBE88-110D-41F6-8915-9227CC79F1FA}" presName="node" presStyleLbl="node1" presStyleIdx="6" presStyleCnt="7">
        <dgm:presLayoutVars>
          <dgm:bulletEnabled val="1"/>
        </dgm:presLayoutVars>
      </dgm:prSet>
      <dgm:spPr/>
    </dgm:pt>
  </dgm:ptLst>
  <dgm:cxnLst>
    <dgm:cxn modelId="{F5CC8D00-ADDD-407B-BF7E-7A6D06DA9A80}" srcId="{100EA37C-1A5A-4011-9B1B-EC6F0E60187C}" destId="{2AF7DEBD-A6F9-4892-8BF6-18CEFF2779B6}" srcOrd="0" destOrd="0" parTransId="{55ABA41E-9FB5-40ED-BCE7-8DC014BB7766}" sibTransId="{0E8E6086-0B5F-4862-8C8D-4D37AD977DA3}"/>
    <dgm:cxn modelId="{B9730213-818D-46E2-9EE0-FC5D0465DCA9}" srcId="{100EA37C-1A5A-4011-9B1B-EC6F0E60187C}" destId="{3D94BB32-202B-4B1C-ACC8-6DD8A1ED20A4}" srcOrd="5" destOrd="0" parTransId="{8BDA2333-8BE5-47BB-B8EA-1DF14BAB7245}" sibTransId="{C4CCDDA2-F728-4229-8E7D-8DA1BB945DAA}"/>
    <dgm:cxn modelId="{63D3CB36-FAEC-45FB-B2CF-C39C97E39E29}" srcId="{100EA37C-1A5A-4011-9B1B-EC6F0E60187C}" destId="{2F9F342C-6645-42DB-A6A7-C96CC31B19FC}" srcOrd="2" destOrd="0" parTransId="{00F36D47-2C0D-4468-A246-44E85BEAE996}" sibTransId="{EA5C95BB-CC3A-485D-A01E-ACBDCF85D944}"/>
    <dgm:cxn modelId="{F98C2B3A-01E7-4AFD-8DFF-E9EAEBD9BDD4}" type="presOf" srcId="{A17A0470-7C82-4FDB-BBBD-9D75DB0C8D11}" destId="{7CAE6C30-61F2-494D-BC26-7B079E8EECEB}" srcOrd="0" destOrd="0" presId="urn:microsoft.com/office/officeart/2005/8/layout/default"/>
    <dgm:cxn modelId="{04F5A33A-6D01-47AF-AEE9-F113F9B4DEB9}" type="presOf" srcId="{100EA37C-1A5A-4011-9B1B-EC6F0E60187C}" destId="{4A5AC3D5-5E6A-4078-BF8F-3FBA80E3A8DE}" srcOrd="0" destOrd="0" presId="urn:microsoft.com/office/officeart/2005/8/layout/default"/>
    <dgm:cxn modelId="{4FE21673-72BA-4ED9-9D1B-EAAA95FB97F2}" type="presOf" srcId="{FBCFCCDA-E565-4286-8AF4-3FADA6A6547F}" destId="{4A8E78FB-65D9-46C1-ACF1-7E6BAA04C52C}" srcOrd="0" destOrd="0" presId="urn:microsoft.com/office/officeart/2005/8/layout/default"/>
    <dgm:cxn modelId="{6958DC59-A2A4-4B37-A0E3-2559E26A43CA}" srcId="{100EA37C-1A5A-4011-9B1B-EC6F0E60187C}" destId="{C4A0B112-6030-4F7E-B1F6-9B691E25CC05}" srcOrd="4" destOrd="0" parTransId="{91883603-6946-4764-B2C8-13C1567BAD4C}" sibTransId="{0C1024ED-CDFF-42C8-B21E-0DEEAD0D4ACB}"/>
    <dgm:cxn modelId="{6C317E87-0925-485A-B6AB-181F4CD2A91D}" type="presOf" srcId="{3D94BB32-202B-4B1C-ACC8-6DD8A1ED20A4}" destId="{88DD1443-B132-4E2C-A6DA-91075CD09F9A}" srcOrd="0" destOrd="0" presId="urn:microsoft.com/office/officeart/2005/8/layout/default"/>
    <dgm:cxn modelId="{FF184393-005C-4E27-B407-00706214C9EA}" srcId="{100EA37C-1A5A-4011-9B1B-EC6F0E60187C}" destId="{38ACBE88-110D-41F6-8915-9227CC79F1FA}" srcOrd="6" destOrd="0" parTransId="{E3C97194-607F-4031-AC50-7A2DD2F746C3}" sibTransId="{C09C34D2-2944-4D5E-B4E1-77B78910B8E3}"/>
    <dgm:cxn modelId="{C331BE9F-6537-4AA9-9C72-83269D33B416}" srcId="{100EA37C-1A5A-4011-9B1B-EC6F0E60187C}" destId="{A17A0470-7C82-4FDB-BBBD-9D75DB0C8D11}" srcOrd="1" destOrd="0" parTransId="{BAAC35C4-E263-4F72-B699-69C753880AC6}" sibTransId="{9011C85D-24E5-4490-96DC-9426C0A003D3}"/>
    <dgm:cxn modelId="{FD50A7A4-557E-4613-9BBE-3CF94EC91E90}" type="presOf" srcId="{38ACBE88-110D-41F6-8915-9227CC79F1FA}" destId="{62EC6B7F-C73B-4CCC-B5A6-ECEF962204A9}" srcOrd="0" destOrd="0" presId="urn:microsoft.com/office/officeart/2005/8/layout/default"/>
    <dgm:cxn modelId="{12DECEA6-45F5-45E6-B6B7-26661E7ACE10}" srcId="{100EA37C-1A5A-4011-9B1B-EC6F0E60187C}" destId="{FBCFCCDA-E565-4286-8AF4-3FADA6A6547F}" srcOrd="3" destOrd="0" parTransId="{2CD3C866-4C6B-45AB-96A7-1A4B3AF28C29}" sibTransId="{0C4CD19A-E1E7-4CD4-BAF2-A583CC78AB38}"/>
    <dgm:cxn modelId="{8958CFD5-E56D-4D53-9DCD-DAEE00A0C4AF}" type="presOf" srcId="{C4A0B112-6030-4F7E-B1F6-9B691E25CC05}" destId="{2CC4C180-7296-4DEC-A91D-EE65FF3F48D9}" srcOrd="0" destOrd="0" presId="urn:microsoft.com/office/officeart/2005/8/layout/default"/>
    <dgm:cxn modelId="{2C819FDC-BA72-4C4A-A193-90382BB59164}" type="presOf" srcId="{2F9F342C-6645-42DB-A6A7-C96CC31B19FC}" destId="{A1686049-9B70-4216-9FCC-990538DAF8EC}" srcOrd="0" destOrd="0" presId="urn:microsoft.com/office/officeart/2005/8/layout/default"/>
    <dgm:cxn modelId="{F7D17CE3-4780-485A-BEFC-15D53A4C69E9}" type="presOf" srcId="{2AF7DEBD-A6F9-4892-8BF6-18CEFF2779B6}" destId="{34A334D7-C6A9-42ED-AE98-469A827B2895}" srcOrd="0" destOrd="0" presId="urn:microsoft.com/office/officeart/2005/8/layout/default"/>
    <dgm:cxn modelId="{45884A67-EFC1-4B82-9CBA-0D1189294016}" type="presParOf" srcId="{4A5AC3D5-5E6A-4078-BF8F-3FBA80E3A8DE}" destId="{34A334D7-C6A9-42ED-AE98-469A827B2895}" srcOrd="0" destOrd="0" presId="urn:microsoft.com/office/officeart/2005/8/layout/default"/>
    <dgm:cxn modelId="{79BA2B2C-26F3-430F-8A50-6B97DCE2C1BB}" type="presParOf" srcId="{4A5AC3D5-5E6A-4078-BF8F-3FBA80E3A8DE}" destId="{FE6056B8-0930-40EF-B3E9-D94B004FE9A1}" srcOrd="1" destOrd="0" presId="urn:microsoft.com/office/officeart/2005/8/layout/default"/>
    <dgm:cxn modelId="{495F9935-A421-4029-825D-E2C06BEB241F}" type="presParOf" srcId="{4A5AC3D5-5E6A-4078-BF8F-3FBA80E3A8DE}" destId="{7CAE6C30-61F2-494D-BC26-7B079E8EECEB}" srcOrd="2" destOrd="0" presId="urn:microsoft.com/office/officeart/2005/8/layout/default"/>
    <dgm:cxn modelId="{43ABFB3B-D774-45FC-AE1E-32D9C93EE231}" type="presParOf" srcId="{4A5AC3D5-5E6A-4078-BF8F-3FBA80E3A8DE}" destId="{0D8237E9-D228-4E70-B0DA-01034F2858C1}" srcOrd="3" destOrd="0" presId="urn:microsoft.com/office/officeart/2005/8/layout/default"/>
    <dgm:cxn modelId="{E3C59B0F-3413-4E27-8812-DB35C0491FC1}" type="presParOf" srcId="{4A5AC3D5-5E6A-4078-BF8F-3FBA80E3A8DE}" destId="{A1686049-9B70-4216-9FCC-990538DAF8EC}" srcOrd="4" destOrd="0" presId="urn:microsoft.com/office/officeart/2005/8/layout/default"/>
    <dgm:cxn modelId="{35BCF6A6-A31A-4EE1-9952-5D72B97398EE}" type="presParOf" srcId="{4A5AC3D5-5E6A-4078-BF8F-3FBA80E3A8DE}" destId="{052B12BA-58CD-484D-8114-19C4481387B8}" srcOrd="5" destOrd="0" presId="urn:microsoft.com/office/officeart/2005/8/layout/default"/>
    <dgm:cxn modelId="{E053B1BF-84B8-4F71-B85F-66D2B8CC19A3}" type="presParOf" srcId="{4A5AC3D5-5E6A-4078-BF8F-3FBA80E3A8DE}" destId="{4A8E78FB-65D9-46C1-ACF1-7E6BAA04C52C}" srcOrd="6" destOrd="0" presId="urn:microsoft.com/office/officeart/2005/8/layout/default"/>
    <dgm:cxn modelId="{2F5F7B26-0B03-4576-A5E3-AA1BA4F2D4B7}" type="presParOf" srcId="{4A5AC3D5-5E6A-4078-BF8F-3FBA80E3A8DE}" destId="{9373D4B7-5910-44D9-A322-34A8B742A38C}" srcOrd="7" destOrd="0" presId="urn:microsoft.com/office/officeart/2005/8/layout/default"/>
    <dgm:cxn modelId="{7BB97129-EADF-4AE5-AF9D-F9725F3829B7}" type="presParOf" srcId="{4A5AC3D5-5E6A-4078-BF8F-3FBA80E3A8DE}" destId="{2CC4C180-7296-4DEC-A91D-EE65FF3F48D9}" srcOrd="8" destOrd="0" presId="urn:microsoft.com/office/officeart/2005/8/layout/default"/>
    <dgm:cxn modelId="{623E74D6-37A8-4CB6-87F2-DCA4ABBF1A7B}" type="presParOf" srcId="{4A5AC3D5-5E6A-4078-BF8F-3FBA80E3A8DE}" destId="{30A4F1B9-93BE-447A-B6B3-9DD0A49A2674}" srcOrd="9" destOrd="0" presId="urn:microsoft.com/office/officeart/2005/8/layout/default"/>
    <dgm:cxn modelId="{0078E61E-7563-4E06-9BA5-0B25A72128D1}" type="presParOf" srcId="{4A5AC3D5-5E6A-4078-BF8F-3FBA80E3A8DE}" destId="{88DD1443-B132-4E2C-A6DA-91075CD09F9A}" srcOrd="10" destOrd="0" presId="urn:microsoft.com/office/officeart/2005/8/layout/default"/>
    <dgm:cxn modelId="{52F278CC-EC50-4B8F-8B5C-6560194A0DF1}" type="presParOf" srcId="{4A5AC3D5-5E6A-4078-BF8F-3FBA80E3A8DE}" destId="{490AAC22-C1C8-4855-AD39-D6529D62F393}" srcOrd="11" destOrd="0" presId="urn:microsoft.com/office/officeart/2005/8/layout/default"/>
    <dgm:cxn modelId="{58C87EFB-3E72-4482-92F5-F605B6FFA816}" type="presParOf" srcId="{4A5AC3D5-5E6A-4078-BF8F-3FBA80E3A8DE}" destId="{62EC6B7F-C73B-4CCC-B5A6-ECEF962204A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36F605-8D1B-463C-85F4-6774EFE25BE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D9AC94-DBBA-40A4-84B4-2791221CDF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Both algorithm methods (LLR and RF) achieved overall respectable accuracies largely because of strong specificities</a:t>
          </a:r>
        </a:p>
      </dgm:t>
    </dgm:pt>
    <dgm:pt modelId="{C1446FB3-6564-4D2E-83A1-22495F59952F}" type="parTrans" cxnId="{10A23084-F20F-4B2A-8E9A-9F702A9F347F}">
      <dgm:prSet/>
      <dgm:spPr/>
      <dgm:t>
        <a:bodyPr/>
        <a:lstStyle/>
        <a:p>
          <a:endParaRPr lang="en-US"/>
        </a:p>
      </dgm:t>
    </dgm:pt>
    <dgm:pt modelId="{6436CB83-B14C-4655-95A0-FC150F10E676}" type="sibTrans" cxnId="{10A23084-F20F-4B2A-8E9A-9F702A9F347F}">
      <dgm:prSet/>
      <dgm:spPr/>
      <dgm:t>
        <a:bodyPr/>
        <a:lstStyle/>
        <a:p>
          <a:endParaRPr lang="en-US"/>
        </a:p>
      </dgm:t>
    </dgm:pt>
    <dgm:pt modelId="{B4D2A0C8-2741-4F80-8937-51C4B98416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Sensitivities were not as strong </a:t>
          </a:r>
          <a:r>
            <a:rPr lang="en-US">
              <a:latin typeface="Corbel" panose="020B0503020204020204"/>
            </a:rPr>
            <a:t>and averaged</a:t>
          </a:r>
          <a:r>
            <a:rPr lang="en-US"/>
            <a:t> sensitivity for the RF method was particularly poor</a:t>
          </a:r>
        </a:p>
      </dgm:t>
    </dgm:pt>
    <dgm:pt modelId="{C706CD40-14D5-450D-B665-DB44481D0161}" type="parTrans" cxnId="{D7AC55FC-8935-415F-B066-B313C979788A}">
      <dgm:prSet/>
      <dgm:spPr/>
      <dgm:t>
        <a:bodyPr/>
        <a:lstStyle/>
        <a:p>
          <a:endParaRPr lang="en-US"/>
        </a:p>
      </dgm:t>
    </dgm:pt>
    <dgm:pt modelId="{090470FC-6824-4E7C-8316-0EAB1BC95C29}" type="sibTrans" cxnId="{D7AC55FC-8935-415F-B066-B313C979788A}">
      <dgm:prSet/>
      <dgm:spPr/>
      <dgm:t>
        <a:bodyPr/>
        <a:lstStyle/>
        <a:p>
          <a:endParaRPr lang="en-US"/>
        </a:p>
      </dgm:t>
    </dgm:pt>
    <dgm:pt modelId="{CCECC60E-D07E-4B34-988E-FFEC9CB8F46C}" type="pres">
      <dgm:prSet presAssocID="{A836F605-8D1B-463C-85F4-6774EFE25BE9}" presName="root" presStyleCnt="0">
        <dgm:presLayoutVars>
          <dgm:dir/>
          <dgm:resizeHandles val="exact"/>
        </dgm:presLayoutVars>
      </dgm:prSet>
      <dgm:spPr/>
    </dgm:pt>
    <dgm:pt modelId="{548BD9B9-7634-40F7-8CF2-B632EB55AEA6}" type="pres">
      <dgm:prSet presAssocID="{66D9AC94-DBBA-40A4-84B4-2791221CDF00}" presName="compNode" presStyleCnt="0"/>
      <dgm:spPr/>
    </dgm:pt>
    <dgm:pt modelId="{EDCE8735-2EE0-4793-909D-8D0A1DF15BFA}" type="pres">
      <dgm:prSet presAssocID="{66D9AC94-DBBA-40A4-84B4-2791221CDF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4797A0-4957-4C60-8A51-97DBB455D280}" type="pres">
      <dgm:prSet presAssocID="{66D9AC94-DBBA-40A4-84B4-2791221CDF00}" presName="iconSpace" presStyleCnt="0"/>
      <dgm:spPr/>
    </dgm:pt>
    <dgm:pt modelId="{1E96812F-50FD-4FA6-B1F2-DF8023B59025}" type="pres">
      <dgm:prSet presAssocID="{66D9AC94-DBBA-40A4-84B4-2791221CDF00}" presName="parTx" presStyleLbl="revTx" presStyleIdx="0" presStyleCnt="4">
        <dgm:presLayoutVars>
          <dgm:chMax val="0"/>
          <dgm:chPref val="0"/>
        </dgm:presLayoutVars>
      </dgm:prSet>
      <dgm:spPr/>
    </dgm:pt>
    <dgm:pt modelId="{73A828A1-52FA-4488-82A7-2A172FCD9467}" type="pres">
      <dgm:prSet presAssocID="{66D9AC94-DBBA-40A4-84B4-2791221CDF00}" presName="txSpace" presStyleCnt="0"/>
      <dgm:spPr/>
    </dgm:pt>
    <dgm:pt modelId="{7F9A9E9E-FCEE-420D-B6C0-D2EBF7F489FB}" type="pres">
      <dgm:prSet presAssocID="{66D9AC94-DBBA-40A4-84B4-2791221CDF00}" presName="desTx" presStyleLbl="revTx" presStyleIdx="1" presStyleCnt="4">
        <dgm:presLayoutVars/>
      </dgm:prSet>
      <dgm:spPr/>
    </dgm:pt>
    <dgm:pt modelId="{1F0E11B4-59CF-4C5E-A4FA-C6B0CDA63C6A}" type="pres">
      <dgm:prSet presAssocID="{6436CB83-B14C-4655-95A0-FC150F10E676}" presName="sibTrans" presStyleCnt="0"/>
      <dgm:spPr/>
    </dgm:pt>
    <dgm:pt modelId="{9CCA87BD-595E-476A-9BE1-B578258E43AB}" type="pres">
      <dgm:prSet presAssocID="{B4D2A0C8-2741-4F80-8937-51C4B984165A}" presName="compNode" presStyleCnt="0"/>
      <dgm:spPr/>
    </dgm:pt>
    <dgm:pt modelId="{C181433C-4D10-4F11-9DCA-D0EF93F3768F}" type="pres">
      <dgm:prSet presAssocID="{B4D2A0C8-2741-4F80-8937-51C4B98416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8FA517B-3E96-4D92-8C8C-1040292F9810}" type="pres">
      <dgm:prSet presAssocID="{B4D2A0C8-2741-4F80-8937-51C4B984165A}" presName="iconSpace" presStyleCnt="0"/>
      <dgm:spPr/>
    </dgm:pt>
    <dgm:pt modelId="{338B81FD-D47D-4FFE-819D-8C6E237E3646}" type="pres">
      <dgm:prSet presAssocID="{B4D2A0C8-2741-4F80-8937-51C4B984165A}" presName="parTx" presStyleLbl="revTx" presStyleIdx="2" presStyleCnt="4">
        <dgm:presLayoutVars>
          <dgm:chMax val="0"/>
          <dgm:chPref val="0"/>
        </dgm:presLayoutVars>
      </dgm:prSet>
      <dgm:spPr/>
    </dgm:pt>
    <dgm:pt modelId="{57FF9633-0545-462D-9D65-6D12A12FFA12}" type="pres">
      <dgm:prSet presAssocID="{B4D2A0C8-2741-4F80-8937-51C4B984165A}" presName="txSpace" presStyleCnt="0"/>
      <dgm:spPr/>
    </dgm:pt>
    <dgm:pt modelId="{B8180070-AC19-45BD-8950-9DB973A41042}" type="pres">
      <dgm:prSet presAssocID="{B4D2A0C8-2741-4F80-8937-51C4B984165A}" presName="desTx" presStyleLbl="revTx" presStyleIdx="3" presStyleCnt="4">
        <dgm:presLayoutVars/>
      </dgm:prSet>
      <dgm:spPr/>
    </dgm:pt>
  </dgm:ptLst>
  <dgm:cxnLst>
    <dgm:cxn modelId="{28C6221A-DC63-44DC-ADF9-6524D7051784}" type="presOf" srcId="{A836F605-8D1B-463C-85F4-6774EFE25BE9}" destId="{CCECC60E-D07E-4B34-988E-FFEC9CB8F46C}" srcOrd="0" destOrd="0" presId="urn:microsoft.com/office/officeart/2018/5/layout/CenteredIconLabelDescriptionList"/>
    <dgm:cxn modelId="{C3EA5F70-22F6-4253-88C3-5C87A2390C78}" type="presOf" srcId="{66D9AC94-DBBA-40A4-84B4-2791221CDF00}" destId="{1E96812F-50FD-4FA6-B1F2-DF8023B59025}" srcOrd="0" destOrd="0" presId="urn:microsoft.com/office/officeart/2018/5/layout/CenteredIconLabelDescriptionList"/>
    <dgm:cxn modelId="{10A23084-F20F-4B2A-8E9A-9F702A9F347F}" srcId="{A836F605-8D1B-463C-85F4-6774EFE25BE9}" destId="{66D9AC94-DBBA-40A4-84B4-2791221CDF00}" srcOrd="0" destOrd="0" parTransId="{C1446FB3-6564-4D2E-83A1-22495F59952F}" sibTransId="{6436CB83-B14C-4655-95A0-FC150F10E676}"/>
    <dgm:cxn modelId="{4D0AEAA3-EC16-4C6B-B34E-AFF41F1DC952}" type="presOf" srcId="{B4D2A0C8-2741-4F80-8937-51C4B984165A}" destId="{338B81FD-D47D-4FFE-819D-8C6E237E3646}" srcOrd="0" destOrd="0" presId="urn:microsoft.com/office/officeart/2018/5/layout/CenteredIconLabelDescriptionList"/>
    <dgm:cxn modelId="{D7AC55FC-8935-415F-B066-B313C979788A}" srcId="{A836F605-8D1B-463C-85F4-6774EFE25BE9}" destId="{B4D2A0C8-2741-4F80-8937-51C4B984165A}" srcOrd="1" destOrd="0" parTransId="{C706CD40-14D5-450D-B665-DB44481D0161}" sibTransId="{090470FC-6824-4E7C-8316-0EAB1BC95C29}"/>
    <dgm:cxn modelId="{788181C8-364B-4CFD-866D-FC8286FE2B5C}" type="presParOf" srcId="{CCECC60E-D07E-4B34-988E-FFEC9CB8F46C}" destId="{548BD9B9-7634-40F7-8CF2-B632EB55AEA6}" srcOrd="0" destOrd="0" presId="urn:microsoft.com/office/officeart/2018/5/layout/CenteredIconLabelDescriptionList"/>
    <dgm:cxn modelId="{2CCA209B-EED8-4D97-B98A-645F88756E91}" type="presParOf" srcId="{548BD9B9-7634-40F7-8CF2-B632EB55AEA6}" destId="{EDCE8735-2EE0-4793-909D-8D0A1DF15BFA}" srcOrd="0" destOrd="0" presId="urn:microsoft.com/office/officeart/2018/5/layout/CenteredIconLabelDescriptionList"/>
    <dgm:cxn modelId="{2E68E2FD-B3F7-4722-84EE-8C1A5E5ED674}" type="presParOf" srcId="{548BD9B9-7634-40F7-8CF2-B632EB55AEA6}" destId="{594797A0-4957-4C60-8A51-97DBB455D280}" srcOrd="1" destOrd="0" presId="urn:microsoft.com/office/officeart/2018/5/layout/CenteredIconLabelDescriptionList"/>
    <dgm:cxn modelId="{45BFB183-9012-494E-9C5A-5E4A0C9043C6}" type="presParOf" srcId="{548BD9B9-7634-40F7-8CF2-B632EB55AEA6}" destId="{1E96812F-50FD-4FA6-B1F2-DF8023B59025}" srcOrd="2" destOrd="0" presId="urn:microsoft.com/office/officeart/2018/5/layout/CenteredIconLabelDescriptionList"/>
    <dgm:cxn modelId="{92359CE5-5492-4BF1-A34F-0D2331C8E49F}" type="presParOf" srcId="{548BD9B9-7634-40F7-8CF2-B632EB55AEA6}" destId="{73A828A1-52FA-4488-82A7-2A172FCD9467}" srcOrd="3" destOrd="0" presId="urn:microsoft.com/office/officeart/2018/5/layout/CenteredIconLabelDescriptionList"/>
    <dgm:cxn modelId="{2D7453AA-E14E-4A15-AEDB-4895E2BED6BC}" type="presParOf" srcId="{548BD9B9-7634-40F7-8CF2-B632EB55AEA6}" destId="{7F9A9E9E-FCEE-420D-B6C0-D2EBF7F489FB}" srcOrd="4" destOrd="0" presId="urn:microsoft.com/office/officeart/2018/5/layout/CenteredIconLabelDescriptionList"/>
    <dgm:cxn modelId="{17AA989F-774C-4A64-9C3D-F5F5FA436545}" type="presParOf" srcId="{CCECC60E-D07E-4B34-988E-FFEC9CB8F46C}" destId="{1F0E11B4-59CF-4C5E-A4FA-C6B0CDA63C6A}" srcOrd="1" destOrd="0" presId="urn:microsoft.com/office/officeart/2018/5/layout/CenteredIconLabelDescriptionList"/>
    <dgm:cxn modelId="{EC57D59F-0363-4446-93AD-BF54191ABF14}" type="presParOf" srcId="{CCECC60E-D07E-4B34-988E-FFEC9CB8F46C}" destId="{9CCA87BD-595E-476A-9BE1-B578258E43AB}" srcOrd="2" destOrd="0" presId="urn:microsoft.com/office/officeart/2018/5/layout/CenteredIconLabelDescriptionList"/>
    <dgm:cxn modelId="{38406053-2214-4A95-9431-EBD66A4C96BF}" type="presParOf" srcId="{9CCA87BD-595E-476A-9BE1-B578258E43AB}" destId="{C181433C-4D10-4F11-9DCA-D0EF93F3768F}" srcOrd="0" destOrd="0" presId="urn:microsoft.com/office/officeart/2018/5/layout/CenteredIconLabelDescriptionList"/>
    <dgm:cxn modelId="{51E21B12-03DF-44D4-8CEB-14B41A54C1B5}" type="presParOf" srcId="{9CCA87BD-595E-476A-9BE1-B578258E43AB}" destId="{E8FA517B-3E96-4D92-8C8C-1040292F9810}" srcOrd="1" destOrd="0" presId="urn:microsoft.com/office/officeart/2018/5/layout/CenteredIconLabelDescriptionList"/>
    <dgm:cxn modelId="{EF556DAE-73DA-4112-A0B7-187239DB523A}" type="presParOf" srcId="{9CCA87BD-595E-476A-9BE1-B578258E43AB}" destId="{338B81FD-D47D-4FFE-819D-8C6E237E3646}" srcOrd="2" destOrd="0" presId="urn:microsoft.com/office/officeart/2018/5/layout/CenteredIconLabelDescriptionList"/>
    <dgm:cxn modelId="{78BBDF57-A986-4065-926B-59B5A4DC6971}" type="presParOf" srcId="{9CCA87BD-595E-476A-9BE1-B578258E43AB}" destId="{57FF9633-0545-462D-9D65-6D12A12FFA12}" srcOrd="3" destOrd="0" presId="urn:microsoft.com/office/officeart/2018/5/layout/CenteredIconLabelDescriptionList"/>
    <dgm:cxn modelId="{4CB75653-EF37-4100-A5FA-C444335F0BCC}" type="presParOf" srcId="{9CCA87BD-595E-476A-9BE1-B578258E43AB}" destId="{B8180070-AC19-45BD-8950-9DB973A4104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CA953F-A366-49D7-95BF-C1AE32E75C5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C204C-6AD2-46B8-9C29-A5B5CDA61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ML algorim based on reported data in VAERS, may not be generalizable to overall population</a:t>
          </a:r>
        </a:p>
      </dgm:t>
    </dgm:pt>
    <dgm:pt modelId="{0F4744D4-D760-47BD-87AE-EA6EEED32BE3}" type="parTrans" cxnId="{648B7263-1609-4D47-8D8B-557AD1C02F86}">
      <dgm:prSet/>
      <dgm:spPr/>
      <dgm:t>
        <a:bodyPr/>
        <a:lstStyle/>
        <a:p>
          <a:endParaRPr lang="en-US"/>
        </a:p>
      </dgm:t>
    </dgm:pt>
    <dgm:pt modelId="{1964D999-18B5-4643-8CD1-3C7A3E31C782}" type="sibTrans" cxnId="{648B7263-1609-4D47-8D8B-557AD1C02F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884DAC-5FC9-413F-86F2-D26064B58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only be used for hypothesis generation</a:t>
          </a:r>
        </a:p>
      </dgm:t>
    </dgm:pt>
    <dgm:pt modelId="{B01D179A-B17A-4963-B174-28317F03D555}" type="parTrans" cxnId="{C5110769-38C3-4F1D-94D5-23F71CA51B6D}">
      <dgm:prSet/>
      <dgm:spPr/>
      <dgm:t>
        <a:bodyPr/>
        <a:lstStyle/>
        <a:p>
          <a:endParaRPr lang="en-US"/>
        </a:p>
      </dgm:t>
    </dgm:pt>
    <dgm:pt modelId="{5C5AC17F-8728-4CE6-9F5C-A42ADD11B632}" type="sibTrans" cxnId="{C5110769-38C3-4F1D-94D5-23F71CA51B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49A3CA-26A2-4761-9B2D-5390501FE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Algorithms are not specific to a particular event and consequently makes interpretation about the outcome unspecific as well</a:t>
          </a:r>
        </a:p>
      </dgm:t>
    </dgm:pt>
    <dgm:pt modelId="{28E8961B-2D83-4598-B564-A0C77D54DCA9}" type="parTrans" cxnId="{8B0FD134-477F-4FF6-B8B8-D24D0E696F68}">
      <dgm:prSet/>
      <dgm:spPr/>
      <dgm:t>
        <a:bodyPr/>
        <a:lstStyle/>
        <a:p>
          <a:endParaRPr lang="en-US"/>
        </a:p>
      </dgm:t>
    </dgm:pt>
    <dgm:pt modelId="{AF8A2FE7-C5D2-4382-ABEF-94EFFF3713B3}" type="sibTrans" cxnId="{8B0FD134-477F-4FF6-B8B8-D24D0E696F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22E09-FBCA-4131-ACB7-7370E33B3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 be interpreted with caution due to the multiple limitations of a passive reporting system</a:t>
          </a:r>
        </a:p>
      </dgm:t>
    </dgm:pt>
    <dgm:pt modelId="{32D9BA77-3C09-4462-910F-D78FDCAF6CA3}" type="parTrans" cxnId="{8C488814-14F4-4372-87B1-1E95A88D0E31}">
      <dgm:prSet/>
      <dgm:spPr/>
      <dgm:t>
        <a:bodyPr/>
        <a:lstStyle/>
        <a:p>
          <a:endParaRPr lang="en-US"/>
        </a:p>
      </dgm:t>
    </dgm:pt>
    <dgm:pt modelId="{F9621D33-4303-4B21-9468-A5187F281F69}" type="sibTrans" cxnId="{8C488814-14F4-4372-87B1-1E95A88D0E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E1BBC2-0AC4-405A-9B82-8904AF14E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Predictors such as current diseases may be undereported.</a:t>
          </a:r>
        </a:p>
      </dgm:t>
    </dgm:pt>
    <dgm:pt modelId="{7EBFFA1B-C291-4F02-8626-95034012FCBD}" type="parTrans" cxnId="{08792112-9C9C-45A0-A1DB-D82E7A7AC8F8}">
      <dgm:prSet/>
      <dgm:spPr/>
      <dgm:t>
        <a:bodyPr/>
        <a:lstStyle/>
        <a:p>
          <a:endParaRPr lang="en-US"/>
        </a:p>
      </dgm:t>
    </dgm:pt>
    <dgm:pt modelId="{64D98B9D-E18D-4B23-934F-388D8F1833F8}" type="sibTrans" cxnId="{08792112-9C9C-45A0-A1DB-D82E7A7AC8F8}">
      <dgm:prSet/>
      <dgm:spPr/>
      <dgm:t>
        <a:bodyPr/>
        <a:lstStyle/>
        <a:p>
          <a:endParaRPr lang="en-US"/>
        </a:p>
      </dgm:t>
    </dgm:pt>
    <dgm:pt modelId="{ECAD9D81-4943-4365-9898-65389E2FD409}" type="pres">
      <dgm:prSet presAssocID="{B8CA953F-A366-49D7-95BF-C1AE32E75C56}" presName="root" presStyleCnt="0">
        <dgm:presLayoutVars>
          <dgm:dir/>
          <dgm:resizeHandles val="exact"/>
        </dgm:presLayoutVars>
      </dgm:prSet>
      <dgm:spPr/>
    </dgm:pt>
    <dgm:pt modelId="{CE4F8469-3697-4461-83A0-14F37E3FF34C}" type="pres">
      <dgm:prSet presAssocID="{B8CA953F-A366-49D7-95BF-C1AE32E75C56}" presName="container" presStyleCnt="0">
        <dgm:presLayoutVars>
          <dgm:dir/>
          <dgm:resizeHandles val="exact"/>
        </dgm:presLayoutVars>
      </dgm:prSet>
      <dgm:spPr/>
    </dgm:pt>
    <dgm:pt modelId="{8F5D76E3-4CD3-4038-A62D-DDC9CE170864}" type="pres">
      <dgm:prSet presAssocID="{F8EC204C-6AD2-46B8-9C29-A5B5CDA613CE}" presName="compNode" presStyleCnt="0"/>
      <dgm:spPr/>
    </dgm:pt>
    <dgm:pt modelId="{8A61B052-B52A-45F5-BCE3-343EE697DB57}" type="pres">
      <dgm:prSet presAssocID="{F8EC204C-6AD2-46B8-9C29-A5B5CDA613CE}" presName="iconBgRect" presStyleLbl="bgShp" presStyleIdx="0" presStyleCnt="5"/>
      <dgm:spPr/>
    </dgm:pt>
    <dgm:pt modelId="{81A995F2-5429-41C1-AAEC-21B19B6C41AA}" type="pres">
      <dgm:prSet presAssocID="{F8EC204C-6AD2-46B8-9C29-A5B5CDA613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D5E4945-0332-4DD4-B5D8-FB59534F9A40}" type="pres">
      <dgm:prSet presAssocID="{F8EC204C-6AD2-46B8-9C29-A5B5CDA613CE}" presName="spaceRect" presStyleCnt="0"/>
      <dgm:spPr/>
    </dgm:pt>
    <dgm:pt modelId="{3FB51764-CA75-4FA5-AD80-C08D8A1DEC9F}" type="pres">
      <dgm:prSet presAssocID="{F8EC204C-6AD2-46B8-9C29-A5B5CDA613CE}" presName="textRect" presStyleLbl="revTx" presStyleIdx="0" presStyleCnt="5">
        <dgm:presLayoutVars>
          <dgm:chMax val="1"/>
          <dgm:chPref val="1"/>
        </dgm:presLayoutVars>
      </dgm:prSet>
      <dgm:spPr/>
    </dgm:pt>
    <dgm:pt modelId="{6A9FDC2E-9AA8-457A-B673-F5A1CB01EB98}" type="pres">
      <dgm:prSet presAssocID="{1964D999-18B5-4643-8CD1-3C7A3E31C782}" presName="sibTrans" presStyleLbl="sibTrans2D1" presStyleIdx="0" presStyleCnt="0"/>
      <dgm:spPr/>
    </dgm:pt>
    <dgm:pt modelId="{47FBAA06-F521-40E9-ADA4-EA417E50456F}" type="pres">
      <dgm:prSet presAssocID="{BD884DAC-5FC9-413F-86F2-D26064B58E2C}" presName="compNode" presStyleCnt="0"/>
      <dgm:spPr/>
    </dgm:pt>
    <dgm:pt modelId="{3C28D84C-AA8B-4BEF-9E77-2A1C964E763D}" type="pres">
      <dgm:prSet presAssocID="{BD884DAC-5FC9-413F-86F2-D26064B58E2C}" presName="iconBgRect" presStyleLbl="bgShp" presStyleIdx="1" presStyleCnt="5"/>
      <dgm:spPr/>
    </dgm:pt>
    <dgm:pt modelId="{5BDFB88E-0B75-4B32-8BE0-1305CEA45A22}" type="pres">
      <dgm:prSet presAssocID="{BD884DAC-5FC9-413F-86F2-D26064B58E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9E2C16-6EC2-4DBD-AA2C-8261C86C5663}" type="pres">
      <dgm:prSet presAssocID="{BD884DAC-5FC9-413F-86F2-D26064B58E2C}" presName="spaceRect" presStyleCnt="0"/>
      <dgm:spPr/>
    </dgm:pt>
    <dgm:pt modelId="{A0B99FFA-AC00-44E5-AEFE-1F4D7FF28CBE}" type="pres">
      <dgm:prSet presAssocID="{BD884DAC-5FC9-413F-86F2-D26064B58E2C}" presName="textRect" presStyleLbl="revTx" presStyleIdx="1" presStyleCnt="5">
        <dgm:presLayoutVars>
          <dgm:chMax val="1"/>
          <dgm:chPref val="1"/>
        </dgm:presLayoutVars>
      </dgm:prSet>
      <dgm:spPr/>
    </dgm:pt>
    <dgm:pt modelId="{1B18C21C-2B4B-44B9-83EE-3109135B4319}" type="pres">
      <dgm:prSet presAssocID="{5C5AC17F-8728-4CE6-9F5C-A42ADD11B632}" presName="sibTrans" presStyleLbl="sibTrans2D1" presStyleIdx="0" presStyleCnt="0"/>
      <dgm:spPr/>
    </dgm:pt>
    <dgm:pt modelId="{38A5396C-61D7-44F9-B4CC-AF1184744165}" type="pres">
      <dgm:prSet presAssocID="{1E49A3CA-26A2-4761-9B2D-5390501FED8A}" presName="compNode" presStyleCnt="0"/>
      <dgm:spPr/>
    </dgm:pt>
    <dgm:pt modelId="{B6567A18-8E55-485D-BE62-289F3496D6D8}" type="pres">
      <dgm:prSet presAssocID="{1E49A3CA-26A2-4761-9B2D-5390501FED8A}" presName="iconBgRect" presStyleLbl="bgShp" presStyleIdx="2" presStyleCnt="5"/>
      <dgm:spPr/>
    </dgm:pt>
    <dgm:pt modelId="{7B1AD3B7-C85B-4F8C-B4EA-FDDAB153AE19}" type="pres">
      <dgm:prSet presAssocID="{1E49A3CA-26A2-4761-9B2D-5390501FED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95658A9-1845-4A82-A9A3-E7DB36A16604}" type="pres">
      <dgm:prSet presAssocID="{1E49A3CA-26A2-4761-9B2D-5390501FED8A}" presName="spaceRect" presStyleCnt="0"/>
      <dgm:spPr/>
    </dgm:pt>
    <dgm:pt modelId="{B2A102EE-B81A-4725-AA00-BA0A75C52959}" type="pres">
      <dgm:prSet presAssocID="{1E49A3CA-26A2-4761-9B2D-5390501FED8A}" presName="textRect" presStyleLbl="revTx" presStyleIdx="2" presStyleCnt="5">
        <dgm:presLayoutVars>
          <dgm:chMax val="1"/>
          <dgm:chPref val="1"/>
        </dgm:presLayoutVars>
      </dgm:prSet>
      <dgm:spPr/>
    </dgm:pt>
    <dgm:pt modelId="{A5DB4323-E9AD-4153-8FC8-064F0F144738}" type="pres">
      <dgm:prSet presAssocID="{AF8A2FE7-C5D2-4382-ABEF-94EFFF3713B3}" presName="sibTrans" presStyleLbl="sibTrans2D1" presStyleIdx="0" presStyleCnt="0"/>
      <dgm:spPr/>
    </dgm:pt>
    <dgm:pt modelId="{20029871-2C04-4C44-AC3F-730BD31A7287}" type="pres">
      <dgm:prSet presAssocID="{1FD22E09-FBCA-4131-ACB7-7370E33B3301}" presName="compNode" presStyleCnt="0"/>
      <dgm:spPr/>
    </dgm:pt>
    <dgm:pt modelId="{9C336964-ADC0-4E60-BD36-CE1A7AF9834C}" type="pres">
      <dgm:prSet presAssocID="{1FD22E09-FBCA-4131-ACB7-7370E33B3301}" presName="iconBgRect" presStyleLbl="bgShp" presStyleIdx="3" presStyleCnt="5"/>
      <dgm:spPr/>
    </dgm:pt>
    <dgm:pt modelId="{1F34273B-5139-42D7-A984-80FF5CFDFB68}" type="pres">
      <dgm:prSet presAssocID="{1FD22E09-FBCA-4131-ACB7-7370E33B33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424C725-572B-4F34-BA11-BC444ADA2E90}" type="pres">
      <dgm:prSet presAssocID="{1FD22E09-FBCA-4131-ACB7-7370E33B3301}" presName="spaceRect" presStyleCnt="0"/>
      <dgm:spPr/>
    </dgm:pt>
    <dgm:pt modelId="{F2C561E2-4124-4961-A8AE-721234C8364C}" type="pres">
      <dgm:prSet presAssocID="{1FD22E09-FBCA-4131-ACB7-7370E33B3301}" presName="textRect" presStyleLbl="revTx" presStyleIdx="3" presStyleCnt="5">
        <dgm:presLayoutVars>
          <dgm:chMax val="1"/>
          <dgm:chPref val="1"/>
        </dgm:presLayoutVars>
      </dgm:prSet>
      <dgm:spPr/>
    </dgm:pt>
    <dgm:pt modelId="{D342FEDD-4969-4827-85E3-AEC5E26EB9D9}" type="pres">
      <dgm:prSet presAssocID="{F9621D33-4303-4B21-9468-A5187F281F69}" presName="sibTrans" presStyleLbl="sibTrans2D1" presStyleIdx="0" presStyleCnt="0"/>
      <dgm:spPr/>
    </dgm:pt>
    <dgm:pt modelId="{27797B69-B33C-4611-8A47-58474D21C5FD}" type="pres">
      <dgm:prSet presAssocID="{E0E1BBC2-0AC4-405A-9B82-8904AF14E8C9}" presName="compNode" presStyleCnt="0"/>
      <dgm:spPr/>
    </dgm:pt>
    <dgm:pt modelId="{A078247B-6C7A-4CC5-AA84-85628A6EF1FB}" type="pres">
      <dgm:prSet presAssocID="{E0E1BBC2-0AC4-405A-9B82-8904AF14E8C9}" presName="iconBgRect" presStyleLbl="bgShp" presStyleIdx="4" presStyleCnt="5"/>
      <dgm:spPr/>
    </dgm:pt>
    <dgm:pt modelId="{0537FB8C-2095-438A-AC61-8E9C99407B59}" type="pres">
      <dgm:prSet presAssocID="{E0E1BBC2-0AC4-405A-9B82-8904AF14E8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2970FAB-4EA3-4EA9-92ED-DE2D9B48373D}" type="pres">
      <dgm:prSet presAssocID="{E0E1BBC2-0AC4-405A-9B82-8904AF14E8C9}" presName="spaceRect" presStyleCnt="0"/>
      <dgm:spPr/>
    </dgm:pt>
    <dgm:pt modelId="{CC78943C-1056-462B-908A-42F1B9CFADDB}" type="pres">
      <dgm:prSet presAssocID="{E0E1BBC2-0AC4-405A-9B82-8904AF14E8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8792112-9C9C-45A0-A1DB-D82E7A7AC8F8}" srcId="{B8CA953F-A366-49D7-95BF-C1AE32E75C56}" destId="{E0E1BBC2-0AC4-405A-9B82-8904AF14E8C9}" srcOrd="4" destOrd="0" parTransId="{7EBFFA1B-C291-4F02-8626-95034012FCBD}" sibTransId="{64D98B9D-E18D-4B23-934F-388D8F1833F8}"/>
    <dgm:cxn modelId="{8C488814-14F4-4372-87B1-1E95A88D0E31}" srcId="{B8CA953F-A366-49D7-95BF-C1AE32E75C56}" destId="{1FD22E09-FBCA-4131-ACB7-7370E33B3301}" srcOrd="3" destOrd="0" parTransId="{32D9BA77-3C09-4462-910F-D78FDCAF6CA3}" sibTransId="{F9621D33-4303-4B21-9468-A5187F281F69}"/>
    <dgm:cxn modelId="{8B0FD134-477F-4FF6-B8B8-D24D0E696F68}" srcId="{B8CA953F-A366-49D7-95BF-C1AE32E75C56}" destId="{1E49A3CA-26A2-4761-9B2D-5390501FED8A}" srcOrd="2" destOrd="0" parTransId="{28E8961B-2D83-4598-B564-A0C77D54DCA9}" sibTransId="{AF8A2FE7-C5D2-4382-ABEF-94EFFF3713B3}"/>
    <dgm:cxn modelId="{648B7263-1609-4D47-8D8B-557AD1C02F86}" srcId="{B8CA953F-A366-49D7-95BF-C1AE32E75C56}" destId="{F8EC204C-6AD2-46B8-9C29-A5B5CDA613CE}" srcOrd="0" destOrd="0" parTransId="{0F4744D4-D760-47BD-87AE-EA6EEED32BE3}" sibTransId="{1964D999-18B5-4643-8CD1-3C7A3E31C782}"/>
    <dgm:cxn modelId="{E10AF968-ABD9-4B3C-B584-C535888655FD}" type="presOf" srcId="{B8CA953F-A366-49D7-95BF-C1AE32E75C56}" destId="{ECAD9D81-4943-4365-9898-65389E2FD409}" srcOrd="0" destOrd="0" presId="urn:microsoft.com/office/officeart/2018/2/layout/IconCircleList"/>
    <dgm:cxn modelId="{C5110769-38C3-4F1D-94D5-23F71CA51B6D}" srcId="{B8CA953F-A366-49D7-95BF-C1AE32E75C56}" destId="{BD884DAC-5FC9-413F-86F2-D26064B58E2C}" srcOrd="1" destOrd="0" parTransId="{B01D179A-B17A-4963-B174-28317F03D555}" sibTransId="{5C5AC17F-8728-4CE6-9F5C-A42ADD11B632}"/>
    <dgm:cxn modelId="{0AB09959-952A-46AB-A9B1-0C3DD5BA0062}" type="presOf" srcId="{1E49A3CA-26A2-4761-9B2D-5390501FED8A}" destId="{B2A102EE-B81A-4725-AA00-BA0A75C52959}" srcOrd="0" destOrd="0" presId="urn:microsoft.com/office/officeart/2018/2/layout/IconCircleList"/>
    <dgm:cxn modelId="{98A4037B-EA8E-442D-92D0-F4FCBEFAE6F4}" type="presOf" srcId="{1FD22E09-FBCA-4131-ACB7-7370E33B3301}" destId="{F2C561E2-4124-4961-A8AE-721234C8364C}" srcOrd="0" destOrd="0" presId="urn:microsoft.com/office/officeart/2018/2/layout/IconCircleList"/>
    <dgm:cxn modelId="{D395DA82-51EE-4483-B96B-2986D05EBCA6}" type="presOf" srcId="{5C5AC17F-8728-4CE6-9F5C-A42ADD11B632}" destId="{1B18C21C-2B4B-44B9-83EE-3109135B4319}" srcOrd="0" destOrd="0" presId="urn:microsoft.com/office/officeart/2018/2/layout/IconCircleList"/>
    <dgm:cxn modelId="{91016299-A881-4AF4-879F-EB162996EAAB}" type="presOf" srcId="{F9621D33-4303-4B21-9468-A5187F281F69}" destId="{D342FEDD-4969-4827-85E3-AEC5E26EB9D9}" srcOrd="0" destOrd="0" presId="urn:microsoft.com/office/officeart/2018/2/layout/IconCircleList"/>
    <dgm:cxn modelId="{0338B2A6-38FC-4BB6-9C35-447EA82BE088}" type="presOf" srcId="{E0E1BBC2-0AC4-405A-9B82-8904AF14E8C9}" destId="{CC78943C-1056-462B-908A-42F1B9CFADDB}" srcOrd="0" destOrd="0" presId="urn:microsoft.com/office/officeart/2018/2/layout/IconCircleList"/>
    <dgm:cxn modelId="{DEF62AA9-0668-438D-AD65-9DABB136EAE0}" type="presOf" srcId="{F8EC204C-6AD2-46B8-9C29-A5B5CDA613CE}" destId="{3FB51764-CA75-4FA5-AD80-C08D8A1DEC9F}" srcOrd="0" destOrd="0" presId="urn:microsoft.com/office/officeart/2018/2/layout/IconCircleList"/>
    <dgm:cxn modelId="{455F36AD-7756-45C9-96BC-3729BA773100}" type="presOf" srcId="{AF8A2FE7-C5D2-4382-ABEF-94EFFF3713B3}" destId="{A5DB4323-E9AD-4153-8FC8-064F0F144738}" srcOrd="0" destOrd="0" presId="urn:microsoft.com/office/officeart/2018/2/layout/IconCircleList"/>
    <dgm:cxn modelId="{F6514FB9-9915-44A1-8A43-F72B44E2BB4D}" type="presOf" srcId="{1964D999-18B5-4643-8CD1-3C7A3E31C782}" destId="{6A9FDC2E-9AA8-457A-B673-F5A1CB01EB98}" srcOrd="0" destOrd="0" presId="urn:microsoft.com/office/officeart/2018/2/layout/IconCircleList"/>
    <dgm:cxn modelId="{944B64E5-3C96-4D9B-8A1C-84C555035DBF}" type="presOf" srcId="{BD884DAC-5FC9-413F-86F2-D26064B58E2C}" destId="{A0B99FFA-AC00-44E5-AEFE-1F4D7FF28CBE}" srcOrd="0" destOrd="0" presId="urn:microsoft.com/office/officeart/2018/2/layout/IconCircleList"/>
    <dgm:cxn modelId="{300A6FB7-F894-4E47-81C3-D9A74C4E8644}" type="presParOf" srcId="{ECAD9D81-4943-4365-9898-65389E2FD409}" destId="{CE4F8469-3697-4461-83A0-14F37E3FF34C}" srcOrd="0" destOrd="0" presId="urn:microsoft.com/office/officeart/2018/2/layout/IconCircleList"/>
    <dgm:cxn modelId="{493B6DAD-3667-46AC-B44A-BF4067C5FC2E}" type="presParOf" srcId="{CE4F8469-3697-4461-83A0-14F37E3FF34C}" destId="{8F5D76E3-4CD3-4038-A62D-DDC9CE170864}" srcOrd="0" destOrd="0" presId="urn:microsoft.com/office/officeart/2018/2/layout/IconCircleList"/>
    <dgm:cxn modelId="{E28E4D52-E5BD-41EB-B805-4AD6C162AAF2}" type="presParOf" srcId="{8F5D76E3-4CD3-4038-A62D-DDC9CE170864}" destId="{8A61B052-B52A-45F5-BCE3-343EE697DB57}" srcOrd="0" destOrd="0" presId="urn:microsoft.com/office/officeart/2018/2/layout/IconCircleList"/>
    <dgm:cxn modelId="{73396723-E258-4A16-A5FB-5EB2E96B3D47}" type="presParOf" srcId="{8F5D76E3-4CD3-4038-A62D-DDC9CE170864}" destId="{81A995F2-5429-41C1-AAEC-21B19B6C41AA}" srcOrd="1" destOrd="0" presId="urn:microsoft.com/office/officeart/2018/2/layout/IconCircleList"/>
    <dgm:cxn modelId="{881B7A95-75BC-47FF-8343-596E0FD85F1F}" type="presParOf" srcId="{8F5D76E3-4CD3-4038-A62D-DDC9CE170864}" destId="{FD5E4945-0332-4DD4-B5D8-FB59534F9A40}" srcOrd="2" destOrd="0" presId="urn:microsoft.com/office/officeart/2018/2/layout/IconCircleList"/>
    <dgm:cxn modelId="{10A49F6E-F812-4778-A9D7-AB91F5D28D37}" type="presParOf" srcId="{8F5D76E3-4CD3-4038-A62D-DDC9CE170864}" destId="{3FB51764-CA75-4FA5-AD80-C08D8A1DEC9F}" srcOrd="3" destOrd="0" presId="urn:microsoft.com/office/officeart/2018/2/layout/IconCircleList"/>
    <dgm:cxn modelId="{05427565-C951-49D2-AE18-47EDAF0483E4}" type="presParOf" srcId="{CE4F8469-3697-4461-83A0-14F37E3FF34C}" destId="{6A9FDC2E-9AA8-457A-B673-F5A1CB01EB98}" srcOrd="1" destOrd="0" presId="urn:microsoft.com/office/officeart/2018/2/layout/IconCircleList"/>
    <dgm:cxn modelId="{AD08CF4F-DC9D-439A-8249-E4BC3D479376}" type="presParOf" srcId="{CE4F8469-3697-4461-83A0-14F37E3FF34C}" destId="{47FBAA06-F521-40E9-ADA4-EA417E50456F}" srcOrd="2" destOrd="0" presId="urn:microsoft.com/office/officeart/2018/2/layout/IconCircleList"/>
    <dgm:cxn modelId="{A63D42B1-5425-4646-BEE3-B8934EA74CB3}" type="presParOf" srcId="{47FBAA06-F521-40E9-ADA4-EA417E50456F}" destId="{3C28D84C-AA8B-4BEF-9E77-2A1C964E763D}" srcOrd="0" destOrd="0" presId="urn:microsoft.com/office/officeart/2018/2/layout/IconCircleList"/>
    <dgm:cxn modelId="{961E5F39-A603-4154-BBA6-8A97B1592E86}" type="presParOf" srcId="{47FBAA06-F521-40E9-ADA4-EA417E50456F}" destId="{5BDFB88E-0B75-4B32-8BE0-1305CEA45A22}" srcOrd="1" destOrd="0" presId="urn:microsoft.com/office/officeart/2018/2/layout/IconCircleList"/>
    <dgm:cxn modelId="{C40D39B1-36D7-41EB-B36A-2C095DB04261}" type="presParOf" srcId="{47FBAA06-F521-40E9-ADA4-EA417E50456F}" destId="{629E2C16-6EC2-4DBD-AA2C-8261C86C5663}" srcOrd="2" destOrd="0" presId="urn:microsoft.com/office/officeart/2018/2/layout/IconCircleList"/>
    <dgm:cxn modelId="{B6973EE2-4FD3-4848-AA4D-BF928C08002B}" type="presParOf" srcId="{47FBAA06-F521-40E9-ADA4-EA417E50456F}" destId="{A0B99FFA-AC00-44E5-AEFE-1F4D7FF28CBE}" srcOrd="3" destOrd="0" presId="urn:microsoft.com/office/officeart/2018/2/layout/IconCircleList"/>
    <dgm:cxn modelId="{02929A13-F6DD-40AE-8183-4963A3D0C5A8}" type="presParOf" srcId="{CE4F8469-3697-4461-83A0-14F37E3FF34C}" destId="{1B18C21C-2B4B-44B9-83EE-3109135B4319}" srcOrd="3" destOrd="0" presId="urn:microsoft.com/office/officeart/2018/2/layout/IconCircleList"/>
    <dgm:cxn modelId="{2FCF186D-E4DB-40DF-8DA0-FC37EF3581DC}" type="presParOf" srcId="{CE4F8469-3697-4461-83A0-14F37E3FF34C}" destId="{38A5396C-61D7-44F9-B4CC-AF1184744165}" srcOrd="4" destOrd="0" presId="urn:microsoft.com/office/officeart/2018/2/layout/IconCircleList"/>
    <dgm:cxn modelId="{BC659316-2A2E-4C2C-BAD9-C1F81C895752}" type="presParOf" srcId="{38A5396C-61D7-44F9-B4CC-AF1184744165}" destId="{B6567A18-8E55-485D-BE62-289F3496D6D8}" srcOrd="0" destOrd="0" presId="urn:microsoft.com/office/officeart/2018/2/layout/IconCircleList"/>
    <dgm:cxn modelId="{B92765CB-E4F5-43DE-A9AB-EF0EB0AF9AFA}" type="presParOf" srcId="{38A5396C-61D7-44F9-B4CC-AF1184744165}" destId="{7B1AD3B7-C85B-4F8C-B4EA-FDDAB153AE19}" srcOrd="1" destOrd="0" presId="urn:microsoft.com/office/officeart/2018/2/layout/IconCircleList"/>
    <dgm:cxn modelId="{F6FE71AA-8BE3-4640-84FD-B039C1D5A0BE}" type="presParOf" srcId="{38A5396C-61D7-44F9-B4CC-AF1184744165}" destId="{A95658A9-1845-4A82-A9A3-E7DB36A16604}" srcOrd="2" destOrd="0" presId="urn:microsoft.com/office/officeart/2018/2/layout/IconCircleList"/>
    <dgm:cxn modelId="{C0012820-9F83-4055-BC0D-ED7FE862C613}" type="presParOf" srcId="{38A5396C-61D7-44F9-B4CC-AF1184744165}" destId="{B2A102EE-B81A-4725-AA00-BA0A75C52959}" srcOrd="3" destOrd="0" presId="urn:microsoft.com/office/officeart/2018/2/layout/IconCircleList"/>
    <dgm:cxn modelId="{B395958F-C2E5-4061-B3E7-DB64076B4CC5}" type="presParOf" srcId="{CE4F8469-3697-4461-83A0-14F37E3FF34C}" destId="{A5DB4323-E9AD-4153-8FC8-064F0F144738}" srcOrd="5" destOrd="0" presId="urn:microsoft.com/office/officeart/2018/2/layout/IconCircleList"/>
    <dgm:cxn modelId="{3627273E-0E3C-4CB4-982D-C066A1DFA8E7}" type="presParOf" srcId="{CE4F8469-3697-4461-83A0-14F37E3FF34C}" destId="{20029871-2C04-4C44-AC3F-730BD31A7287}" srcOrd="6" destOrd="0" presId="urn:microsoft.com/office/officeart/2018/2/layout/IconCircleList"/>
    <dgm:cxn modelId="{072AA722-196A-4DAD-AB23-3AE972C72C40}" type="presParOf" srcId="{20029871-2C04-4C44-AC3F-730BD31A7287}" destId="{9C336964-ADC0-4E60-BD36-CE1A7AF9834C}" srcOrd="0" destOrd="0" presId="urn:microsoft.com/office/officeart/2018/2/layout/IconCircleList"/>
    <dgm:cxn modelId="{B75BE70A-EB6A-4E94-B404-8EA7D7683101}" type="presParOf" srcId="{20029871-2C04-4C44-AC3F-730BD31A7287}" destId="{1F34273B-5139-42D7-A984-80FF5CFDFB68}" srcOrd="1" destOrd="0" presId="urn:microsoft.com/office/officeart/2018/2/layout/IconCircleList"/>
    <dgm:cxn modelId="{5A54D09A-87AF-4B8D-B978-64988413AAC7}" type="presParOf" srcId="{20029871-2C04-4C44-AC3F-730BD31A7287}" destId="{1424C725-572B-4F34-BA11-BC444ADA2E90}" srcOrd="2" destOrd="0" presId="urn:microsoft.com/office/officeart/2018/2/layout/IconCircleList"/>
    <dgm:cxn modelId="{1C4F1932-C787-41B0-959B-ABB3FC9CEAA2}" type="presParOf" srcId="{20029871-2C04-4C44-AC3F-730BD31A7287}" destId="{F2C561E2-4124-4961-A8AE-721234C8364C}" srcOrd="3" destOrd="0" presId="urn:microsoft.com/office/officeart/2018/2/layout/IconCircleList"/>
    <dgm:cxn modelId="{E3FE655F-C68D-4B61-895B-731B2A48B4E5}" type="presParOf" srcId="{CE4F8469-3697-4461-83A0-14F37E3FF34C}" destId="{D342FEDD-4969-4827-85E3-AEC5E26EB9D9}" srcOrd="7" destOrd="0" presId="urn:microsoft.com/office/officeart/2018/2/layout/IconCircleList"/>
    <dgm:cxn modelId="{34B19A85-9CEB-4053-BA51-93CA19A12ADB}" type="presParOf" srcId="{CE4F8469-3697-4461-83A0-14F37E3FF34C}" destId="{27797B69-B33C-4611-8A47-58474D21C5FD}" srcOrd="8" destOrd="0" presId="urn:microsoft.com/office/officeart/2018/2/layout/IconCircleList"/>
    <dgm:cxn modelId="{6A50D609-9589-4E7E-97F6-2BC321625DAB}" type="presParOf" srcId="{27797B69-B33C-4611-8A47-58474D21C5FD}" destId="{A078247B-6C7A-4CC5-AA84-85628A6EF1FB}" srcOrd="0" destOrd="0" presId="urn:microsoft.com/office/officeart/2018/2/layout/IconCircleList"/>
    <dgm:cxn modelId="{ACE51969-3859-42D3-AF24-02451D88BDED}" type="presParOf" srcId="{27797B69-B33C-4611-8A47-58474D21C5FD}" destId="{0537FB8C-2095-438A-AC61-8E9C99407B59}" srcOrd="1" destOrd="0" presId="urn:microsoft.com/office/officeart/2018/2/layout/IconCircleList"/>
    <dgm:cxn modelId="{17B73EFC-C920-4C94-A80F-C58E2A2E738B}" type="presParOf" srcId="{27797B69-B33C-4611-8A47-58474D21C5FD}" destId="{A2970FAB-4EA3-4EA9-92ED-DE2D9B48373D}" srcOrd="2" destOrd="0" presId="urn:microsoft.com/office/officeart/2018/2/layout/IconCircleList"/>
    <dgm:cxn modelId="{2724CBFE-A408-4719-A30A-CF7FBD2A9142}" type="presParOf" srcId="{27797B69-B33C-4611-8A47-58474D21C5FD}" destId="{CC78943C-1056-462B-908A-42F1B9CFAD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AAA2E-15E2-4859-A8E7-6383BBE55C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B4096F-8D8E-4414-BA37-D49AA94D5611}">
      <dgm:prSet/>
      <dgm:spPr/>
      <dgm:t>
        <a:bodyPr/>
        <a:lstStyle/>
        <a:p>
          <a:r>
            <a:rPr lang="en-US"/>
            <a:t>Possible to use medical information to predict whether an individual getting their vaccine should get additional monitoring and care</a:t>
          </a:r>
        </a:p>
      </dgm:t>
    </dgm:pt>
    <dgm:pt modelId="{4548A70B-953C-4DDB-BD50-176B4714B70B}" type="parTrans" cxnId="{2D7A157C-107D-48DA-B6C6-186E51182428}">
      <dgm:prSet/>
      <dgm:spPr/>
      <dgm:t>
        <a:bodyPr/>
        <a:lstStyle/>
        <a:p>
          <a:endParaRPr lang="en-US"/>
        </a:p>
      </dgm:t>
    </dgm:pt>
    <dgm:pt modelId="{AC9513FE-F3A2-459D-A367-13F2CA76218D}" type="sibTrans" cxnId="{2D7A157C-107D-48DA-B6C6-186E51182428}">
      <dgm:prSet/>
      <dgm:spPr/>
      <dgm:t>
        <a:bodyPr/>
        <a:lstStyle/>
        <a:p>
          <a:endParaRPr lang="en-US"/>
        </a:p>
      </dgm:t>
    </dgm:pt>
    <dgm:pt modelId="{C627889D-A0D0-4FEE-BFD6-01D1476A457D}">
      <dgm:prSet/>
      <dgm:spPr/>
      <dgm:t>
        <a:bodyPr/>
        <a:lstStyle/>
        <a:p>
          <a:r>
            <a:rPr lang="en-US"/>
            <a:t>Further investigation would need to be conducted using data that is not subject to reporting bias and is well defined with regards to what is reported</a:t>
          </a:r>
        </a:p>
      </dgm:t>
    </dgm:pt>
    <dgm:pt modelId="{5ED73801-E1B7-43B8-9F1F-76F66E41226E}" type="parTrans" cxnId="{D536199B-9D0B-4691-AFE8-82F8979A76D2}">
      <dgm:prSet/>
      <dgm:spPr/>
      <dgm:t>
        <a:bodyPr/>
        <a:lstStyle/>
        <a:p>
          <a:endParaRPr lang="en-US"/>
        </a:p>
      </dgm:t>
    </dgm:pt>
    <dgm:pt modelId="{AAA109B9-060B-467D-9161-D2FB06C9213F}" type="sibTrans" cxnId="{D536199B-9D0B-4691-AFE8-82F8979A76D2}">
      <dgm:prSet/>
      <dgm:spPr/>
      <dgm:t>
        <a:bodyPr/>
        <a:lstStyle/>
        <a:p>
          <a:endParaRPr lang="en-US"/>
        </a:p>
      </dgm:t>
    </dgm:pt>
    <dgm:pt modelId="{852C7F0B-D3D5-4AC7-A302-64328F420462}">
      <dgm:prSet/>
      <dgm:spPr/>
      <dgm:t>
        <a:bodyPr/>
        <a:lstStyle/>
        <a:p>
          <a:r>
            <a:rPr lang="en-US"/>
            <a:t>Only represents a first step towards developing a tool to combat vaccine hesitancy </a:t>
          </a:r>
        </a:p>
      </dgm:t>
    </dgm:pt>
    <dgm:pt modelId="{B722E0E2-7A56-45E2-83AB-50B28C84595E}" type="parTrans" cxnId="{F84F36DD-EC99-4568-9475-EFBC9E53FFDC}">
      <dgm:prSet/>
      <dgm:spPr/>
      <dgm:t>
        <a:bodyPr/>
        <a:lstStyle/>
        <a:p>
          <a:endParaRPr lang="en-US"/>
        </a:p>
      </dgm:t>
    </dgm:pt>
    <dgm:pt modelId="{3DE51161-4CCA-4D13-BE10-B22D2FEB5950}" type="sibTrans" cxnId="{F84F36DD-EC99-4568-9475-EFBC9E53FFDC}">
      <dgm:prSet/>
      <dgm:spPr/>
      <dgm:t>
        <a:bodyPr/>
        <a:lstStyle/>
        <a:p>
          <a:endParaRPr lang="en-US"/>
        </a:p>
      </dgm:t>
    </dgm:pt>
    <dgm:pt modelId="{716E1B59-093F-4CAD-A8A1-1F6C1DABAA29}" type="pres">
      <dgm:prSet presAssocID="{AA2AAA2E-15E2-4859-A8E7-6383BBE55C44}" presName="linear" presStyleCnt="0">
        <dgm:presLayoutVars>
          <dgm:animLvl val="lvl"/>
          <dgm:resizeHandles val="exact"/>
        </dgm:presLayoutVars>
      </dgm:prSet>
      <dgm:spPr/>
    </dgm:pt>
    <dgm:pt modelId="{6F79D95A-E312-41A4-BAE6-E4A703B8D488}" type="pres">
      <dgm:prSet presAssocID="{6DB4096F-8D8E-4414-BA37-D49AA94D56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D06454-AC01-49E8-A627-D204B2F41985}" type="pres">
      <dgm:prSet presAssocID="{AC9513FE-F3A2-459D-A367-13F2CA76218D}" presName="spacer" presStyleCnt="0"/>
      <dgm:spPr/>
    </dgm:pt>
    <dgm:pt modelId="{A4560892-5F66-45E6-8DDD-4EB6938AF153}" type="pres">
      <dgm:prSet presAssocID="{C627889D-A0D0-4FEE-BFD6-01D1476A45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6596D4-4C73-4D92-B1C9-9040EC048DEA}" type="pres">
      <dgm:prSet presAssocID="{AAA109B9-060B-467D-9161-D2FB06C9213F}" presName="spacer" presStyleCnt="0"/>
      <dgm:spPr/>
    </dgm:pt>
    <dgm:pt modelId="{2E7F9445-DB21-4818-AA5D-2E47CADF9DBA}" type="pres">
      <dgm:prSet presAssocID="{852C7F0B-D3D5-4AC7-A302-64328F4204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23F51B-B573-4589-B121-739869B8E299}" type="presOf" srcId="{AA2AAA2E-15E2-4859-A8E7-6383BBE55C44}" destId="{716E1B59-093F-4CAD-A8A1-1F6C1DABAA29}" srcOrd="0" destOrd="0" presId="urn:microsoft.com/office/officeart/2005/8/layout/vList2"/>
    <dgm:cxn modelId="{3486771D-43D6-4FAE-9E1F-73EEF3C71FD6}" type="presOf" srcId="{C627889D-A0D0-4FEE-BFD6-01D1476A457D}" destId="{A4560892-5F66-45E6-8DDD-4EB6938AF153}" srcOrd="0" destOrd="0" presId="urn:microsoft.com/office/officeart/2005/8/layout/vList2"/>
    <dgm:cxn modelId="{A554A32B-E8FF-40EC-940B-B26A31720252}" type="presOf" srcId="{6DB4096F-8D8E-4414-BA37-D49AA94D5611}" destId="{6F79D95A-E312-41A4-BAE6-E4A703B8D488}" srcOrd="0" destOrd="0" presId="urn:microsoft.com/office/officeart/2005/8/layout/vList2"/>
    <dgm:cxn modelId="{2D7A157C-107D-48DA-B6C6-186E51182428}" srcId="{AA2AAA2E-15E2-4859-A8E7-6383BBE55C44}" destId="{6DB4096F-8D8E-4414-BA37-D49AA94D5611}" srcOrd="0" destOrd="0" parTransId="{4548A70B-953C-4DDB-BD50-176B4714B70B}" sibTransId="{AC9513FE-F3A2-459D-A367-13F2CA76218D}"/>
    <dgm:cxn modelId="{D536199B-9D0B-4691-AFE8-82F8979A76D2}" srcId="{AA2AAA2E-15E2-4859-A8E7-6383BBE55C44}" destId="{C627889D-A0D0-4FEE-BFD6-01D1476A457D}" srcOrd="1" destOrd="0" parTransId="{5ED73801-E1B7-43B8-9F1F-76F66E41226E}" sibTransId="{AAA109B9-060B-467D-9161-D2FB06C9213F}"/>
    <dgm:cxn modelId="{F84F36DD-EC99-4568-9475-EFBC9E53FFDC}" srcId="{AA2AAA2E-15E2-4859-A8E7-6383BBE55C44}" destId="{852C7F0B-D3D5-4AC7-A302-64328F420462}" srcOrd="2" destOrd="0" parTransId="{B722E0E2-7A56-45E2-83AB-50B28C84595E}" sibTransId="{3DE51161-4CCA-4D13-BE10-B22D2FEB5950}"/>
    <dgm:cxn modelId="{5AE018FB-B650-46B2-9574-E23D834A6824}" type="presOf" srcId="{852C7F0B-D3D5-4AC7-A302-64328F420462}" destId="{2E7F9445-DB21-4818-AA5D-2E47CADF9DBA}" srcOrd="0" destOrd="0" presId="urn:microsoft.com/office/officeart/2005/8/layout/vList2"/>
    <dgm:cxn modelId="{BC174B40-E9E8-428F-B4A3-E7AF8ECBEFC0}" type="presParOf" srcId="{716E1B59-093F-4CAD-A8A1-1F6C1DABAA29}" destId="{6F79D95A-E312-41A4-BAE6-E4A703B8D488}" srcOrd="0" destOrd="0" presId="urn:microsoft.com/office/officeart/2005/8/layout/vList2"/>
    <dgm:cxn modelId="{7E38E1DF-CD26-49E6-A648-4F30B84EE5D1}" type="presParOf" srcId="{716E1B59-093F-4CAD-A8A1-1F6C1DABAA29}" destId="{99D06454-AC01-49E8-A627-D204B2F41985}" srcOrd="1" destOrd="0" presId="urn:microsoft.com/office/officeart/2005/8/layout/vList2"/>
    <dgm:cxn modelId="{CDADAD9B-8F99-4CB0-88A5-E3D2FF4B0503}" type="presParOf" srcId="{716E1B59-093F-4CAD-A8A1-1F6C1DABAA29}" destId="{A4560892-5F66-45E6-8DDD-4EB6938AF153}" srcOrd="2" destOrd="0" presId="urn:microsoft.com/office/officeart/2005/8/layout/vList2"/>
    <dgm:cxn modelId="{900DC1F4-D9DE-496F-BCB5-024115212523}" type="presParOf" srcId="{716E1B59-093F-4CAD-A8A1-1F6C1DABAA29}" destId="{8E6596D4-4C73-4D92-B1C9-9040EC048DEA}" srcOrd="3" destOrd="0" presId="urn:microsoft.com/office/officeart/2005/8/layout/vList2"/>
    <dgm:cxn modelId="{BBDE851B-4A28-4E7E-997C-ED2B04393088}" type="presParOf" srcId="{716E1B59-093F-4CAD-A8A1-1F6C1DABAA29}" destId="{2E7F9445-DB21-4818-AA5D-2E47CADF9D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7B59-9B60-45A3-A11E-C1E96523291F}">
      <dsp:nvSpPr>
        <dsp:cNvPr id="0" name=""/>
        <dsp:cNvSpPr/>
      </dsp:nvSpPr>
      <dsp:spPr>
        <a:xfrm>
          <a:off x="0" y="46206"/>
          <a:ext cx="772826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1. Introduction</a:t>
          </a:r>
        </a:p>
      </dsp:txBody>
      <dsp:txXfrm>
        <a:off x="44492" y="90698"/>
        <a:ext cx="7639283" cy="822446"/>
      </dsp:txXfrm>
    </dsp:sp>
    <dsp:sp modelId="{1791938B-5709-46C1-ABA8-A9142B98B8C3}">
      <dsp:nvSpPr>
        <dsp:cNvPr id="0" name=""/>
        <dsp:cNvSpPr/>
      </dsp:nvSpPr>
      <dsp:spPr>
        <a:xfrm>
          <a:off x="0" y="1067077"/>
          <a:ext cx="7728267" cy="911430"/>
        </a:xfrm>
        <a:prstGeom prst="roundRect">
          <a:avLst/>
        </a:prstGeom>
        <a:solidFill>
          <a:schemeClr val="accent2">
            <a:hueOff val="488613"/>
            <a:satOff val="-7883"/>
            <a:lumOff val="-1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2. Data</a:t>
          </a:r>
        </a:p>
      </dsp:txBody>
      <dsp:txXfrm>
        <a:off x="44492" y="1111569"/>
        <a:ext cx="7639283" cy="822446"/>
      </dsp:txXfrm>
    </dsp:sp>
    <dsp:sp modelId="{BBB61DF1-846B-4CC3-A6FA-34E07DEDBF56}">
      <dsp:nvSpPr>
        <dsp:cNvPr id="0" name=""/>
        <dsp:cNvSpPr/>
      </dsp:nvSpPr>
      <dsp:spPr>
        <a:xfrm>
          <a:off x="0" y="2087947"/>
          <a:ext cx="7728267" cy="91143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3. Methods</a:t>
          </a:r>
        </a:p>
      </dsp:txBody>
      <dsp:txXfrm>
        <a:off x="44492" y="2132439"/>
        <a:ext cx="7639283" cy="822446"/>
      </dsp:txXfrm>
    </dsp:sp>
    <dsp:sp modelId="{3D288C94-E5A0-47AF-9086-0C1CD20D9967}">
      <dsp:nvSpPr>
        <dsp:cNvPr id="0" name=""/>
        <dsp:cNvSpPr/>
      </dsp:nvSpPr>
      <dsp:spPr>
        <a:xfrm>
          <a:off x="0" y="3108817"/>
          <a:ext cx="7728267" cy="911430"/>
        </a:xfrm>
        <a:prstGeom prst="roundRect">
          <a:avLst/>
        </a:prstGeom>
        <a:solidFill>
          <a:schemeClr val="accent2">
            <a:hueOff val="1465840"/>
            <a:satOff val="-23650"/>
            <a:lumOff val="-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4. Results</a:t>
          </a:r>
        </a:p>
      </dsp:txBody>
      <dsp:txXfrm>
        <a:off x="44492" y="3153309"/>
        <a:ext cx="7639283" cy="822446"/>
      </dsp:txXfrm>
    </dsp:sp>
    <dsp:sp modelId="{293C1732-8180-4CBC-B9E8-0BBAFD95A894}">
      <dsp:nvSpPr>
        <dsp:cNvPr id="0" name=""/>
        <dsp:cNvSpPr/>
      </dsp:nvSpPr>
      <dsp:spPr>
        <a:xfrm>
          <a:off x="0" y="4129687"/>
          <a:ext cx="7728267" cy="91143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5. Discussion</a:t>
          </a:r>
        </a:p>
      </dsp:txBody>
      <dsp:txXfrm>
        <a:off x="44492" y="4174179"/>
        <a:ext cx="7639283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334D7-C6A9-42ED-AE98-469A827B2895}">
      <dsp:nvSpPr>
        <dsp:cNvPr id="0" name=""/>
        <dsp:cNvSpPr/>
      </dsp:nvSpPr>
      <dsp:spPr>
        <a:xfrm>
          <a:off x="0" y="2743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Adverse event onset date before vaccine </a:t>
          </a:r>
          <a:endParaRPr lang="en-US" sz="1700" kern="1200">
            <a:latin typeface="Corbel" panose="020B0503020204020204"/>
          </a:endParaRPr>
        </a:p>
      </dsp:txBody>
      <dsp:txXfrm>
        <a:off x="0" y="274320"/>
        <a:ext cx="2285999" cy="1371599"/>
      </dsp:txXfrm>
    </dsp:sp>
    <dsp:sp modelId="{7CAE6C30-61F2-494D-BC26-7B079E8EECEB}">
      <dsp:nvSpPr>
        <dsp:cNvPr id="0" name=""/>
        <dsp:cNvSpPr/>
      </dsp:nvSpPr>
      <dsp:spPr>
        <a:xfrm>
          <a:off x="2514600" y="2743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&gt; 2 doses of COVID-19 vaccine</a:t>
          </a:r>
          <a:r>
            <a:rPr lang="en-US" sz="1700" kern="1200">
              <a:latin typeface="Corbel" panose="020B0503020204020204"/>
            </a:rPr>
            <a:t> </a:t>
          </a:r>
          <a:endParaRPr lang="en-US" sz="1700" kern="1200"/>
        </a:p>
      </dsp:txBody>
      <dsp:txXfrm>
        <a:off x="2514600" y="274320"/>
        <a:ext cx="2285999" cy="1371599"/>
      </dsp:txXfrm>
    </dsp:sp>
    <dsp:sp modelId="{A1686049-9B70-4216-9FCC-990538DAF8EC}">
      <dsp:nvSpPr>
        <dsp:cNvPr id="0" name=""/>
        <dsp:cNvSpPr/>
      </dsp:nvSpPr>
      <dsp:spPr>
        <a:xfrm>
          <a:off x="5029199" y="2743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Hospice care </a:t>
          </a:r>
        </a:p>
      </dsp:txBody>
      <dsp:txXfrm>
        <a:off x="5029199" y="274320"/>
        <a:ext cx="2285999" cy="1371599"/>
      </dsp:txXfrm>
    </dsp:sp>
    <dsp:sp modelId="{4A8E78FB-65D9-46C1-ACF1-7E6BAA04C52C}">
      <dsp:nvSpPr>
        <dsp:cNvPr id="0" name=""/>
        <dsp:cNvSpPr/>
      </dsp:nvSpPr>
      <dsp:spPr>
        <a:xfrm>
          <a:off x="0" y="18745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COVID-19 vaccination type </a:t>
          </a:r>
        </a:p>
      </dsp:txBody>
      <dsp:txXfrm>
        <a:off x="0" y="1874520"/>
        <a:ext cx="2285999" cy="1371599"/>
      </dsp:txXfrm>
    </dsp:sp>
    <dsp:sp modelId="{2CC4C180-7296-4DEC-A91D-EE65FF3F48D9}">
      <dsp:nvSpPr>
        <dsp:cNvPr id="0" name=""/>
        <dsp:cNvSpPr/>
      </dsp:nvSpPr>
      <dsp:spPr>
        <a:xfrm>
          <a:off x="2514600" y="18745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Prior COVID-19 diagnosis before vaccination </a:t>
          </a:r>
        </a:p>
      </dsp:txBody>
      <dsp:txXfrm>
        <a:off x="2514600" y="1874520"/>
        <a:ext cx="2285999" cy="1371599"/>
      </dsp:txXfrm>
    </dsp:sp>
    <dsp:sp modelId="{88DD1443-B132-4E2C-A6DA-91075CD09F9A}">
      <dsp:nvSpPr>
        <dsp:cNvPr id="0" name=""/>
        <dsp:cNvSpPr/>
      </dsp:nvSpPr>
      <dsp:spPr>
        <a:xfrm>
          <a:off x="5029199" y="18745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Days between event and vaccination &gt;</a:t>
          </a:r>
          <a:r>
            <a:rPr lang="en-US" sz="1700" kern="1200">
              <a:latin typeface="Corbel" panose="020B0503020204020204"/>
            </a:rPr>
            <a:t>6   </a:t>
          </a:r>
          <a:endParaRPr lang="en-US" sz="1700" kern="1200"/>
        </a:p>
      </dsp:txBody>
      <dsp:txXfrm>
        <a:off x="5029199" y="1874520"/>
        <a:ext cx="2285999" cy="1371599"/>
      </dsp:txXfrm>
    </dsp:sp>
    <dsp:sp modelId="{62EC6B7F-C73B-4CCC-B5A6-ECEF962204A9}">
      <dsp:nvSpPr>
        <dsp:cNvPr id="0" name=""/>
        <dsp:cNvSpPr/>
      </dsp:nvSpPr>
      <dsp:spPr>
        <a:xfrm>
          <a:off x="2514600" y="3474720"/>
          <a:ext cx="2285999" cy="1371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congenital anomaly or birth defect cases require Female gender Age &lt; 50 </a:t>
          </a:r>
        </a:p>
      </dsp:txBody>
      <dsp:txXfrm>
        <a:off x="2514600" y="3474720"/>
        <a:ext cx="2285999" cy="1371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E8735-2EE0-4793-909D-8D0A1DF15BFA}">
      <dsp:nvSpPr>
        <dsp:cNvPr id="0" name=""/>
        <dsp:cNvSpPr/>
      </dsp:nvSpPr>
      <dsp:spPr>
        <a:xfrm>
          <a:off x="1222391" y="1410496"/>
          <a:ext cx="1315617" cy="1315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812F-50FD-4FA6-B1F2-DF8023B59025}">
      <dsp:nvSpPr>
        <dsp:cNvPr id="0" name=""/>
        <dsp:cNvSpPr/>
      </dsp:nvSpPr>
      <dsp:spPr>
        <a:xfrm>
          <a:off x="746" y="2825361"/>
          <a:ext cx="3758906" cy="6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Both algorithm methods (LLR and RF) achieved overall respectable accuracies largely because of strong specificities</a:t>
          </a:r>
        </a:p>
      </dsp:txBody>
      <dsp:txXfrm>
        <a:off x="746" y="2825361"/>
        <a:ext cx="3758906" cy="651935"/>
      </dsp:txXfrm>
    </dsp:sp>
    <dsp:sp modelId="{7F9A9E9E-FCEE-420D-B6C0-D2EBF7F489FB}">
      <dsp:nvSpPr>
        <dsp:cNvPr id="0" name=""/>
        <dsp:cNvSpPr/>
      </dsp:nvSpPr>
      <dsp:spPr>
        <a:xfrm>
          <a:off x="746" y="3523457"/>
          <a:ext cx="3758906" cy="19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1433C-4D10-4F11-9DCA-D0EF93F3768F}">
      <dsp:nvSpPr>
        <dsp:cNvPr id="0" name=""/>
        <dsp:cNvSpPr/>
      </dsp:nvSpPr>
      <dsp:spPr>
        <a:xfrm>
          <a:off x="5639106" y="1410496"/>
          <a:ext cx="1315617" cy="1315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B81FD-D47D-4FFE-819D-8C6E237E3646}">
      <dsp:nvSpPr>
        <dsp:cNvPr id="0" name=""/>
        <dsp:cNvSpPr/>
      </dsp:nvSpPr>
      <dsp:spPr>
        <a:xfrm>
          <a:off x="4417461" y="2825361"/>
          <a:ext cx="3758906" cy="6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Sensitivities were not as strong </a:t>
          </a:r>
          <a:r>
            <a:rPr lang="en-US" sz="1400" kern="1200">
              <a:latin typeface="Corbel" panose="020B0503020204020204"/>
            </a:rPr>
            <a:t>and averaged</a:t>
          </a:r>
          <a:r>
            <a:rPr lang="en-US" sz="1400" kern="1200"/>
            <a:t> sensitivity for the RF method was particularly poor</a:t>
          </a:r>
        </a:p>
      </dsp:txBody>
      <dsp:txXfrm>
        <a:off x="4417461" y="2825361"/>
        <a:ext cx="3758906" cy="651935"/>
      </dsp:txXfrm>
    </dsp:sp>
    <dsp:sp modelId="{B8180070-AC19-45BD-8950-9DB973A41042}">
      <dsp:nvSpPr>
        <dsp:cNvPr id="0" name=""/>
        <dsp:cNvSpPr/>
      </dsp:nvSpPr>
      <dsp:spPr>
        <a:xfrm>
          <a:off x="4417461" y="3523457"/>
          <a:ext cx="3758906" cy="19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1B052-B52A-45F5-BCE3-343EE697DB57}">
      <dsp:nvSpPr>
        <dsp:cNvPr id="0" name=""/>
        <dsp:cNvSpPr/>
      </dsp:nvSpPr>
      <dsp:spPr>
        <a:xfrm>
          <a:off x="10493" y="241315"/>
          <a:ext cx="965664" cy="9656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995F2-5429-41C1-AAEC-21B19B6C41AA}">
      <dsp:nvSpPr>
        <dsp:cNvPr id="0" name=""/>
        <dsp:cNvSpPr/>
      </dsp:nvSpPr>
      <dsp:spPr>
        <a:xfrm>
          <a:off x="213283" y="444104"/>
          <a:ext cx="560085" cy="560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51764-CA75-4FA5-AD80-C08D8A1DEC9F}">
      <dsp:nvSpPr>
        <dsp:cNvPr id="0" name=""/>
        <dsp:cNvSpPr/>
      </dsp:nvSpPr>
      <dsp:spPr>
        <a:xfrm>
          <a:off x="1183086" y="241315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ML algorim based on reported data in VAERS, may not be generalizable to overall population</a:t>
          </a:r>
        </a:p>
      </dsp:txBody>
      <dsp:txXfrm>
        <a:off x="1183086" y="241315"/>
        <a:ext cx="2276207" cy="965664"/>
      </dsp:txXfrm>
    </dsp:sp>
    <dsp:sp modelId="{3C28D84C-AA8B-4BEF-9E77-2A1C964E763D}">
      <dsp:nvSpPr>
        <dsp:cNvPr id="0" name=""/>
        <dsp:cNvSpPr/>
      </dsp:nvSpPr>
      <dsp:spPr>
        <a:xfrm>
          <a:off x="3855906" y="241315"/>
          <a:ext cx="965664" cy="9656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FB88E-0B75-4B32-8BE0-1305CEA45A22}">
      <dsp:nvSpPr>
        <dsp:cNvPr id="0" name=""/>
        <dsp:cNvSpPr/>
      </dsp:nvSpPr>
      <dsp:spPr>
        <a:xfrm>
          <a:off x="4058695" y="444104"/>
          <a:ext cx="560085" cy="560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99FFA-AC00-44E5-AEFE-1F4D7FF28CBE}">
      <dsp:nvSpPr>
        <dsp:cNvPr id="0" name=""/>
        <dsp:cNvSpPr/>
      </dsp:nvSpPr>
      <dsp:spPr>
        <a:xfrm>
          <a:off x="5028498" y="241315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Should only be used for hypothesis generation</a:t>
          </a:r>
        </a:p>
      </dsp:txBody>
      <dsp:txXfrm>
        <a:off x="5028498" y="241315"/>
        <a:ext cx="2276207" cy="965664"/>
      </dsp:txXfrm>
    </dsp:sp>
    <dsp:sp modelId="{B6567A18-8E55-485D-BE62-289F3496D6D8}">
      <dsp:nvSpPr>
        <dsp:cNvPr id="0" name=""/>
        <dsp:cNvSpPr/>
      </dsp:nvSpPr>
      <dsp:spPr>
        <a:xfrm>
          <a:off x="10493" y="2077488"/>
          <a:ext cx="965664" cy="9656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AD3B7-C85B-4F8C-B4EA-FDDAB153AE19}">
      <dsp:nvSpPr>
        <dsp:cNvPr id="0" name=""/>
        <dsp:cNvSpPr/>
      </dsp:nvSpPr>
      <dsp:spPr>
        <a:xfrm>
          <a:off x="213283" y="2280277"/>
          <a:ext cx="560085" cy="560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102EE-B81A-4725-AA00-BA0A75C52959}">
      <dsp:nvSpPr>
        <dsp:cNvPr id="0" name=""/>
        <dsp:cNvSpPr/>
      </dsp:nvSpPr>
      <dsp:spPr>
        <a:xfrm>
          <a:off x="1183086" y="2077488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Algorithms are not specific to a particular event and consequently makes interpretation about the outcome unspecific as well</a:t>
          </a:r>
        </a:p>
      </dsp:txBody>
      <dsp:txXfrm>
        <a:off x="1183086" y="2077488"/>
        <a:ext cx="2276207" cy="965664"/>
      </dsp:txXfrm>
    </dsp:sp>
    <dsp:sp modelId="{9C336964-ADC0-4E60-BD36-CE1A7AF9834C}">
      <dsp:nvSpPr>
        <dsp:cNvPr id="0" name=""/>
        <dsp:cNvSpPr/>
      </dsp:nvSpPr>
      <dsp:spPr>
        <a:xfrm>
          <a:off x="3855906" y="2077488"/>
          <a:ext cx="965664" cy="9656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273B-5139-42D7-A984-80FF5CFDFB68}">
      <dsp:nvSpPr>
        <dsp:cNvPr id="0" name=""/>
        <dsp:cNvSpPr/>
      </dsp:nvSpPr>
      <dsp:spPr>
        <a:xfrm>
          <a:off x="4058695" y="2280277"/>
          <a:ext cx="560085" cy="560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561E2-4124-4961-A8AE-721234C8364C}">
      <dsp:nvSpPr>
        <dsp:cNvPr id="0" name=""/>
        <dsp:cNvSpPr/>
      </dsp:nvSpPr>
      <dsp:spPr>
        <a:xfrm>
          <a:off x="5028498" y="2077488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Should be interpreted with caution due to the multiple limitations of a passive reporting system</a:t>
          </a:r>
        </a:p>
      </dsp:txBody>
      <dsp:txXfrm>
        <a:off x="5028498" y="2077488"/>
        <a:ext cx="2276207" cy="965664"/>
      </dsp:txXfrm>
    </dsp:sp>
    <dsp:sp modelId="{A078247B-6C7A-4CC5-AA84-85628A6EF1FB}">
      <dsp:nvSpPr>
        <dsp:cNvPr id="0" name=""/>
        <dsp:cNvSpPr/>
      </dsp:nvSpPr>
      <dsp:spPr>
        <a:xfrm>
          <a:off x="10493" y="3913660"/>
          <a:ext cx="965664" cy="9656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7FB8C-2095-438A-AC61-8E9C99407B59}">
      <dsp:nvSpPr>
        <dsp:cNvPr id="0" name=""/>
        <dsp:cNvSpPr/>
      </dsp:nvSpPr>
      <dsp:spPr>
        <a:xfrm>
          <a:off x="213283" y="4116450"/>
          <a:ext cx="560085" cy="560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943C-1056-462B-908A-42F1B9CFADDB}">
      <dsp:nvSpPr>
        <dsp:cNvPr id="0" name=""/>
        <dsp:cNvSpPr/>
      </dsp:nvSpPr>
      <dsp:spPr>
        <a:xfrm>
          <a:off x="1183086" y="3913660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Predictors such as current diseases may be undereported.</a:t>
          </a:r>
        </a:p>
      </dsp:txBody>
      <dsp:txXfrm>
        <a:off x="1183086" y="3913660"/>
        <a:ext cx="2276207" cy="965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9D95A-E312-41A4-BAE6-E4A703B8D488}">
      <dsp:nvSpPr>
        <dsp:cNvPr id="0" name=""/>
        <dsp:cNvSpPr/>
      </dsp:nvSpPr>
      <dsp:spPr>
        <a:xfrm>
          <a:off x="0" y="511560"/>
          <a:ext cx="7315200" cy="131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Possible to use medical information to predict whether an individual getting their vaccine should get additional monitoring and care</a:t>
          </a:r>
        </a:p>
      </dsp:txBody>
      <dsp:txXfrm>
        <a:off x="64425" y="575985"/>
        <a:ext cx="7186350" cy="1190909"/>
      </dsp:txXfrm>
    </dsp:sp>
    <dsp:sp modelId="{A4560892-5F66-45E6-8DDD-4EB6938AF153}">
      <dsp:nvSpPr>
        <dsp:cNvPr id="0" name=""/>
        <dsp:cNvSpPr/>
      </dsp:nvSpPr>
      <dsp:spPr>
        <a:xfrm>
          <a:off x="0" y="1900440"/>
          <a:ext cx="7315200" cy="131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Further investigation would need to be conducted using data that is not subject to reporting bias and is well defined with regards to what is reported</a:t>
          </a:r>
        </a:p>
      </dsp:txBody>
      <dsp:txXfrm>
        <a:off x="64425" y="1964865"/>
        <a:ext cx="7186350" cy="1190909"/>
      </dsp:txXfrm>
    </dsp:sp>
    <dsp:sp modelId="{2E7F9445-DB21-4818-AA5D-2E47CADF9DBA}">
      <dsp:nvSpPr>
        <dsp:cNvPr id="0" name=""/>
        <dsp:cNvSpPr/>
      </dsp:nvSpPr>
      <dsp:spPr>
        <a:xfrm>
          <a:off x="0" y="3289320"/>
          <a:ext cx="7315200" cy="1319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Only represents a first step towards developing a tool to combat vaccine hesitancy </a:t>
          </a:r>
        </a:p>
      </dsp:txBody>
      <dsp:txXfrm>
        <a:off x="64425" y="3353745"/>
        <a:ext cx="7186350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E439-361C-416E-81CC-92CCB3F7621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CDDC8-C7A3-4897-9358-58BFACE7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animations - click after I say something like</a:t>
            </a:r>
          </a:p>
          <a:p>
            <a:r>
              <a:rPr lang="en-US"/>
              <a:t>- “Then, within the training folds, we tuned the algorithm…”</a:t>
            </a:r>
          </a:p>
          <a:p>
            <a:r>
              <a:rPr lang="en-US"/>
              <a:t>- “…and out-of-bag classification error was used to select the final RF algorithm: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CDDC8-C7A3-4897-9358-58BFACE758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animations - click after I say something like </a:t>
            </a:r>
          </a:p>
          <a:p>
            <a:r>
              <a:rPr lang="en-US"/>
              <a:t>“…and then the tuned and trained logistic LASSO was used to….”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CDDC8-C7A3-4897-9358-58BFACE758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animations - click after I say something like </a:t>
            </a:r>
          </a:p>
          <a:p>
            <a:r>
              <a:rPr lang="en-US"/>
              <a:t>“…and finally both of these thresholds for the LASSO…”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CDDC8-C7A3-4897-9358-58BFACE758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5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5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cias.upc.edu.pe/2019/10/21/thinknovation-v-jovenes-machine-learning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sz="4600" b="1">
                <a:latin typeface="Corbel"/>
                <a:ea typeface="Cambria Math"/>
              </a:rPr>
              <a:t>BIOS 635 Machine Learning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US"/>
              <a:t>Presentators: Jose Lopez, Chris Moore, Tian Wang, Alice Yu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C8533B-7022-4F3E-99F8-AEF493482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4" r="21877" b="-1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C3B9-3F1C-4076-9BD3-FF1ED92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</a:t>
            </a:r>
            <a:br>
              <a:rPr lang="en-US"/>
            </a:br>
            <a:r>
              <a:rPr lang="en-US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81AF-7475-49BE-9721-BB5C9B46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Vaccine Adverse Event Reporting System (VAERS): voluntary, national, passive surveillance system was established in 1990 and is operated jointly by FDA  and CDC</a:t>
            </a:r>
          </a:p>
          <a:p>
            <a:r>
              <a:rPr lang="en-US"/>
              <a:t>Submitted by health care professionals, patients, manufacturers</a:t>
            </a:r>
          </a:p>
          <a:p>
            <a:r>
              <a:rPr lang="en-US"/>
              <a:t>Domestic reports (</a:t>
            </a:r>
            <a:r>
              <a:rPr lang="en-US" b="1"/>
              <a:t>primarily</a:t>
            </a:r>
            <a:r>
              <a:rPr lang="en-US"/>
              <a:t>) and international reports</a:t>
            </a:r>
          </a:p>
          <a:p>
            <a:r>
              <a:rPr lang="en-US"/>
              <a:t>Uses a clinically validated, internationally standardized terminology, the Medical Dictionary for Regulatory Activities (MedDRA) to code reported symptom</a:t>
            </a:r>
          </a:p>
          <a:p>
            <a:r>
              <a:rPr lang="en-US"/>
              <a:t>We analyzed COVID-19 vaccine </a:t>
            </a:r>
            <a:r>
              <a:rPr lang="en-US" b="1"/>
              <a:t>domestic</a:t>
            </a:r>
            <a:r>
              <a:rPr lang="en-US"/>
              <a:t> reports received by VAERS from 12/14/2020, through 4/5/2021</a:t>
            </a:r>
          </a:p>
        </p:txBody>
      </p:sp>
    </p:spTree>
    <p:extLst>
      <p:ext uri="{BB962C8B-B14F-4D97-AF65-F5344CB8AC3E}">
        <p14:creationId xmlns:p14="http://schemas.microsoft.com/office/powerpoint/2010/main" val="61667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5853C-839B-42A8-B96F-1D2E54CE0BB1}"/>
              </a:ext>
            </a:extLst>
          </p:cNvPr>
          <p:cNvSpPr txBox="1"/>
          <p:nvPr/>
        </p:nvSpPr>
        <p:spPr>
          <a:xfrm>
            <a:off x="156547" y="22708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VAERSDATA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98F7978-A151-443A-ADD5-F4EB983A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756253"/>
            <a:ext cx="11741426" cy="129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FBF20-DBF3-47FA-8130-4C2DB1B716BC}"/>
              </a:ext>
            </a:extLst>
          </p:cNvPr>
          <p:cNvSpPr txBox="1"/>
          <p:nvPr/>
        </p:nvSpPr>
        <p:spPr>
          <a:xfrm>
            <a:off x="196302" y="1637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VAERSVAX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7FD01B4-B57F-4C3F-B522-8E14C326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" y="649014"/>
            <a:ext cx="9309652" cy="1292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B4FFB-A21C-4256-A193-F99634780180}"/>
              </a:ext>
            </a:extLst>
          </p:cNvPr>
          <p:cNvSpPr txBox="1"/>
          <p:nvPr/>
        </p:nvSpPr>
        <p:spPr>
          <a:xfrm>
            <a:off x="156546" y="43514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VAERSSYMPTOMS</a:t>
            </a:r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C1C985FD-E927-464B-BEF0-72C0F6B2C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3" y="4808476"/>
            <a:ext cx="11781182" cy="14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6B5-D659-43D5-B314-400F3200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 Exclusion Criteria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94C1F2F-480D-4E6C-A6D2-4B4782B824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80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CDC3-05CE-4494-BF99-50D20EEC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 Predictors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30B640A-E8E5-47FF-9941-1FD23C877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" b="12392"/>
          <a:stretch/>
        </p:blipFill>
        <p:spPr>
          <a:xfrm>
            <a:off x="4818145" y="122782"/>
            <a:ext cx="5170149" cy="4621049"/>
          </a:xfrm>
          <a:prstGeom prst="rect">
            <a:avLst/>
          </a:prstGeom>
        </p:spPr>
      </p:pic>
      <p:pic>
        <p:nvPicPr>
          <p:cNvPr id="4" name="Picture 7" descr="Table&#10;&#10;Description automatically generated">
            <a:extLst>
              <a:ext uri="{FF2B5EF4-FFF2-40B4-BE49-F238E27FC236}">
                <a16:creationId xmlns:a16="http://schemas.microsoft.com/office/drawing/2014/main" id="{C94C1B84-54D0-477A-9D14-6EE376D1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87" y="4740345"/>
            <a:ext cx="5208104" cy="21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F1E6-EAB3-4ED2-B2B0-23FA7045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</a:t>
            </a:r>
            <a:br>
              <a:rPr lang="en-US"/>
            </a:br>
            <a:r>
              <a:rPr lang="en-US"/>
              <a:t>Outcome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0ED7B34-8057-4B0C-960B-020180321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6" b="37387"/>
          <a:stretch/>
        </p:blipFill>
        <p:spPr>
          <a:xfrm>
            <a:off x="3494711" y="1233145"/>
            <a:ext cx="7239749" cy="5160892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D13C6A0-11D9-4C75-A0BA-5044D68F0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 b="94444"/>
          <a:stretch/>
        </p:blipFill>
        <p:spPr>
          <a:xfrm>
            <a:off x="3520374" y="745914"/>
            <a:ext cx="7235705" cy="489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3F694B-89DC-439C-9E12-4C9CE830E60C}"/>
              </a:ext>
            </a:extLst>
          </p:cNvPr>
          <p:cNvSpPr txBox="1"/>
          <p:nvPr/>
        </p:nvSpPr>
        <p:spPr>
          <a:xfrm>
            <a:off x="9354568" y="3385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Onset &lt;= 4 days</a:t>
            </a:r>
          </a:p>
        </p:txBody>
      </p:sp>
    </p:spTree>
    <p:extLst>
      <p:ext uri="{BB962C8B-B14F-4D97-AF65-F5344CB8AC3E}">
        <p14:creationId xmlns:p14="http://schemas.microsoft.com/office/powerpoint/2010/main" val="172782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2DC5EE1-1150-4F19-B9D8-3EE99D8E2CE9}"/>
              </a:ext>
            </a:extLst>
          </p:cNvPr>
          <p:cNvSpPr/>
          <p:nvPr/>
        </p:nvSpPr>
        <p:spPr>
          <a:xfrm>
            <a:off x="0" y="5196114"/>
            <a:ext cx="3788229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49F87-5993-415A-8FBA-37D2EC75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Methods:</a:t>
            </a:r>
            <a:br>
              <a:rPr lang="en-US" sz="4400"/>
            </a:br>
            <a:r>
              <a:rPr lang="en-US" sz="4400"/>
              <a:t>Random Forest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525609-34F0-4F25-B3D0-20C8857E642C}"/>
              </a:ext>
            </a:extLst>
          </p:cNvPr>
          <p:cNvGraphicFramePr>
            <a:graphicFrameLocks noGrp="1"/>
          </p:cNvGraphicFramePr>
          <p:nvPr/>
        </p:nvGraphicFramePr>
        <p:xfrm>
          <a:off x="1712712" y="5562498"/>
          <a:ext cx="3994885" cy="9144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33425">
                  <a:extLst>
                    <a:ext uri="{9D8B030D-6E8A-4147-A177-3AD203B41FA5}">
                      <a16:colId xmlns:a16="http://schemas.microsoft.com/office/drawing/2014/main" val="4098903186"/>
                    </a:ext>
                  </a:extLst>
                </a:gridCol>
                <a:gridCol w="1861460">
                  <a:extLst>
                    <a:ext uri="{9D8B030D-6E8A-4147-A177-3AD203B41FA5}">
                      <a16:colId xmlns:a16="http://schemas.microsoft.com/office/drawing/2014/main" val="36772464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 trees (</a:t>
                      </a:r>
                      <a:r>
                        <a:rPr lang="en-US" sz="24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250, 500, 750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21659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 predictors (</a:t>
                      </a:r>
                      <a:r>
                        <a:rPr lang="en-US" sz="24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4, 6, 8, 12, 16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428268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3FBBAC-3DD0-4350-964C-A94FEA7DBA27}"/>
              </a:ext>
            </a:extLst>
          </p:cNvPr>
          <p:cNvCxnSpPr>
            <a:cxnSpLocks/>
          </p:cNvCxnSpPr>
          <p:nvPr/>
        </p:nvCxnSpPr>
        <p:spPr>
          <a:xfrm flipV="1">
            <a:off x="8284373" y="4315718"/>
            <a:ext cx="934389" cy="731376"/>
          </a:xfrm>
          <a:prstGeom prst="straightConnector1">
            <a:avLst/>
          </a:prstGeom>
          <a:ln w="57150">
            <a:solidFill>
              <a:srgbClr val="1AB3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4D5724-A410-4F74-A76B-FC64007ACAC1}"/>
              </a:ext>
            </a:extLst>
          </p:cNvPr>
          <p:cNvSpPr>
            <a:spLocks noChangeAspect="1"/>
          </p:cNvSpPr>
          <p:nvPr/>
        </p:nvSpPr>
        <p:spPr>
          <a:xfrm>
            <a:off x="6027387" y="341840"/>
            <a:ext cx="4462097" cy="6643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Total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C4CD-513D-43E0-A680-B68BFC0B4287}"/>
              </a:ext>
            </a:extLst>
          </p:cNvPr>
          <p:cNvSpPr txBox="1"/>
          <p:nvPr/>
        </p:nvSpPr>
        <p:spPr>
          <a:xfrm>
            <a:off x="7153818" y="1038254"/>
            <a:ext cx="2209235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solidFill>
                  <a:schemeClr val="bg2">
                    <a:lumMod val="75000"/>
                  </a:schemeClr>
                </a:solidFill>
              </a:rPr>
              <a:t>5-fold cross-validation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0E052A-FAE1-4574-BF62-78F77FAB3912}"/>
              </a:ext>
            </a:extLst>
          </p:cNvPr>
          <p:cNvGrpSpPr/>
          <p:nvPr/>
        </p:nvGrpSpPr>
        <p:grpSpPr>
          <a:xfrm>
            <a:off x="6159161" y="980795"/>
            <a:ext cx="4198548" cy="1561490"/>
            <a:chOff x="5634827" y="1006195"/>
            <a:chExt cx="4198548" cy="100584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F9B564-36CA-4935-AD6A-C5FB0AAC0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827" y="1006195"/>
              <a:ext cx="1314270" cy="1005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B32756-AD2F-40EF-B3A8-57BFB0FAE3A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639" y="1006195"/>
              <a:ext cx="1316736" cy="10058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B59B2-CCC4-4730-BFE0-C59FE3473982}"/>
              </a:ext>
            </a:extLst>
          </p:cNvPr>
          <p:cNvGrpSpPr>
            <a:grpSpLocks noChangeAspect="1"/>
          </p:cNvGrpSpPr>
          <p:nvPr/>
        </p:nvGrpSpPr>
        <p:grpSpPr>
          <a:xfrm>
            <a:off x="4505722" y="2607276"/>
            <a:ext cx="3264484" cy="1371600"/>
            <a:chOff x="314320" y="2061685"/>
            <a:chExt cx="2244333" cy="9429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D289D1-756E-47D2-98E4-59773248EAC6}"/>
                </a:ext>
              </a:extLst>
            </p:cNvPr>
            <p:cNvSpPr/>
            <p:nvPr/>
          </p:nvSpPr>
          <p:spPr>
            <a:xfrm>
              <a:off x="314320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44F733-492D-4867-8EA5-CBA914516D8D}"/>
                </a:ext>
              </a:extLst>
            </p:cNvPr>
            <p:cNvSpPr/>
            <p:nvPr/>
          </p:nvSpPr>
          <p:spPr>
            <a:xfrm>
              <a:off x="888202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C6E1C1-9A30-48F0-9EA2-779EAAF085BE}"/>
                </a:ext>
              </a:extLst>
            </p:cNvPr>
            <p:cNvSpPr/>
            <p:nvPr/>
          </p:nvSpPr>
          <p:spPr>
            <a:xfrm>
              <a:off x="1469227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ADD819-DBFF-4791-A80E-2B2CCBF68849}"/>
                </a:ext>
              </a:extLst>
            </p:cNvPr>
            <p:cNvSpPr/>
            <p:nvPr/>
          </p:nvSpPr>
          <p:spPr>
            <a:xfrm>
              <a:off x="2044302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DED5E-ADBF-43E9-AA9D-5E3FC4DB0174}"/>
              </a:ext>
            </a:extLst>
          </p:cNvPr>
          <p:cNvSpPr>
            <a:spLocks noChangeAspect="1"/>
          </p:cNvSpPr>
          <p:nvPr/>
        </p:nvSpPr>
        <p:spPr>
          <a:xfrm>
            <a:off x="9988169" y="2607276"/>
            <a:ext cx="748145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2CCB56-355F-4E33-A123-3D0CD9DD1B55}"/>
              </a:ext>
            </a:extLst>
          </p:cNvPr>
          <p:cNvGrpSpPr/>
          <p:nvPr/>
        </p:nvGrpSpPr>
        <p:grpSpPr>
          <a:xfrm>
            <a:off x="9353693" y="3978876"/>
            <a:ext cx="2135939" cy="2470769"/>
            <a:chOff x="9353693" y="3978876"/>
            <a:chExt cx="2135939" cy="24707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D7D903-8C0A-4FA1-9DE1-80C929C06674}"/>
                </a:ext>
              </a:extLst>
            </p:cNvPr>
            <p:cNvSpPr txBox="1"/>
            <p:nvPr/>
          </p:nvSpPr>
          <p:spPr>
            <a:xfrm>
              <a:off x="9353693" y="4879985"/>
              <a:ext cx="2135939" cy="15696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/>
                <a:t>Sensitivity</a:t>
              </a:r>
            </a:p>
            <a:p>
              <a:r>
                <a:rPr lang="en-US" sz="3200"/>
                <a:t>Specificity</a:t>
              </a:r>
            </a:p>
            <a:p>
              <a:r>
                <a:rPr lang="en-US" sz="3200"/>
                <a:t>Accuracy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1B8AAC-47A5-49BE-81F8-04B240623A2A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10362242" y="3978876"/>
              <a:ext cx="0" cy="79839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F47315D2-1368-4827-9B87-EEC03A5F17C9}"/>
              </a:ext>
            </a:extLst>
          </p:cNvPr>
          <p:cNvSpPr/>
          <p:nvPr/>
        </p:nvSpPr>
        <p:spPr>
          <a:xfrm>
            <a:off x="4088936" y="3896276"/>
            <a:ext cx="3821364" cy="1646370"/>
          </a:xfrm>
          <a:prstGeom prst="uturnArrow">
            <a:avLst>
              <a:gd name="adj1" fmla="val 14035"/>
              <a:gd name="adj2" fmla="val 19152"/>
              <a:gd name="adj3" fmla="val 19152"/>
              <a:gd name="adj4" fmla="val 41230"/>
              <a:gd name="adj5" fmla="val 559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18744-2014-4CD3-B701-B1E1E5376633}"/>
              </a:ext>
            </a:extLst>
          </p:cNvPr>
          <p:cNvSpPr txBox="1"/>
          <p:nvPr/>
        </p:nvSpPr>
        <p:spPr>
          <a:xfrm>
            <a:off x="4331200" y="4090406"/>
            <a:ext cx="31972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Out-of-bag classification </a:t>
            </a:r>
          </a:p>
          <a:p>
            <a:pPr algn="ctr"/>
            <a:r>
              <a:rPr lang="en-US" sz="2600"/>
              <a:t>error</a:t>
            </a:r>
          </a:p>
        </p:txBody>
      </p:sp>
      <p:pic>
        <p:nvPicPr>
          <p:cNvPr id="26" name="Picture 25" descr="A group of green leaves&#10;&#10;Description automatically generated with medium confidence">
            <a:extLst>
              <a:ext uri="{FF2B5EF4-FFF2-40B4-BE49-F238E27FC236}">
                <a16:creationId xmlns:a16="http://schemas.microsoft.com/office/drawing/2014/main" id="{C96B3620-96BB-4074-91ED-D3EF1A711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97" y="4972144"/>
            <a:ext cx="2177018" cy="16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231CF-02AF-486C-B39B-211B55AB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6" y="2569071"/>
            <a:ext cx="6950042" cy="43773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2DC5EE1-1150-4F19-B9D8-3EE99D8E2CE9}"/>
              </a:ext>
            </a:extLst>
          </p:cNvPr>
          <p:cNvSpPr/>
          <p:nvPr/>
        </p:nvSpPr>
        <p:spPr>
          <a:xfrm>
            <a:off x="0" y="3207657"/>
            <a:ext cx="3788229" cy="341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3FBBAC-3DD0-4350-964C-A94FEA7DBA27}"/>
              </a:ext>
            </a:extLst>
          </p:cNvPr>
          <p:cNvCxnSpPr>
            <a:cxnSpLocks/>
          </p:cNvCxnSpPr>
          <p:nvPr/>
        </p:nvCxnSpPr>
        <p:spPr>
          <a:xfrm flipV="1">
            <a:off x="7437270" y="4703217"/>
            <a:ext cx="563730" cy="726247"/>
          </a:xfrm>
          <a:prstGeom prst="straightConnector1">
            <a:avLst/>
          </a:prstGeom>
          <a:ln w="57150">
            <a:solidFill>
              <a:srgbClr val="1AB3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4D5724-A410-4F74-A76B-FC64007ACAC1}"/>
              </a:ext>
            </a:extLst>
          </p:cNvPr>
          <p:cNvSpPr>
            <a:spLocks noChangeAspect="1"/>
          </p:cNvSpPr>
          <p:nvPr/>
        </p:nvSpPr>
        <p:spPr>
          <a:xfrm>
            <a:off x="6027387" y="341840"/>
            <a:ext cx="4462097" cy="6643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Total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C4CD-513D-43E0-A680-B68BFC0B4287}"/>
              </a:ext>
            </a:extLst>
          </p:cNvPr>
          <p:cNvSpPr txBox="1"/>
          <p:nvPr/>
        </p:nvSpPr>
        <p:spPr>
          <a:xfrm>
            <a:off x="7153818" y="1038254"/>
            <a:ext cx="2209235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solidFill>
                  <a:schemeClr val="bg2">
                    <a:lumMod val="75000"/>
                  </a:schemeClr>
                </a:solidFill>
              </a:rPr>
              <a:t>5-fold cross-validation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0E052A-FAE1-4574-BF62-78F77FAB3912}"/>
              </a:ext>
            </a:extLst>
          </p:cNvPr>
          <p:cNvGrpSpPr/>
          <p:nvPr/>
        </p:nvGrpSpPr>
        <p:grpSpPr>
          <a:xfrm>
            <a:off x="6159161" y="980795"/>
            <a:ext cx="4198548" cy="1561490"/>
            <a:chOff x="5634827" y="1006195"/>
            <a:chExt cx="4198548" cy="100584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F9B564-36CA-4935-AD6A-C5FB0AAC0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827" y="1006195"/>
              <a:ext cx="1314270" cy="1005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B32756-AD2F-40EF-B3A8-57BFB0FAE3A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639" y="1006195"/>
              <a:ext cx="1316736" cy="10058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B59B2-CCC4-4730-BFE0-C59FE3473982}"/>
              </a:ext>
            </a:extLst>
          </p:cNvPr>
          <p:cNvGrpSpPr>
            <a:grpSpLocks noChangeAspect="1"/>
          </p:cNvGrpSpPr>
          <p:nvPr/>
        </p:nvGrpSpPr>
        <p:grpSpPr>
          <a:xfrm>
            <a:off x="3605840" y="2578248"/>
            <a:ext cx="3264484" cy="1371600"/>
            <a:chOff x="314320" y="2061685"/>
            <a:chExt cx="2244333" cy="9429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D289D1-756E-47D2-98E4-59773248EAC6}"/>
                </a:ext>
              </a:extLst>
            </p:cNvPr>
            <p:cNvSpPr/>
            <p:nvPr/>
          </p:nvSpPr>
          <p:spPr>
            <a:xfrm>
              <a:off x="314320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44F733-492D-4867-8EA5-CBA914516D8D}"/>
                </a:ext>
              </a:extLst>
            </p:cNvPr>
            <p:cNvSpPr/>
            <p:nvPr/>
          </p:nvSpPr>
          <p:spPr>
            <a:xfrm>
              <a:off x="888202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C6E1C1-9A30-48F0-9EA2-779EAAF085BE}"/>
                </a:ext>
              </a:extLst>
            </p:cNvPr>
            <p:cNvSpPr/>
            <p:nvPr/>
          </p:nvSpPr>
          <p:spPr>
            <a:xfrm>
              <a:off x="1469227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ADD819-DBFF-4791-A80E-2B2CCBF68849}"/>
                </a:ext>
              </a:extLst>
            </p:cNvPr>
            <p:cNvSpPr/>
            <p:nvPr/>
          </p:nvSpPr>
          <p:spPr>
            <a:xfrm>
              <a:off x="2044302" y="2061685"/>
              <a:ext cx="514351" cy="942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DED5E-ADBF-43E9-AA9D-5E3FC4DB0174}"/>
              </a:ext>
            </a:extLst>
          </p:cNvPr>
          <p:cNvSpPr>
            <a:spLocks noChangeAspect="1"/>
          </p:cNvSpPr>
          <p:nvPr/>
        </p:nvSpPr>
        <p:spPr>
          <a:xfrm>
            <a:off x="10321998" y="2607276"/>
            <a:ext cx="748145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18744-2014-4CD3-B701-B1E1E5376633}"/>
              </a:ext>
            </a:extLst>
          </p:cNvPr>
          <p:cNvSpPr txBox="1"/>
          <p:nvPr/>
        </p:nvSpPr>
        <p:spPr>
          <a:xfrm>
            <a:off x="3010435" y="4074141"/>
            <a:ext cx="3574472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10-fold cross-validation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F47315D2-1368-4827-9B87-EEC03A5F17C9}"/>
              </a:ext>
            </a:extLst>
          </p:cNvPr>
          <p:cNvSpPr/>
          <p:nvPr/>
        </p:nvSpPr>
        <p:spPr>
          <a:xfrm>
            <a:off x="2601965" y="3896276"/>
            <a:ext cx="4462098" cy="1646370"/>
          </a:xfrm>
          <a:prstGeom prst="uturnArrow">
            <a:avLst>
              <a:gd name="adj1" fmla="val 14035"/>
              <a:gd name="adj2" fmla="val 19152"/>
              <a:gd name="adj3" fmla="val 19152"/>
              <a:gd name="adj4" fmla="val 41230"/>
              <a:gd name="adj5" fmla="val 762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49F87-5993-415A-8FBA-37D2EC75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93" y="941588"/>
            <a:ext cx="2947482" cy="2093661"/>
          </a:xfrm>
        </p:spPr>
        <p:txBody>
          <a:bodyPr>
            <a:normAutofit/>
          </a:bodyPr>
          <a:lstStyle/>
          <a:p>
            <a:r>
              <a:rPr lang="en-US" sz="4400"/>
              <a:t>Methods:</a:t>
            </a:r>
            <a:br>
              <a:rPr lang="en-US" sz="4400"/>
            </a:br>
            <a:r>
              <a:rPr lang="en-US" sz="4400"/>
              <a:t>Logistic LASSO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46392C9-9606-47A2-AB29-0F6D5AC2E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872886"/>
              </p:ext>
            </p:extLst>
          </p:nvPr>
        </p:nvGraphicFramePr>
        <p:xfrm>
          <a:off x="128506" y="4566584"/>
          <a:ext cx="5108891" cy="2197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579">
                  <a:extLst>
                    <a:ext uri="{9D8B030D-6E8A-4147-A177-3AD203B41FA5}">
                      <a16:colId xmlns:a16="http://schemas.microsoft.com/office/drawing/2014/main" val="450028867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554765362"/>
                    </a:ext>
                  </a:extLst>
                </a:gridCol>
                <a:gridCol w="2313432">
                  <a:extLst>
                    <a:ext uri="{9D8B030D-6E8A-4147-A177-3AD203B41FA5}">
                      <a16:colId xmlns:a16="http://schemas.microsoft.com/office/drawing/2014/main" val="1806675056"/>
                    </a:ext>
                  </a:extLst>
                </a:gridCol>
              </a:tblGrid>
              <a:tr h="3233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Shrinkage penalty (</a:t>
                      </a:r>
                      <a:r>
                        <a:rPr lang="el-GR" sz="2300" u="none" strike="noStrike">
                          <a:effectLst/>
                        </a:rPr>
                        <a:t>λ</a:t>
                      </a:r>
                      <a:r>
                        <a:rPr lang="en-US" sz="2300" u="none" strike="noStrike">
                          <a:effectLst/>
                        </a:rPr>
                        <a:t>)</a:t>
                      </a:r>
                      <a:endParaRPr lang="el-GR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>
                          <a:effectLst/>
                        </a:rPr>
                        <a:t> </a:t>
                      </a:r>
                      <a:r>
                        <a:rPr lang="en-US" sz="2300" u="none" strike="noStrike" err="1">
                          <a:effectLst/>
                        </a:rPr>
                        <a:t>cv.glmnet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64906"/>
                  </a:ext>
                </a:extLst>
              </a:tr>
              <a:tr h="32331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Age function form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71005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Polynomial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 Degree: 1, 2, 3, 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866423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B-spline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# knots: 1, 2, 3, 4</a:t>
                      </a:r>
                    </a:p>
                    <a:p>
                      <a:pPr algn="l" fontAlgn="b">
                        <a:lnSpc>
                          <a:spcPct val="80000"/>
                        </a:lnSpc>
                      </a:pPr>
                      <a:r>
                        <a:rPr lang="en-US" sz="2300" u="none" strike="noStrike">
                          <a:effectLst/>
                        </a:rPr>
                        <a:t> + Degree: 1, 2, 3, 4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0609"/>
                  </a:ext>
                </a:extLst>
              </a:tr>
              <a:tr h="340212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Degree: 1, 2, 3, 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2795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300" u="none" strike="noStrike">
                          <a:effectLst/>
                        </a:rPr>
                        <a:t>Natural cubic spline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 # knots: 1, 2, 3, 4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08973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5A3BACD4-A7CF-408C-A12A-0B77D6E9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59" y="3056847"/>
            <a:ext cx="2198278" cy="1646370"/>
          </a:xfrm>
          <a:prstGeom prst="rect">
            <a:avLst/>
          </a:prstGeom>
        </p:spPr>
      </p:pic>
      <p:pic>
        <p:nvPicPr>
          <p:cNvPr id="28" name="Picture 4" descr="400x300 Cowboy Lasso Smiley">
            <a:extLst>
              <a:ext uri="{FF2B5EF4-FFF2-40B4-BE49-F238E27FC236}">
                <a16:creationId xmlns:a16="http://schemas.microsoft.com/office/drawing/2014/main" id="{DA79FDD5-9ED6-4B10-99A3-AF4F1FE4B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1" t="7436" r="17943" b="9340"/>
          <a:stretch/>
        </p:blipFill>
        <p:spPr bwMode="auto">
          <a:xfrm flipH="1">
            <a:off x="5944199" y="5207039"/>
            <a:ext cx="1398250" cy="1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3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2DC5EE1-1150-4F19-B9D8-3EE99D8E2CE9}"/>
              </a:ext>
            </a:extLst>
          </p:cNvPr>
          <p:cNvSpPr/>
          <p:nvPr/>
        </p:nvSpPr>
        <p:spPr>
          <a:xfrm>
            <a:off x="0" y="3207657"/>
            <a:ext cx="3788229" cy="341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D5724-A410-4F74-A76B-FC64007ACAC1}"/>
              </a:ext>
            </a:extLst>
          </p:cNvPr>
          <p:cNvSpPr>
            <a:spLocks noChangeAspect="1"/>
          </p:cNvSpPr>
          <p:nvPr/>
        </p:nvSpPr>
        <p:spPr>
          <a:xfrm>
            <a:off x="6027387" y="341840"/>
            <a:ext cx="4462097" cy="6643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Total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C4CD-513D-43E0-A680-B68BFC0B4287}"/>
              </a:ext>
            </a:extLst>
          </p:cNvPr>
          <p:cNvSpPr txBox="1"/>
          <p:nvPr/>
        </p:nvSpPr>
        <p:spPr>
          <a:xfrm>
            <a:off x="7153818" y="1038254"/>
            <a:ext cx="2209235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solidFill>
                  <a:schemeClr val="bg2">
                    <a:lumMod val="75000"/>
                  </a:schemeClr>
                </a:solidFill>
              </a:rPr>
              <a:t>5-fold cross-validation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0E052A-FAE1-4574-BF62-78F77FAB3912}"/>
              </a:ext>
            </a:extLst>
          </p:cNvPr>
          <p:cNvGrpSpPr/>
          <p:nvPr/>
        </p:nvGrpSpPr>
        <p:grpSpPr>
          <a:xfrm>
            <a:off x="6159161" y="980795"/>
            <a:ext cx="4198548" cy="1561490"/>
            <a:chOff x="5634827" y="1006195"/>
            <a:chExt cx="4198548" cy="100584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F9B564-36CA-4935-AD6A-C5FB0AAC0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827" y="1006195"/>
              <a:ext cx="1314270" cy="1005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B32756-AD2F-40EF-B3A8-57BFB0FAE3A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639" y="1006195"/>
              <a:ext cx="1316736" cy="10058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0CDED5E-ADBF-43E9-AA9D-5E3FC4DB0174}"/>
              </a:ext>
            </a:extLst>
          </p:cNvPr>
          <p:cNvSpPr>
            <a:spLocks noChangeAspect="1"/>
          </p:cNvSpPr>
          <p:nvPr/>
        </p:nvSpPr>
        <p:spPr>
          <a:xfrm>
            <a:off x="10321998" y="2607276"/>
            <a:ext cx="748145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2CCB56-355F-4E33-A123-3D0CD9DD1B55}"/>
              </a:ext>
            </a:extLst>
          </p:cNvPr>
          <p:cNvGrpSpPr/>
          <p:nvPr/>
        </p:nvGrpSpPr>
        <p:grpSpPr>
          <a:xfrm>
            <a:off x="9629466" y="3978876"/>
            <a:ext cx="2135939" cy="2470769"/>
            <a:chOff x="9353693" y="3978876"/>
            <a:chExt cx="2135939" cy="247076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D7D903-8C0A-4FA1-9DE1-80C929C06674}"/>
                </a:ext>
              </a:extLst>
            </p:cNvPr>
            <p:cNvSpPr txBox="1"/>
            <p:nvPr/>
          </p:nvSpPr>
          <p:spPr>
            <a:xfrm>
              <a:off x="9353693" y="4879985"/>
              <a:ext cx="2135939" cy="15696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/>
                <a:t>Sensitivity</a:t>
              </a:r>
            </a:p>
            <a:p>
              <a:r>
                <a:rPr lang="en-US" sz="3200"/>
                <a:t>Specificity</a:t>
              </a:r>
            </a:p>
            <a:p>
              <a:r>
                <a:rPr lang="en-US" sz="3200"/>
                <a:t>Accuracy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1B8AAC-47A5-49BE-81F8-04B240623A2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662" y="3978876"/>
              <a:ext cx="0" cy="79839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349F87-5993-415A-8FBA-37D2EC75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93" y="941588"/>
            <a:ext cx="2947482" cy="2093661"/>
          </a:xfrm>
        </p:spPr>
        <p:txBody>
          <a:bodyPr>
            <a:normAutofit/>
          </a:bodyPr>
          <a:lstStyle/>
          <a:p>
            <a:r>
              <a:rPr lang="en-US" sz="4400"/>
              <a:t>Methods:</a:t>
            </a:r>
            <a:br>
              <a:rPr lang="en-US" sz="4400"/>
            </a:br>
            <a:r>
              <a:rPr lang="en-US" sz="4400"/>
              <a:t>Logistic LASSO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A3BACD4-A7CF-408C-A12A-0B77D6E9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7" y="4235572"/>
            <a:ext cx="2900782" cy="217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9CE247-FA1A-4F93-B57C-B9A725282B6E}"/>
                  </a:ext>
                </a:extLst>
              </p:cNvPr>
              <p:cNvSpPr txBox="1"/>
              <p:nvPr/>
            </p:nvSpPr>
            <p:spPr>
              <a:xfrm>
                <a:off x="3000085" y="5157894"/>
                <a:ext cx="6551471" cy="153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Specificity</m:t>
                      </m:r>
                      <m: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𝑠𝑒</m:t>
                          </m:r>
                        </m:sub>
                      </m:sSub>
                      <m: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Sensitivity</m:t>
                      </m:r>
                      <m:r>
                        <a:rPr lang="en-US" sz="25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500" i="1">
                  <a:solidFill>
                    <a:srgbClr val="0070C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</a:rPr>
                  <a:t>1) </a:t>
                </a:r>
                <a:r>
                  <a:rPr lang="en-US" sz="2600" i="1" err="1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2600" i="1" baseline="-2500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r>
                  <a:rPr lang="en-US" sz="2600" i="1">
                    <a:latin typeface="Calibri" panose="020F0502020204030204" pitchFamily="34" charset="0"/>
                    <a:cs typeface="Calibri" panose="020F0502020204030204" pitchFamily="34" charset="0"/>
                  </a:rPr>
                  <a:t> = 1.0 </a:t>
                </a:r>
                <a:r>
                  <a:rPr lang="en-US" sz="2600" i="1" err="1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2600" i="1" baseline="-25000" err="1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600" i="1">
                    <a:latin typeface="Calibri" panose="020F0502020204030204" pitchFamily="34" charset="0"/>
                    <a:cs typeface="Calibri" panose="020F0502020204030204" pitchFamily="34" charset="0"/>
                  </a:rPr>
                  <a:t> = 1.0</a:t>
                </a: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600" b="1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LASSO</a:t>
                </a:r>
              </a:p>
              <a:p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</a:rPr>
                  <a:t>2)</a:t>
                </a:r>
                <a:r>
                  <a:rPr lang="en-US" sz="2600" i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600" i="1" err="1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2600" i="1" baseline="-2500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r>
                  <a:rPr lang="en-US" sz="2600" i="1">
                    <a:latin typeface="Calibri" panose="020F0502020204030204" pitchFamily="34" charset="0"/>
                    <a:cs typeface="Calibri" panose="020F0502020204030204" pitchFamily="34" charset="0"/>
                  </a:rPr>
                  <a:t> = 1.2 </a:t>
                </a:r>
                <a:r>
                  <a:rPr lang="en-US" sz="2600" i="1" err="1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US" sz="2600" i="1" baseline="-25000" err="1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600" i="1">
                    <a:latin typeface="Calibri" panose="020F0502020204030204" pitchFamily="34" charset="0"/>
                    <a:cs typeface="Calibri" panose="020F0502020204030204" pitchFamily="34" charset="0"/>
                  </a:rPr>
                  <a:t> = 0.8</a:t>
                </a: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6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600" b="1" err="1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LASSO</a:t>
                </a:r>
                <a:r>
                  <a:rPr lang="en-US" sz="2600" b="1" baseline="-25000" err="1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endParaRPr lang="en-US" sz="2600" b="1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19CE247-FA1A-4F93-B57C-B9A72528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5" y="5157894"/>
                <a:ext cx="6551471" cy="1537793"/>
              </a:xfrm>
              <a:prstGeom prst="rect">
                <a:avLst/>
              </a:prstGeom>
              <a:blipFill>
                <a:blip r:embed="rId4"/>
                <a:stretch>
                  <a:fillRect l="-1674" b="-9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37B5CDE-6085-4C5E-A502-D357A09435A0}"/>
              </a:ext>
            </a:extLst>
          </p:cNvPr>
          <p:cNvGrpSpPr/>
          <p:nvPr/>
        </p:nvGrpSpPr>
        <p:grpSpPr>
          <a:xfrm>
            <a:off x="7571328" y="3846887"/>
            <a:ext cx="2543245" cy="2724002"/>
            <a:chOff x="7571328" y="3846887"/>
            <a:chExt cx="2543245" cy="272400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911638-3286-4634-93FB-11A68A28A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7561" y="3846887"/>
              <a:ext cx="1437012" cy="2378140"/>
            </a:xfrm>
            <a:prstGeom prst="straightConnector1">
              <a:avLst/>
            </a:prstGeom>
            <a:ln w="57150">
              <a:solidFill>
                <a:srgbClr val="1AB3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001E07AA-7056-4872-B831-E81B6A36CB7F}"/>
                </a:ext>
              </a:extLst>
            </p:cNvPr>
            <p:cNvSpPr/>
            <p:nvPr/>
          </p:nvSpPr>
          <p:spPr>
            <a:xfrm>
              <a:off x="7571328" y="5879165"/>
              <a:ext cx="325113" cy="691724"/>
            </a:xfrm>
            <a:prstGeom prst="rightBrace">
              <a:avLst/>
            </a:prstGeom>
            <a:ln w="57150">
              <a:solidFill>
                <a:srgbClr val="1AB3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99EF6E-E176-438A-BD2E-0F07FB8C09A1}"/>
                </a:ext>
              </a:extLst>
            </p:cNvPr>
            <p:cNvCxnSpPr>
              <a:cxnSpLocks/>
            </p:cNvCxnSpPr>
            <p:nvPr/>
          </p:nvCxnSpPr>
          <p:spPr>
            <a:xfrm>
              <a:off x="7896441" y="6225027"/>
              <a:ext cx="804672" cy="0"/>
            </a:xfrm>
            <a:prstGeom prst="straightConnector1">
              <a:avLst/>
            </a:prstGeom>
            <a:ln w="57150">
              <a:solidFill>
                <a:srgbClr val="1AB39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C431114-15A7-4C02-9930-67D5250F0BE1}"/>
              </a:ext>
            </a:extLst>
          </p:cNvPr>
          <p:cNvGrpSpPr/>
          <p:nvPr/>
        </p:nvGrpSpPr>
        <p:grpSpPr>
          <a:xfrm>
            <a:off x="2954969" y="4154149"/>
            <a:ext cx="2855281" cy="461665"/>
            <a:chOff x="2954969" y="4154149"/>
            <a:chExt cx="2855281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3FBBAC-3DD0-4350-964C-A94FEA7DB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69" y="4603697"/>
              <a:ext cx="2855281" cy="12117"/>
            </a:xfrm>
            <a:prstGeom prst="straightConnector1">
              <a:avLst/>
            </a:prstGeom>
            <a:ln w="57150">
              <a:solidFill>
                <a:srgbClr val="1AB3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640E2DCA-E3ED-416F-8D7A-F7B034FF082B}"/>
                </a:ext>
              </a:extLst>
            </p:cNvPr>
            <p:cNvSpPr txBox="1"/>
            <p:nvPr/>
          </p:nvSpPr>
          <p:spPr>
            <a:xfrm>
              <a:off x="3285332" y="4154149"/>
              <a:ext cx="794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/>
                <a:t>p</a:t>
              </a:r>
              <a:r>
                <a:rPr lang="en-US" sz="2400"/>
                <a:t>(</a:t>
              </a:r>
              <a:r>
                <a:rPr lang="en-US" sz="2400" i="1"/>
                <a:t>Y</a:t>
              </a:r>
              <a:r>
                <a:rPr lang="en-US" sz="2400"/>
                <a:t>)</a:t>
              </a:r>
            </a:p>
          </p:txBody>
        </p:sp>
      </p:grpSp>
      <p:pic>
        <p:nvPicPr>
          <p:cNvPr id="1032" name="Picture 4" descr="400x300 Cowboy Lasso Smiley">
            <a:extLst>
              <a:ext uri="{FF2B5EF4-FFF2-40B4-BE49-F238E27FC236}">
                <a16:creationId xmlns:a16="http://schemas.microsoft.com/office/drawing/2014/main" id="{9F0FF043-5A28-461A-B355-FD6812FF8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1" t="7436" r="17943" b="9340"/>
          <a:stretch/>
        </p:blipFill>
        <p:spPr bwMode="auto">
          <a:xfrm rot="1920218" flipH="1">
            <a:off x="5870922" y="3884029"/>
            <a:ext cx="910068" cy="94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ED8E31-7B2E-481B-9320-4921C85BCB0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86702">
            <a:off x="3133038" y="2239066"/>
            <a:ext cx="3372363" cy="21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FE6-A750-484B-9A99-8F5839FA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7" y="1123837"/>
            <a:ext cx="3185666" cy="4601183"/>
          </a:xfrm>
        </p:spPr>
        <p:txBody>
          <a:bodyPr>
            <a:normAutofit/>
          </a:bodyPr>
          <a:lstStyle/>
          <a:p>
            <a:r>
              <a:rPr lang="en-US" sz="4400"/>
              <a:t>Methods:</a:t>
            </a:r>
            <a:br>
              <a:rPr lang="en-US" sz="4400"/>
            </a:br>
            <a:r>
              <a:rPr lang="en-US" sz="4400"/>
              <a:t>Algorithm</a:t>
            </a:r>
            <a:br>
              <a:rPr lang="en-US" sz="4400"/>
            </a:br>
            <a:r>
              <a:rPr lang="en-US" sz="4400"/>
              <a:t>Computation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2B503-1A1A-4748-A2B6-C52FC4D3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99" y="412356"/>
            <a:ext cx="6469533" cy="2986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60E13-062B-4B30-B2B5-E232D6D9E3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9699" y="3424428"/>
            <a:ext cx="7145314" cy="3218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F3D112-1BD2-4A94-80BE-2DC76C58FB35}"/>
              </a:ext>
            </a:extLst>
          </p:cNvPr>
          <p:cNvGrpSpPr/>
          <p:nvPr/>
        </p:nvGrpSpPr>
        <p:grpSpPr>
          <a:xfrm>
            <a:off x="6187015" y="1943984"/>
            <a:ext cx="4547999" cy="2237951"/>
            <a:chOff x="7092318" y="1479057"/>
            <a:chExt cx="4547999" cy="22379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CE56C8-4DC7-4AD4-BB98-9DC508B1F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1" t="17450" r="11029" b="6963"/>
            <a:stretch/>
          </p:blipFill>
          <p:spPr>
            <a:xfrm>
              <a:off x="9822177" y="1584261"/>
              <a:ext cx="1818140" cy="19992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A2584C-1481-4484-83AC-46FBE2177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44" t="776" r="15489" b="82824"/>
            <a:stretch/>
          </p:blipFill>
          <p:spPr>
            <a:xfrm>
              <a:off x="7431093" y="3230872"/>
              <a:ext cx="1943354" cy="48613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91D1279-45E1-4BBE-B491-4C9DC9E6F09A}"/>
                </a:ext>
              </a:extLst>
            </p:cNvPr>
            <p:cNvSpPr/>
            <p:nvPr/>
          </p:nvSpPr>
          <p:spPr>
            <a:xfrm flipH="1">
              <a:off x="9389658" y="1479057"/>
              <a:ext cx="597722" cy="2209671"/>
            </a:xfrm>
            <a:prstGeom prst="rightBrace">
              <a:avLst>
                <a:gd name="adj1" fmla="val 8333"/>
                <a:gd name="adj2" fmla="val 85918"/>
              </a:avLst>
            </a:prstGeom>
            <a:ln w="57150">
              <a:solidFill>
                <a:srgbClr val="1AB3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3E9683-2350-4095-A760-562FDE2E821E}"/>
                </a:ext>
              </a:extLst>
            </p:cNvPr>
            <p:cNvCxnSpPr>
              <a:cxnSpLocks/>
            </p:cNvCxnSpPr>
            <p:nvPr/>
          </p:nvCxnSpPr>
          <p:spPr>
            <a:xfrm>
              <a:off x="7092318" y="3632209"/>
              <a:ext cx="274320" cy="0"/>
            </a:xfrm>
            <a:prstGeom prst="straightConnector1">
              <a:avLst/>
            </a:prstGeom>
            <a:ln w="38100">
              <a:solidFill>
                <a:srgbClr val="1AB3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6F63A-A209-48E6-B9E3-D640E237752A}"/>
              </a:ext>
            </a:extLst>
          </p:cNvPr>
          <p:cNvSpPr/>
          <p:nvPr/>
        </p:nvSpPr>
        <p:spPr>
          <a:xfrm>
            <a:off x="5233899" y="4011764"/>
            <a:ext cx="887076" cy="258574"/>
          </a:xfrm>
          <a:prstGeom prst="rect">
            <a:avLst/>
          </a:prstGeom>
          <a:noFill/>
          <a:ln w="38100">
            <a:solidFill>
              <a:srgbClr val="1A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16ABE-F701-43E7-A915-9974DC1CCB25}"/>
              </a:ext>
            </a:extLst>
          </p:cNvPr>
          <p:cNvSpPr/>
          <p:nvPr/>
        </p:nvSpPr>
        <p:spPr>
          <a:xfrm>
            <a:off x="4941134" y="1017986"/>
            <a:ext cx="811483" cy="252649"/>
          </a:xfrm>
          <a:prstGeom prst="rect">
            <a:avLst/>
          </a:prstGeom>
          <a:noFill/>
          <a:ln w="38100">
            <a:solidFill>
              <a:srgbClr val="1A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361EEF-9BDF-4A4B-9DDB-92034C1F8297}"/>
              </a:ext>
            </a:extLst>
          </p:cNvPr>
          <p:cNvGrpSpPr/>
          <p:nvPr/>
        </p:nvGrpSpPr>
        <p:grpSpPr>
          <a:xfrm>
            <a:off x="10184127" y="509428"/>
            <a:ext cx="1548883" cy="1777249"/>
            <a:chOff x="10184127" y="509428"/>
            <a:chExt cx="1548883" cy="17772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6C8D7C-F9BB-4ECE-9E9F-3D245BA5D3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84127" y="509428"/>
              <a:ext cx="1548883" cy="1196611"/>
              <a:chOff x="10342369" y="643043"/>
              <a:chExt cx="1377155" cy="1063940"/>
            </a:xfr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5830A545-62CD-4090-AA2A-3A1C80C849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97" t="-87130" b="1"/>
              <a:stretch/>
            </p:blipFill>
            <p:spPr>
              <a:xfrm>
                <a:off x="10342369" y="643043"/>
                <a:ext cx="1377155" cy="1063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EF1A9C8-034D-4994-BBA0-860CA48391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349" t="14395"/>
              <a:stretch/>
            </p:blipFill>
            <p:spPr>
              <a:xfrm>
                <a:off x="10380451" y="643043"/>
                <a:ext cx="1221392" cy="587729"/>
              </a:xfrm>
              <a:prstGeom prst="rect">
                <a:avLst/>
              </a:prstGeom>
            </p:spPr>
          </p:pic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15443FB-0380-4D04-9C31-483A50122268}"/>
                </a:ext>
              </a:extLst>
            </p:cNvPr>
            <p:cNvSpPr/>
            <p:nvPr/>
          </p:nvSpPr>
          <p:spPr>
            <a:xfrm rot="18252458">
              <a:off x="10445217" y="1793369"/>
              <a:ext cx="580178" cy="406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9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055AF5F7-878C-4D5F-AD5D-7858D3272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853" t="10292" r="8" b="453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9B75-67B8-4366-931C-12779B8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CA9-2D53-4A30-8E50-936C5A1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00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5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7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Freeform: Shape 59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D70F8-3ADB-4F44-9DAD-EB82B676C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b="1">
                <a:solidFill>
                  <a:schemeClr val="tx2"/>
                </a:solidFill>
              </a:rPr>
              <a:t>Predicting serious events post COVID-19 vaccination via Machine Learning: </a:t>
            </a:r>
            <a:r>
              <a:rPr lang="en-US" sz="3700">
                <a:solidFill>
                  <a:schemeClr val="tx2"/>
                </a:solidFill>
              </a:rPr>
              <a:t>comparing applicability of logistic regression and random forest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F725-BD44-4867-AA10-573B788B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7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9F7B62-EC7E-4B83-ADB3-53B8971A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18" y="795623"/>
            <a:ext cx="7717765" cy="1816190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21D6D05-F5EE-4FFC-92B0-C306CB5E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3093366"/>
            <a:ext cx="11700294" cy="28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6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E53CC61-51B4-4534-94EF-C04E22E4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12" y="946519"/>
            <a:ext cx="6508376" cy="46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EEF4-0EC8-43A5-873C-A588AFAAE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81120AD-0CA6-49D6-BDFC-AA1C41FA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83" y="621226"/>
            <a:ext cx="8906435" cy="53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EEF4-0EC8-43A5-873C-A588AFAAE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608600-7D89-4480-8C40-36CA4148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43" y="791682"/>
            <a:ext cx="8676713" cy="52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3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EEF4-0EC8-43A5-873C-A588AFAAE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3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F087597-DE07-4EC5-AC52-5E653E29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4" y="1034777"/>
            <a:ext cx="9820405" cy="47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9B75-67B8-4366-931C-12779B8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CA9-2D53-4A30-8E50-936C5A1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6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96A55C8-89F1-439D-863D-E208C0AC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3488BCDE-928D-4709-B5EF-71E572942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72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4A1FD7E-EAEC-40B9-B75B-432F9DA7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6EEF4-0EC8-43A5-873C-A588AFAA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Public Health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E941-4B09-42F8-B32B-4C6AB487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US">
                <a:solidFill>
                  <a:schemeClr val="bg1"/>
                </a:solidFill>
              </a:rPr>
              <a:t>Combating vaccine hesitancy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>
                <a:solidFill>
                  <a:schemeClr val="bg1"/>
                </a:solidFill>
              </a:rPr>
              <a:t>Need to evolve methods for reassuring individuals </a:t>
            </a:r>
          </a:p>
          <a:p>
            <a:pPr>
              <a:buFont typeface="Arial" pitchFamily="18" charset="2"/>
              <a:buChar char="•"/>
            </a:pPr>
            <a:r>
              <a:rPr lang="en-US">
                <a:solidFill>
                  <a:schemeClr val="bg1"/>
                </a:solidFill>
              </a:rPr>
              <a:t>Machine learning algorithms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is one avenue that may be useful if right algorithms can be developed and framed correctly to the public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8629E-396B-4C99-B284-F30AABD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40B5-20AE-4767-A860-ACDDA6B6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Interpretation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86DE0-0E55-4F31-B945-48D8E32B1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82322"/>
              </p:ext>
            </p:extLst>
          </p:nvPr>
        </p:nvGraphicFramePr>
        <p:xfrm>
          <a:off x="3561568" y="843706"/>
          <a:ext cx="8177115" cy="512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65E6-CF0D-424B-BB3D-57FDD3F5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FF592-C913-4B46-82C0-75C4A82FF1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703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Blood in a test tube">
            <a:extLst>
              <a:ext uri="{FF2B5EF4-FFF2-40B4-BE49-F238E27FC236}">
                <a16:creationId xmlns:a16="http://schemas.microsoft.com/office/drawing/2014/main" id="{427BE6F2-11D0-4DA3-99CC-8A34F0C86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5314" r="9094" b="1794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E12DB-9438-4A16-BF1B-34138DD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Conclusion</a:t>
            </a:r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652099BF-2C39-4178-BEA1-C80F61598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050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678-B4FD-44FE-A5E8-E277D89D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latin typeface="Corbel"/>
                <a:ea typeface="Cambria Math"/>
              </a:rPr>
              <a:t>Outline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1377669-DECA-433E-A58D-1EC418564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14037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303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9" descr="Diagram&#10;&#10;Description automatically generated">
            <a:extLst>
              <a:ext uri="{FF2B5EF4-FFF2-40B4-BE49-F238E27FC236}">
                <a16:creationId xmlns:a16="http://schemas.microsoft.com/office/drawing/2014/main" id="{76DA4622-B18A-44CD-808C-BFF2B97D2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14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6EEF4-0EC8-43A5-873C-A588AFAA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Thank  You!!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5AA75-500C-4C2E-B767-4B1D7584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73152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01146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9B75-67B8-4366-931C-12779B8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CA9-2D53-4A30-8E50-936C5A1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1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04C70-60FE-4378-B46B-A0BE722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42EF-BC06-4D39-BF15-479D63A6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Long-term management of COVID-19 in part is reliant on COVID-19 vaccination alongside implementation of mask wearing and social distancing strategically 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However, in the United States there has been an increasing trend of vaccine hesitancy and there is a need of various modes of assuaging vaccine fears</a:t>
            </a:r>
          </a:p>
          <a:p>
            <a:r>
              <a:rPr lang="en-US">
                <a:solidFill>
                  <a:schemeClr val="tx1"/>
                </a:solidFill>
              </a:rPr>
              <a:t>Efforts to combat vaccine hesitancy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Government trust 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Strong vaccine campaigns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Culturally targeted communication </a:t>
            </a:r>
          </a:p>
          <a:p>
            <a:pPr lvl="1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COVID States Project</a:t>
            </a:r>
          </a:p>
          <a:p>
            <a:pPr lvl="2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50-state COVID-19 survey  to test the effectiveness of two communication strategies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15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Desk with stethoscope and computer keyboard">
            <a:extLst>
              <a:ext uri="{FF2B5EF4-FFF2-40B4-BE49-F238E27FC236}">
                <a16:creationId xmlns:a16="http://schemas.microsoft.com/office/drawing/2014/main" id="{28169CE6-9B5F-49C9-9DB3-BCC6AC7EB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9091" t="3434" r="3" b="19938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B471B-F490-47E1-9177-B491F42D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Research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046B-E724-4EF1-9C82-98E5ADBE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Develop and test the accuracy of a logistic LASSO regression (LLR) and RF algorithm to determine whether a serious event is likely to occur</a:t>
            </a:r>
            <a:endParaRPr lang="en-US"/>
          </a:p>
          <a:p>
            <a:r>
              <a:rPr lang="en-US" sz="2800"/>
              <a:t>Assess which of the two algorithms would be better applicable to determine whether an individual could require additional monitoring and care. </a:t>
            </a:r>
          </a:p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34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D731-3A2E-495D-B3A2-9EE4D059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ML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5726-C790-49D9-BE26-F330E9C5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Previous study -- </a:t>
            </a:r>
            <a:r>
              <a:rPr lang="en-US" i="1">
                <a:ea typeface="+mn-lt"/>
                <a:cs typeface="+mn-lt"/>
              </a:rPr>
              <a:t>Adverse effects of COVID-19 vaccination: machine learning and statistical approach to identify and classify incidences of morbidity and post-vaccination </a:t>
            </a:r>
            <a:r>
              <a:rPr lang="en-US" i="1" err="1">
                <a:ea typeface="+mn-lt"/>
                <a:cs typeface="+mn-lt"/>
              </a:rPr>
              <a:t>reactogencity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by Ahamad et al.</a:t>
            </a:r>
          </a:p>
          <a:p>
            <a:pPr lvl="1"/>
            <a:r>
              <a:rPr lang="en-US"/>
              <a:t>Analyses used:</a:t>
            </a:r>
          </a:p>
          <a:p>
            <a:pPr lvl="2"/>
            <a:r>
              <a:rPr lang="en-US"/>
              <a:t>Random Forest</a:t>
            </a:r>
          </a:p>
          <a:p>
            <a:pPr lvl="2"/>
            <a:r>
              <a:rPr lang="en-US"/>
              <a:t>SVM</a:t>
            </a:r>
          </a:p>
          <a:p>
            <a:pPr lvl="2"/>
            <a:r>
              <a:rPr lang="en-US"/>
              <a:t>Gradient Boosting Machine</a:t>
            </a:r>
          </a:p>
          <a:p>
            <a:pPr lvl="1"/>
            <a:r>
              <a:rPr lang="en-US"/>
              <a:t>Purpose</a:t>
            </a:r>
          </a:p>
          <a:p>
            <a:pPr lvl="2"/>
            <a:r>
              <a:rPr lang="en-US"/>
              <a:t>Identify significant features and determine an algorithm </a:t>
            </a:r>
            <a:r>
              <a:rPr lang="en-US">
                <a:ea typeface="+mn-lt"/>
                <a:cs typeface="+mn-lt"/>
              </a:rPr>
              <a:t>to distinguish between various group of patients for various outcomes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9B75-67B8-4366-931C-12779B8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CA9-2D53-4A30-8E50-936C5A1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8702" y="4084889"/>
            <a:ext cx="3021621" cy="1709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8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Graph">
            <a:extLst>
              <a:ext uri="{FF2B5EF4-FFF2-40B4-BE49-F238E27FC236}">
                <a16:creationId xmlns:a16="http://schemas.microsoft.com/office/drawing/2014/main" id="{6CC638DB-F826-4BBC-8EDA-0B118A14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470" r="9094" b="1069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9B75-67B8-4366-931C-12779B8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5CA9-2D53-4A30-8E50-936C5A1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94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841</Words>
  <Application>Microsoft Office PowerPoint</Application>
  <PresentationFormat>Widescreen</PresentationFormat>
  <Paragraphs>123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Wingdings 2</vt:lpstr>
      <vt:lpstr>Frame</vt:lpstr>
      <vt:lpstr>BIOS 635 Machine Learning Final Project</vt:lpstr>
      <vt:lpstr>Predicting serious events post COVID-19 vaccination via Machine Learning: comparing applicability of logistic regression and random forest algorithms</vt:lpstr>
      <vt:lpstr>Outline</vt:lpstr>
      <vt:lpstr>Introduction</vt:lpstr>
      <vt:lpstr>Background</vt:lpstr>
      <vt:lpstr>Research Purposes</vt:lpstr>
      <vt:lpstr>Previous ML Analyses</vt:lpstr>
      <vt:lpstr>Method</vt:lpstr>
      <vt:lpstr>Data</vt:lpstr>
      <vt:lpstr>Method: Dataset Description</vt:lpstr>
      <vt:lpstr>PowerPoint Presentation</vt:lpstr>
      <vt:lpstr>Method: Exclusion Criteria</vt:lpstr>
      <vt:lpstr>Method: Predictors</vt:lpstr>
      <vt:lpstr>Method: Outcome</vt:lpstr>
      <vt:lpstr>Methods: Random Forest</vt:lpstr>
      <vt:lpstr>Methods: Logistic LASSO</vt:lpstr>
      <vt:lpstr>Methods: Logistic LASSO</vt:lpstr>
      <vt:lpstr>Methods: Algorithm Computation</vt:lpstr>
      <vt:lpstr>Results</vt:lpstr>
      <vt:lpstr>PowerPoint Presentation</vt:lpstr>
      <vt:lpstr>PowerPoint Presentation</vt:lpstr>
      <vt:lpstr>Results</vt:lpstr>
      <vt:lpstr>Results</vt:lpstr>
      <vt:lpstr>Results</vt:lpstr>
      <vt:lpstr>Discussion</vt:lpstr>
      <vt:lpstr>Public Health Importance</vt:lpstr>
      <vt:lpstr>Interpretation </vt:lpstr>
      <vt:lpstr>Limitation</vt:lpstr>
      <vt:lpstr>Conclusion</vt:lpstr>
      <vt:lpstr>Thank 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Lopez</dc:creator>
  <cp:lastModifiedBy>Lopez, Jose Santos Jr</cp:lastModifiedBy>
  <cp:revision>11</cp:revision>
  <dcterms:created xsi:type="dcterms:W3CDTF">2021-04-26T07:06:04Z</dcterms:created>
  <dcterms:modified xsi:type="dcterms:W3CDTF">2021-05-05T01:41:02Z</dcterms:modified>
</cp:coreProperties>
</file>