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6249C7-66FF-4F12-B61E-8E90DC7AFF71}">
  <a:tblStyle styleId="{736249C7-66FF-4F12-B61E-8E90DC7AFF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6d20ff6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6d20ff6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138e7637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138e7637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6ddd822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6ddd822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977090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977090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71731fd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71731fd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71731fd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71731f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38e7637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38e7637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ddd8223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ddd8223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6ddd8223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6ddd8223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138e7637d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138e7637d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138e7637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138e7637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d2a69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6d2a69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d2a69f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6d2a69f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d2a69f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6d2a69f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161/CIRCRESAHA.117.311312" TargetMode="External"/><Relationship Id="rId4" Type="http://schemas.openxmlformats.org/officeDocument/2006/relationships/hyperlink" Target="https://www.cdc.gov/nchs/data/nhsr/nhsr112.pdf" TargetMode="External"/><Relationship Id="rId5" Type="http://schemas.openxmlformats.org/officeDocument/2006/relationships/hyperlink" Target="https://doi.org/10.1016/j.jacc.2018.03.521" TargetMode="External"/><Relationship Id="rId6" Type="http://schemas.openxmlformats.org/officeDocument/2006/relationships/hyperlink" Target="https://www.cdc.gov/nchs/products/databriefs/db395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the Presence of Heart Disease with Machine Learning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Brian Chen, Michelle Ikoma, Juan Shi, John Won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22"/>
          <p:cNvGraphicFramePr/>
          <p:nvPr/>
        </p:nvGraphicFramePr>
        <p:xfrm>
          <a:off x="838775" y="14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{736249C7-66FF-4F12-B61E-8E90DC7AFF71}</a:tableStyleId>
              </a:tblPr>
              <a:tblGrid>
                <a:gridCol w="1886900"/>
                <a:gridCol w="1268075"/>
                <a:gridCol w="1511550"/>
                <a:gridCol w="1278225"/>
                <a:gridCol w="1521700"/>
              </a:tblGrid>
              <a:tr h="3048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Method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CV Sensitivity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CV Sensitivity SE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CV Specificity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CV Specificity SE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Logistic: 0.5 Threshold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0.779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0.069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0.881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0.056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Logistic: Youden's Index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0.861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0.111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0.875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0.809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0.096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0.863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0.052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0.757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0.094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0.838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0.068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2"/>
          <p:cNvSpPr txBox="1"/>
          <p:nvPr>
            <p:ph type="title"/>
          </p:nvPr>
        </p:nvSpPr>
        <p:spPr>
          <a:xfrm>
            <a:off x="396000" y="558425"/>
            <a:ext cx="7505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737600" y="1608150"/>
            <a:ext cx="772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Relevance: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1 in 4 deaths in U.S. due to heart disease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22.9% of American adults get recommended exercise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14.0% are cigarette smokers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Our Approach: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Take advantage of an abundance of medical data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Machine learning as a tool for more efficient, convenient, and personalized clinical practice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737600" y="1608150"/>
            <a:ext cx="772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Best model: Logistic Regression w/ Youden’s Index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Highest true positive rate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Lowest CV error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Accuracy greater than 90% was not achieved with any of our models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Disadvantages of certain models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Direction </a:t>
            </a:r>
            <a:endParaRPr b="1"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819150" y="1537300"/>
            <a:ext cx="75057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Improving the Accuracy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Test more algorithms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Add more variables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Apply to the real life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Combine the model with wearable devices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Using as a reference during diagnosis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819150" y="1608225"/>
            <a:ext cx="75057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Al’Aref, S. J., Anchouche, K., Singh, G., Slomka, P. J., Kolli, K. K., Kumar, A., Pandey, M., &amp; Maliakal, G. (2019).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Clinical applications of machine learning in cardiovascular disease and its relevance to cardiac imaging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(24), 1975–1986.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Ambale-Venkatesh, B., Yang, X., Wu, C. O., Liu, K., Hundley, W. G., McClelland, R., Gomes, A. S., Folsom, A. R., Shea, S., Guallar, E., Bluemke, D. A., &amp; Lima, J. A. C. (2017). Cardiovascular Event Prediction by Machine Learning: The Multi-Ethnic Study of Atherosclerosis.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Circulation Research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121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(9), 1092–1101.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https://doi.org/10.1161/CIRCRESAHA.117.311312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Blackwell, D. L., &amp; Clarke, T. C. (2018). State Variation in Meeting the 2008 Federal Guidelines for Both Aerobic and Muscle-strengthening Activities Through Leisure-time Physical Activity Among Adults Aged 18–64: United States, 2010–2015.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National Health Statistics Reports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No. 112.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https://www.cdc.gov/nchs/data/nhsr/nhsr112.pdf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CDC. (2021). Burden of Cigarette Use in the U.S.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Centers for Disease Control and Prevention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https://www.cdc.gov/tobacco/campaign/tips/resources/data/cigarette-smoking-in-united-states.html.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CDC. (2021). Heart Disease.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Centers for Disease Control and Prevention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https://www.cdc.gov/heartdisease/. 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Johnson, K. W., Torres Soto, J., Glicksberg, B. S., Shameer, K., Miotto, R., Ali, M., Ashley, E., &amp; Dudley, J. T. (2018). Artificial Intelligence in Cardiology.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Journal of the American College of Cardiology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(23), 2668–2679.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https://doi.org/10.1016/j.jacc.2018.03.521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Kochanek, K. D., Xu, J., &amp; Arias, E. (2020). </a:t>
            </a:r>
            <a:r>
              <a:rPr i="1"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Mortality in the United States, 2019</a:t>
            </a: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(NCHS Data Brief No. 395). National Center for Health Statistics (NCHS).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https://www.cdc.gov/nchs/products/databriefs/db395.htm</a:t>
            </a:r>
            <a:endParaRPr sz="11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 Core Team (2020). R: A language and environment for statistical computing. R Foundation for Statistical Computing, Vienna, Austria. https://www.R-project.org/.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 Any 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23200" y="759875"/>
            <a:ext cx="7505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932376" y="2227467"/>
            <a:ext cx="905233" cy="905285"/>
            <a:chOff x="2768600" y="1364814"/>
            <a:chExt cx="794203" cy="627015"/>
          </a:xfrm>
        </p:grpSpPr>
        <p:sp>
          <p:nvSpPr>
            <p:cNvPr id="136" name="Google Shape;136;p14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4"/>
          <p:cNvSpPr/>
          <p:nvPr/>
        </p:nvSpPr>
        <p:spPr>
          <a:xfrm>
            <a:off x="1115464" y="2432180"/>
            <a:ext cx="538794" cy="530331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rgbClr val="0A1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716275" y="3120275"/>
            <a:ext cx="13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Heart disease is the leading cause of death in the U.S.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4"/>
          <p:cNvGrpSpPr/>
          <p:nvPr/>
        </p:nvGrpSpPr>
        <p:grpSpPr>
          <a:xfrm>
            <a:off x="2426190" y="1602021"/>
            <a:ext cx="905233" cy="905285"/>
            <a:chOff x="2768600" y="1364814"/>
            <a:chExt cx="794203" cy="627015"/>
          </a:xfrm>
        </p:grpSpPr>
        <p:sp>
          <p:nvSpPr>
            <p:cNvPr id="141" name="Google Shape;141;p14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2640199" y="1774072"/>
            <a:ext cx="475588" cy="595408"/>
            <a:chOff x="-27710725" y="1959200"/>
            <a:chExt cx="260725" cy="295400"/>
          </a:xfrm>
        </p:grpSpPr>
        <p:sp>
          <p:nvSpPr>
            <p:cNvPr id="144" name="Google Shape;144;p14"/>
            <p:cNvSpPr/>
            <p:nvPr/>
          </p:nvSpPr>
          <p:spPr>
            <a:xfrm>
              <a:off x="-27710725" y="1959200"/>
              <a:ext cx="260725" cy="295400"/>
            </a:xfrm>
            <a:custGeom>
              <a:rect b="b" l="l" r="r" t="t"/>
              <a:pathLst>
                <a:path extrusionOk="0" h="11816" w="10429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-27502000" y="20844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4"/>
          <p:cNvSpPr txBox="1"/>
          <p:nvPr/>
        </p:nvSpPr>
        <p:spPr>
          <a:xfrm>
            <a:off x="2251450" y="2494775"/>
            <a:ext cx="13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Gradual disease onset with long asymptomatic phase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4794987" y="2651921"/>
            <a:ext cx="34612" cy="34971"/>
          </a:xfrm>
          <a:custGeom>
            <a:rect b="b" l="l" r="r" t="t"/>
            <a:pathLst>
              <a:path extrusionOk="0" h="694" w="694"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cubicBezTo>
                  <a:pt x="0" y="536"/>
                  <a:pt x="158" y="693"/>
                  <a:pt x="347" y="693"/>
                </a:cubicBezTo>
                <a:cubicBezTo>
                  <a:pt x="536" y="693"/>
                  <a:pt x="693" y="536"/>
                  <a:pt x="693" y="347"/>
                </a:cubicBezTo>
                <a:cubicBezTo>
                  <a:pt x="693" y="158"/>
                  <a:pt x="536" y="0"/>
                  <a:pt x="347" y="0"/>
                </a:cubicBezTo>
                <a:close/>
              </a:path>
            </a:pathLst>
          </a:custGeom>
          <a:solidFill>
            <a:srgbClr val="0A1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786625" y="3120275"/>
            <a:ext cx="133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Catastrophic event (e.g. heart attacks) are often first sign of heart disease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3969978" y="2227476"/>
            <a:ext cx="905233" cy="905285"/>
            <a:chOff x="2768600" y="1364814"/>
            <a:chExt cx="794203" cy="627015"/>
          </a:xfrm>
        </p:grpSpPr>
        <p:sp>
          <p:nvSpPr>
            <p:cNvPr id="150" name="Google Shape;150;p14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4153225" y="2402029"/>
            <a:ext cx="538794" cy="603628"/>
            <a:chOff x="-24338900" y="2710600"/>
            <a:chExt cx="295375" cy="295375"/>
          </a:xfrm>
        </p:grpSpPr>
        <p:sp>
          <p:nvSpPr>
            <p:cNvPr id="153" name="Google Shape;153;p14"/>
            <p:cNvSpPr/>
            <p:nvPr/>
          </p:nvSpPr>
          <p:spPr>
            <a:xfrm>
              <a:off x="-24250700" y="2816925"/>
              <a:ext cx="123675" cy="103200"/>
            </a:xfrm>
            <a:custGeom>
              <a:rect b="b" l="l" r="r" t="t"/>
              <a:pathLst>
                <a:path extrusionOk="0" h="4128" w="4947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-24338900" y="2710600"/>
              <a:ext cx="295375" cy="295375"/>
            </a:xfrm>
            <a:custGeom>
              <a:rect b="b" l="l" r="r" t="t"/>
              <a:pathLst>
                <a:path extrusionOk="0" h="11815" w="11815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5537903" y="1620946"/>
            <a:ext cx="905233" cy="905285"/>
            <a:chOff x="2768600" y="1364814"/>
            <a:chExt cx="794203" cy="627015"/>
          </a:xfrm>
        </p:grpSpPr>
        <p:sp>
          <p:nvSpPr>
            <p:cNvPr id="156" name="Google Shape;156;p14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4"/>
          <p:cNvSpPr txBox="1"/>
          <p:nvPr/>
        </p:nvSpPr>
        <p:spPr>
          <a:xfrm>
            <a:off x="5321800" y="2475850"/>
            <a:ext cx="133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Lots of research on detecting heart disease in earlier stages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5721132" y="1808421"/>
            <a:ext cx="538766" cy="530331"/>
          </a:xfrm>
          <a:custGeom>
            <a:rect b="b" l="l" r="r" t="t"/>
            <a:pathLst>
              <a:path extrusionOk="0" h="11847" w="9704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0A1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7223676" y="2227467"/>
            <a:ext cx="905233" cy="905285"/>
            <a:chOff x="2768600" y="1364814"/>
            <a:chExt cx="794203" cy="627015"/>
          </a:xfrm>
        </p:grpSpPr>
        <p:sp>
          <p:nvSpPr>
            <p:cNvPr id="161" name="Google Shape;161;p14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4"/>
          <p:cNvSpPr txBox="1"/>
          <p:nvPr/>
        </p:nvSpPr>
        <p:spPr>
          <a:xfrm>
            <a:off x="7007575" y="3120275"/>
            <a:ext cx="133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Machine learning &amp; data science have tremendous potential to advance care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4"/>
          <p:cNvGrpSpPr/>
          <p:nvPr/>
        </p:nvGrpSpPr>
        <p:grpSpPr>
          <a:xfrm>
            <a:off x="7424821" y="2452377"/>
            <a:ext cx="502935" cy="502935"/>
            <a:chOff x="-61783350" y="2297100"/>
            <a:chExt cx="316650" cy="316650"/>
          </a:xfrm>
        </p:grpSpPr>
        <p:sp>
          <p:nvSpPr>
            <p:cNvPr id="165" name="Google Shape;165;p14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600575" y="448600"/>
            <a:ext cx="75057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 in Cardiovascular Disease</a:t>
            </a:r>
            <a:endParaRPr b="1"/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6377" l="1192" r="1065" t="8480"/>
          <a:stretch/>
        </p:blipFill>
        <p:spPr>
          <a:xfrm>
            <a:off x="2379540" y="1177300"/>
            <a:ext cx="4384922" cy="366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1505" l="1064" r="32428" t="94554"/>
          <a:stretch/>
        </p:blipFill>
        <p:spPr>
          <a:xfrm>
            <a:off x="5991225" y="4676775"/>
            <a:ext cx="2851773" cy="161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819150" y="845600"/>
            <a:ext cx="75057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Questions</a:t>
            </a:r>
            <a:endParaRPr b="1"/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25" y="1547300"/>
            <a:ext cx="7505700" cy="307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</a:t>
            </a:r>
            <a:endParaRPr b="1"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737600" y="1608150"/>
            <a:ext cx="7505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Data Source: </a:t>
            </a:r>
            <a:r>
              <a:rPr i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Kaggle.com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i="1"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UCI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Overall: 5 Cross-Validation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Logistic Regression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K-nearest neighbor (KNN)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527650" y="349175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951575"/>
            <a:ext cx="4076078" cy="3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553" y="951575"/>
            <a:ext cx="4375646" cy="357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405400" y="253225"/>
            <a:ext cx="75057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50" y="706150"/>
            <a:ext cx="5949099" cy="40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96000" y="558425"/>
            <a:ext cx="7505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204" name="Google Shape;204;p20"/>
          <p:cNvGraphicFramePr/>
          <p:nvPr/>
        </p:nvGraphicFramePr>
        <p:xfrm>
          <a:off x="4417700" y="15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{736249C7-66FF-4F12-B61E-8E90DC7AFF71}</a:tableStyleId>
              </a:tblPr>
              <a:tblGrid>
                <a:gridCol w="1244725"/>
                <a:gridCol w="1542925"/>
                <a:gridCol w="1322500"/>
              </a:tblGrid>
              <a:tr h="460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# of Trees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# of Features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OOB Error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500</a:t>
                      </a:r>
                      <a:endParaRPr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6.500</a:t>
                      </a:r>
                      <a:endParaRPr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0.156</a:t>
                      </a:r>
                      <a:endParaRPr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500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3.606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0.152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250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6.500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0.194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250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6.500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0.169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250</a:t>
                      </a:r>
                      <a:endParaRPr sz="11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13.000</a:t>
                      </a:r>
                      <a:endParaRPr sz="11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100"/>
                        <a:t>0.190</a:t>
                      </a:r>
                      <a:endParaRPr sz="11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0"/>
          <p:cNvSpPr txBox="1"/>
          <p:nvPr/>
        </p:nvSpPr>
        <p:spPr>
          <a:xfrm>
            <a:off x="4417700" y="1129863"/>
            <a:ext cx="262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Tuning for Random Forest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p20"/>
          <p:cNvGraphicFramePr/>
          <p:nvPr/>
        </p:nvGraphicFramePr>
        <p:xfrm>
          <a:off x="758088" y="177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{736249C7-66FF-4F12-B61E-8E90DC7AFF71}</a:tableStyleId>
              </a:tblPr>
              <a:tblGrid>
                <a:gridCol w="851300"/>
                <a:gridCol w="1917275"/>
              </a:tblGrid>
              <a:tr h="397250"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Mean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Standard Deviation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</a:tr>
              <a:tr h="404700"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0.475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0.207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758100" y="1293150"/>
            <a:ext cx="262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Average Youden’s Index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20"/>
          <p:cNvGraphicFramePr/>
          <p:nvPr/>
        </p:nvGraphicFramePr>
        <p:xfrm>
          <a:off x="781138" y="3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{736249C7-66FF-4F12-B61E-8E90DC7AFF71}</a:tableStyleId>
              </a:tblPr>
              <a:tblGrid>
                <a:gridCol w="837700"/>
                <a:gridCol w="1884800"/>
              </a:tblGrid>
              <a:tr h="383250"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Mean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Standard Deviation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21.4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1.673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20"/>
          <p:cNvSpPr txBox="1"/>
          <p:nvPr/>
        </p:nvSpPr>
        <p:spPr>
          <a:xfrm>
            <a:off x="758100" y="2986350"/>
            <a:ext cx="293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Average Number of Neighbors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1"/>
          <p:cNvGraphicFramePr/>
          <p:nvPr/>
        </p:nvGraphicFramePr>
        <p:xfrm>
          <a:off x="1113450" y="15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{736249C7-66FF-4F12-B61E-8E90DC7AFF71}</a:tableStyleId>
              </a:tblPr>
              <a:tblGrid>
                <a:gridCol w="2725800"/>
                <a:gridCol w="1890475"/>
                <a:gridCol w="2300825"/>
              </a:tblGrid>
              <a:tr h="3048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Method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CV Error Mean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 sz="1100"/>
                        <a:t>CV Standard Error</a:t>
                      </a:r>
                      <a:endParaRPr b="1" sz="11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BEB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Logistic: 0.5 Threshold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0.165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0.032</a:t>
                      </a:r>
                      <a:endParaRPr sz="1200"/>
                    </a:p>
                  </a:txBody>
                  <a:tcPr marT="91425" marB="91425" marR="91425" marL="91425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Logistic: Youden's Index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0.132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0.039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KNN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0.162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0.033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Random Forest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0.199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1200"/>
                        <a:t>0.047</a:t>
                      </a:r>
                      <a:endParaRPr sz="1200"/>
                    </a:p>
                  </a:txBody>
                  <a:tcPr marT="91425" marB="91425" marR="91425" marL="91425"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21"/>
          <p:cNvSpPr txBox="1"/>
          <p:nvPr>
            <p:ph type="title"/>
          </p:nvPr>
        </p:nvSpPr>
        <p:spPr>
          <a:xfrm>
            <a:off x="396000" y="558425"/>
            <a:ext cx="7505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