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09673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pPr lvl="1"/>
            <a:r>
              <a:rPr lang="en-US" dirty="0" smtClean="0"/>
              <a:t>Not good for nominal data. Why?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know K</a:t>
            </a:r>
          </a:p>
          <a:p>
            <a:pPr lvl="1"/>
            <a:r>
              <a:rPr lang="en-US" dirty="0" smtClean="0"/>
              <a:t>May need to scale data</a:t>
            </a:r>
          </a:p>
          <a:p>
            <a:pPr lvl="1"/>
            <a:r>
              <a:rPr lang="en-US" dirty="0" smtClean="0"/>
              <a:t>Good initial method</a:t>
            </a:r>
          </a:p>
          <a:p>
            <a:r>
              <a:rPr lang="en-US" dirty="0" smtClean="0"/>
              <a:t>Local optima</a:t>
            </a:r>
          </a:p>
          <a:p>
            <a:pPr lvl="1"/>
            <a:r>
              <a:rPr lang="en-US" dirty="0" smtClean="0"/>
              <a:t>No guarantee of optimal solution</a:t>
            </a:r>
          </a:p>
          <a:p>
            <a:pPr lvl="1"/>
            <a:r>
              <a:rPr lang="en-US" dirty="0" smtClean="0"/>
              <a:t>Repeat with different starting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Pause this set of slides and switch to lab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(agglomerative)</a:t>
            </a:r>
          </a:p>
          <a:p>
            <a:pPr lvl="1"/>
            <a:r>
              <a:rPr lang="en-US" dirty="0" smtClean="0"/>
              <a:t>Create a distance matrix using ‘</a:t>
            </a:r>
            <a:r>
              <a:rPr lang="en-US" dirty="0" err="1" smtClean="0"/>
              <a:t>dist</a:t>
            </a:r>
            <a:r>
              <a:rPr lang="en-US" dirty="0" smtClean="0"/>
              <a:t>()’</a:t>
            </a:r>
          </a:p>
          <a:p>
            <a:pPr lvl="1"/>
            <a:r>
              <a:rPr lang="en-US" dirty="0" smtClean="0"/>
              <a:t>Create the hierarchy using ‘</a:t>
            </a:r>
            <a:r>
              <a:rPr lang="en-US" dirty="0" err="1" smtClean="0"/>
              <a:t>hclust</a:t>
            </a:r>
            <a:r>
              <a:rPr lang="en-US" dirty="0" smtClean="0"/>
              <a:t>()’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Based Clustering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mclust</a:t>
            </a:r>
            <a:r>
              <a:rPr lang="en-US" dirty="0" smtClean="0"/>
              <a:t>()’ to create the clusters on the basis of</a:t>
            </a:r>
          </a:p>
          <a:p>
            <a:pPr lvl="2"/>
            <a:r>
              <a:rPr lang="en-US" dirty="0" smtClean="0"/>
              <a:t>Bayesian Information Criterion (BIC)</a:t>
            </a:r>
          </a:p>
          <a:p>
            <a:pPr lvl="2"/>
            <a:r>
              <a:rPr lang="en-US" dirty="0" smtClean="0"/>
              <a:t>Parameterized Gaussian mixture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Create the distance matrix</a:t>
            </a:r>
          </a:p>
          <a:p>
            <a:pPr marL="0" indent="0">
              <a:buNone/>
            </a:pPr>
            <a:r>
              <a:rPr lang="en-US" sz="2000" dirty="0" smtClean="0"/>
              <a:t>d </a:t>
            </a:r>
            <a:r>
              <a:rPr lang="en-US" sz="2000" dirty="0"/>
              <a:t>&lt;- </a:t>
            </a:r>
            <a:r>
              <a:rPr lang="en-US" sz="2000" dirty="0" err="1" smtClean="0"/>
              <a:t>dist</a:t>
            </a:r>
            <a:r>
              <a:rPr lang="en-US" sz="2000" dirty="0" smtClean="0"/>
              <a:t>(state_income$V2, </a:t>
            </a:r>
            <a:r>
              <a:rPr lang="en-US" sz="2000" dirty="0"/>
              <a:t>method = "</a:t>
            </a:r>
            <a:r>
              <a:rPr lang="en-US" sz="2000" dirty="0" err="1"/>
              <a:t>euclidean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Create the hierarchy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hclust</a:t>
            </a:r>
            <a:r>
              <a:rPr lang="en-US" sz="2000" dirty="0"/>
              <a:t>(d, method="</a:t>
            </a:r>
            <a:r>
              <a:rPr lang="en-US" sz="2000" dirty="0" smtClean="0"/>
              <a:t>ward.D2")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Plot the histogram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cut the tree into </a:t>
            </a:r>
            <a:r>
              <a:rPr lang="en-US" sz="2000" dirty="0"/>
              <a:t>6</a:t>
            </a:r>
            <a:r>
              <a:rPr lang="en-US" sz="2000" dirty="0" smtClean="0"/>
              <a:t> clusters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Groups </a:t>
            </a:r>
            <a:r>
              <a:rPr lang="en-US" sz="2000" dirty="0"/>
              <a:t>&lt;- </a:t>
            </a:r>
            <a:r>
              <a:rPr lang="en-US" sz="2000" dirty="0" err="1"/>
              <a:t>cutree</a:t>
            </a:r>
            <a:r>
              <a:rPr lang="en-US" sz="2000" dirty="0"/>
              <a:t>(fit, </a:t>
            </a:r>
            <a:r>
              <a:rPr lang="en-US" sz="2000" dirty="0" smtClean="0"/>
              <a:t>k=6)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Outline the 6 clusters</a:t>
            </a:r>
          </a:p>
          <a:p>
            <a:pPr marL="0" indent="0">
              <a:buNone/>
            </a:pPr>
            <a:r>
              <a:rPr lang="en-US" sz="2000" dirty="0" err="1"/>
              <a:t>rect.hclust</a:t>
            </a:r>
            <a:r>
              <a:rPr lang="en-US" sz="2000" dirty="0"/>
              <a:t>(fit, k=6, border="red")</a:t>
            </a:r>
          </a:p>
        </p:txBody>
      </p:sp>
    </p:spTree>
    <p:extLst>
      <p:ext uri="{BB962C8B-B14F-4D97-AF65-F5344CB8AC3E}">
        <p14:creationId xmlns:p14="http://schemas.microsoft.com/office/powerpoint/2010/main" val="9689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Other hierarchical methods</a:t>
            </a:r>
          </a:p>
          <a:p>
            <a:pPr marL="0" indent="0">
              <a:buNone/>
            </a:pPr>
            <a:r>
              <a:rPr lang="en-US" sz="2000" dirty="0" err="1" smtClean="0"/>
              <a:t>sfit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method="</a:t>
            </a:r>
            <a:r>
              <a:rPr lang="en-US" sz="2000" dirty="0" smtClean="0"/>
              <a:t>single</a:t>
            </a:r>
            <a:r>
              <a:rPr lang="en-US" sz="2000" dirty="0"/>
              <a:t>")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method</a:t>
            </a:r>
            <a:r>
              <a:rPr lang="en-US" sz="2000" dirty="0" smtClean="0"/>
              <a:t>=</a:t>
            </a:r>
            <a:r>
              <a:rPr lang="en-US" sz="2000" dirty="0"/>
              <a:t>"</a:t>
            </a:r>
            <a:r>
              <a:rPr lang="en-US" sz="2000" dirty="0" smtClean="0"/>
              <a:t>complete")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</a:t>
            </a:r>
            <a:r>
              <a:rPr lang="en-US" sz="2000" dirty="0" smtClean="0"/>
              <a:t>method=</a:t>
            </a:r>
            <a:r>
              <a:rPr lang="en-US" sz="2000" dirty="0"/>
              <a:t>"</a:t>
            </a:r>
            <a:r>
              <a:rPr lang="en-US" sz="2000" dirty="0" smtClean="0"/>
              <a:t>average")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Plot the histogram</a:t>
            </a:r>
          </a:p>
          <a:p>
            <a:pPr marL="0" indent="0">
              <a:buNone/>
            </a:pPr>
            <a:r>
              <a:rPr lang="da-DK" sz="2000" dirty="0"/>
              <a:t>op </a:t>
            </a:r>
            <a:r>
              <a:rPr lang="da-DK" sz="2000" dirty="0" smtClean="0"/>
              <a:t>&lt;-  </a:t>
            </a:r>
            <a:r>
              <a:rPr lang="da-DK" sz="2000" dirty="0"/>
              <a:t>par(mar = c(0, 4, 4, 2), mfrow = c(2, 2</a:t>
            </a:r>
            <a:r>
              <a:rPr lang="da-DK" sz="2000" dirty="0" smtClean="0"/>
              <a:t>))</a:t>
            </a:r>
            <a:br>
              <a:rPr lang="da-DK" sz="2000" dirty="0" smtClean="0"/>
            </a:br>
            <a:r>
              <a:rPr lang="en-US" sz="2000" dirty="0" smtClean="0"/>
              <a:t>plot(</a:t>
            </a:r>
            <a:r>
              <a:rPr lang="en-US" sz="2000" dirty="0" err="1" smtClean="0"/>
              <a:t>sfit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"Single", </a:t>
            </a:r>
            <a:r>
              <a:rPr lang="en-US" sz="2000" dirty="0" err="1"/>
              <a:t>xlab</a:t>
            </a:r>
            <a:r>
              <a:rPr lang="en-US" sz="2000" dirty="0"/>
              <a:t> = "")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plot(</a:t>
            </a:r>
            <a:r>
              <a:rPr lang="en-US" sz="2000" dirty="0" err="1" smtClean="0"/>
              <a:t>cfit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"Complete",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</a:p>
          <a:p>
            <a:pPr marL="0" indent="0">
              <a:buNone/>
            </a:pPr>
            <a:r>
              <a:rPr lang="en-US" sz="2000" dirty="0" smtClean="0"/>
              <a:t>plot(</a:t>
            </a:r>
            <a:r>
              <a:rPr lang="en-US" sz="2000" dirty="0" err="1" smtClean="0"/>
              <a:t>afit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"Average",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</a:p>
          <a:p>
            <a:pPr marL="0" indent="0">
              <a:buNone/>
            </a:pPr>
            <a:r>
              <a:rPr lang="en-US" sz="2000" dirty="0" smtClean="0"/>
              <a:t>plot(fit, </a:t>
            </a:r>
            <a:r>
              <a:rPr lang="en-US" sz="2000" dirty="0"/>
              <a:t>labels = FALSE, main = "Ward",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</a:p>
        </p:txBody>
      </p:sp>
    </p:spTree>
    <p:extLst>
      <p:ext uri="{BB962C8B-B14F-4D97-AF65-F5344CB8AC3E}">
        <p14:creationId xmlns:p14="http://schemas.microsoft.com/office/powerpoint/2010/main" val="153473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more complicated that hierarchical or K-means clustering</a:t>
            </a:r>
          </a:p>
          <a:p>
            <a:pPr marL="0" indent="0">
              <a:buNone/>
            </a:pPr>
            <a:r>
              <a:rPr lang="en-US" sz="2000" dirty="0" smtClean="0"/>
              <a:t># First </a:t>
            </a:r>
            <a:r>
              <a:rPr lang="en-US" sz="2000" dirty="0" smtClean="0"/>
              <a:t>load </a:t>
            </a:r>
            <a:r>
              <a:rPr lang="en-US" sz="2000" dirty="0" err="1" smtClean="0"/>
              <a:t>mclust</a:t>
            </a:r>
            <a:r>
              <a:rPr lang="en-US" sz="2000" dirty="0" smtClean="0"/>
              <a:t> package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 smtClean="0"/>
              <a:t>Mclust</a:t>
            </a:r>
            <a:r>
              <a:rPr lang="en-US" sz="2000" dirty="0" smtClean="0"/>
              <a:t>(state_income$V2)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result(s)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#Not very satisfying. Try a different data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2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 in a different data set (</a:t>
            </a:r>
            <a:r>
              <a:rPr lang="en-US" dirty="0" err="1" smtClean="0"/>
              <a:t>iris.data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 smtClean="0"/>
              <a:t>Mclust</a:t>
            </a:r>
            <a:r>
              <a:rPr lang="en-US" sz="2000" dirty="0" smtClean="0"/>
              <a:t>(iris[,-</a:t>
            </a:r>
            <a:r>
              <a:rPr lang="en-US" sz="2000" dirty="0"/>
              <a:t>5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1: display the model scores vs # clusters</a:t>
            </a:r>
          </a:p>
          <a:p>
            <a:pPr marL="0" indent="0">
              <a:buNone/>
            </a:pPr>
            <a:r>
              <a:rPr lang="en-US" sz="2000" dirty="0" smtClean="0"/>
              <a:t># 2: display the classification based on the best scoring model</a:t>
            </a:r>
          </a:p>
          <a:p>
            <a:pPr marL="0" indent="0">
              <a:buNone/>
            </a:pPr>
            <a:r>
              <a:rPr lang="en-US" sz="2000" dirty="0" smtClean="0"/>
              <a:t># 3: display the uncertainty (based on the best scoring model)</a:t>
            </a:r>
          </a:p>
          <a:p>
            <a:pPr marL="0" indent="0">
              <a:buNone/>
            </a:pPr>
            <a:r>
              <a:rPr lang="en-US" sz="2000" dirty="0" smtClean="0"/>
              <a:t># 4: display the density (based on the best scoring model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smtClean="0"/>
              <a:t>(for explanation </a:t>
            </a:r>
            <a:r>
              <a:rPr lang="en-US" sz="1500" dirty="0"/>
              <a:t>of mixture models see </a:t>
            </a:r>
            <a:r>
              <a:rPr lang="en-US" sz="1500" dirty="0">
                <a:hlinkClick r:id="rId2"/>
              </a:rPr>
              <a:t>https://www.ncbi.nlm.nih.gov/pmc/articles/PMC5096736</a:t>
            </a:r>
            <a:r>
              <a:rPr lang="en-US" sz="1500" dirty="0" smtClean="0">
                <a:hlinkClick r:id="rId2"/>
              </a:rPr>
              <a:t>/</a:t>
            </a:r>
            <a:r>
              <a:rPr lang="en-US" sz="1500" dirty="0" smtClean="0"/>
              <a:t> )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7077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r>
              <a:rPr lang="en-US" dirty="0" smtClean="0"/>
              <a:t>Why would we want to cluster?</a:t>
            </a:r>
          </a:p>
          <a:p>
            <a:r>
              <a:rPr lang="en-US" dirty="0" smtClean="0"/>
              <a:t>How would you determine clusters?</a:t>
            </a:r>
          </a:p>
          <a:p>
            <a:r>
              <a:rPr lang="en-US" dirty="0" smtClean="0"/>
              <a:t>How can you do this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iterative method</a:t>
            </a:r>
          </a:p>
          <a:p>
            <a:pPr lvl="1"/>
            <a:r>
              <a:rPr lang="en-US" dirty="0" smtClean="0"/>
              <a:t>User provides “K”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Often too simple </a:t>
            </a:r>
            <a:r>
              <a:rPr lang="en-US" dirty="0" smtClean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Difficult to guess the correct “K”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Algorithm:</a:t>
            </a:r>
          </a:p>
          <a:p>
            <a:r>
              <a:rPr lang="en-US" dirty="0" smtClean="0"/>
              <a:t>Step 0: select K</a:t>
            </a:r>
          </a:p>
          <a:p>
            <a:r>
              <a:rPr lang="en-US" dirty="0" smtClean="0"/>
              <a:t>Step 1: randomly select initial cluster seeds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1 650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2 200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initial cluster seed represents the “mean value” of its cluster.</a:t>
            </a:r>
          </a:p>
          <a:p>
            <a:r>
              <a:rPr lang="en-US" dirty="0" smtClean="0"/>
              <a:t>In the preceding figure: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 seed 1 = 650</a:t>
            </a:r>
          </a:p>
          <a:p>
            <a:pPr lvl="1"/>
            <a:r>
              <a:rPr lang="en-US" dirty="0" smtClean="0"/>
              <a:t>Cluster seed 2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calculate distance from each object to each cluster seed.</a:t>
            </a:r>
          </a:p>
          <a:p>
            <a:r>
              <a:rPr lang="en-US" dirty="0" smtClean="0"/>
              <a:t>What type of distance should we use?</a:t>
            </a:r>
          </a:p>
          <a:p>
            <a:pPr lvl="1"/>
            <a:r>
              <a:rPr lang="en-US" dirty="0" smtClean="0"/>
              <a:t>Squared Euclidean distance</a:t>
            </a:r>
          </a:p>
          <a:p>
            <a:r>
              <a:rPr lang="en-US" dirty="0" smtClean="0"/>
              <a:t>Step 3: Assign each object to the closest cluster</a:t>
            </a:r>
          </a:p>
        </p:txBody>
      </p:sp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Compute the new centroid for each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1 708.9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2 214.2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Iterate:</a:t>
            </a:r>
          </a:p>
          <a:p>
            <a:pPr lvl="1"/>
            <a:r>
              <a:rPr lang="en-US" dirty="0" smtClean="0"/>
              <a:t>Calculate distance from objects to cluster centroids.</a:t>
            </a:r>
          </a:p>
          <a:p>
            <a:pPr lvl="1"/>
            <a:r>
              <a:rPr lang="en-US" dirty="0" smtClean="0"/>
              <a:t>Assign objects to closest cluster</a:t>
            </a:r>
          </a:p>
          <a:p>
            <a:pPr lvl="1"/>
            <a:r>
              <a:rPr lang="en-US" dirty="0" smtClean="0"/>
              <a:t>Recalculate new centroids</a:t>
            </a:r>
          </a:p>
          <a:p>
            <a:r>
              <a:rPr lang="en-US" dirty="0" smtClean="0"/>
              <a:t>Stop based on convergence criteria</a:t>
            </a:r>
          </a:p>
          <a:p>
            <a:pPr lvl="1"/>
            <a:r>
              <a:rPr lang="en-US" dirty="0" smtClean="0"/>
              <a:t>No change in clusters</a:t>
            </a:r>
          </a:p>
          <a:p>
            <a:pPr lvl="1"/>
            <a:r>
              <a:rPr lang="en-US" dirty="0" smtClean="0"/>
              <a:t>Max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608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Acrobat Document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  <vt:lpstr>K-Means Lab</vt:lpstr>
      <vt:lpstr>Other Clustering in R</vt:lpstr>
      <vt:lpstr>Hierarchical Clustering</vt:lpstr>
      <vt:lpstr>Hierarchical Clustering</vt:lpstr>
      <vt:lpstr>Model-Based Clusters</vt:lpstr>
      <vt:lpstr>Model-Based Clusters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Rose, John R</cp:lastModifiedBy>
  <cp:revision>29</cp:revision>
  <dcterms:created xsi:type="dcterms:W3CDTF">2015-02-02T18:43:07Z</dcterms:created>
  <dcterms:modified xsi:type="dcterms:W3CDTF">2018-09-20T11:35:55Z</dcterms:modified>
</cp:coreProperties>
</file>