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4" r:id="rId5"/>
    <p:sldId id="377" r:id="rId6"/>
    <p:sldId id="378" r:id="rId7"/>
    <p:sldId id="379" r:id="rId8"/>
    <p:sldId id="380" r:id="rId9"/>
    <p:sldId id="375" r:id="rId10"/>
    <p:sldId id="346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1665C-AA5C-4F1A-8D15-9B8748110A30}" v="10" dt="2025-03-10T05:40:44.674"/>
    <p1510:client id="{F52CD605-F728-4666-8C1C-F5D84665F8AB}" v="14" dt="2025-03-10T04:23:40.187"/>
    <p1510:client id="{F54EE26B-2BE5-C743-8686-519B796E06AF}" v="84" dt="2025-03-10T04:00:45.483"/>
    <p1510:client id="{F6F9A9B9-7701-4CFE-9E74-7AEAE7534537}" v="669" dt="2025-03-10T06:30:1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216" y="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morning/afternoon everyone. My name is M Sai Ganesh, and today I’ll be presenting my project titled </a:t>
            </a:r>
            <a:r>
              <a:rPr lang="en-US" i="1" dirty="0" err="1"/>
              <a:t>CodeGenie</a:t>
            </a:r>
            <a:r>
              <a:rPr lang="en-US" dirty="0"/>
              <a:t>, an AI-powered coding assistant.</a:t>
            </a:r>
            <a:br>
              <a:rPr lang="en-US" dirty="0"/>
            </a:br>
            <a:r>
              <a:rPr lang="en-US" dirty="0" err="1"/>
              <a:t>CodeGenie</a:t>
            </a:r>
            <a:r>
              <a:rPr lang="en-US" dirty="0"/>
              <a:t> is designed to enhance the coding experience by providing real-time, intelligent suggestions directly within Visual Studio Code.</a:t>
            </a:r>
            <a:br>
              <a:rPr lang="en-US" dirty="0"/>
            </a:br>
            <a:r>
              <a:rPr lang="en-US" dirty="0"/>
              <a:t>In this presentation, I will walk you through the key features, user benefits, technical architecture, and the overall impact </a:t>
            </a:r>
            <a:r>
              <a:rPr lang="en-US" dirty="0" err="1"/>
              <a:t>CodeGenie</a:t>
            </a:r>
            <a:r>
              <a:rPr lang="en-US" dirty="0"/>
              <a:t> aims to create for developers and teams.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2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slide highlights the key impact areas of </a:t>
            </a:r>
            <a:r>
              <a:rPr lang="en-US" dirty="0" err="1"/>
              <a:t>CodeGenie</a:t>
            </a:r>
            <a:r>
              <a:rPr lang="en-US" dirty="0"/>
              <a:t> and the business problem it addresses.</a:t>
            </a:r>
          </a:p>
          <a:p>
            <a:pPr>
              <a:buNone/>
            </a:pPr>
            <a:r>
              <a:rPr lang="en-US" dirty="0"/>
              <a:t>Developers often struggle with workflow inefficiencies, frequent context switching, and the time-consuming nature of debugging and syntax checks.</a:t>
            </a:r>
            <a:br>
              <a:rPr lang="en-US" dirty="0"/>
            </a:br>
            <a:r>
              <a:rPr lang="en-US" dirty="0" err="1"/>
              <a:t>CodeGenie</a:t>
            </a:r>
            <a:r>
              <a:rPr lang="en-US" dirty="0"/>
              <a:t> solves these challenges by integrating seamlessly into Visual Studio Code, offering real-time, context-aware code suggestions without disrupting the developer's flow.</a:t>
            </a:r>
          </a:p>
          <a:p>
            <a:r>
              <a:rPr lang="en-US" dirty="0"/>
              <a:t>As a result, it significantly improves development speed, reduces errors, boosts code quality, and accelerates feature delivery.</a:t>
            </a:r>
            <a:br>
              <a:rPr lang="en-US" dirty="0"/>
            </a:br>
            <a:r>
              <a:rPr lang="en-US" dirty="0" err="1"/>
              <a:t>CodeGenie</a:t>
            </a:r>
            <a:r>
              <a:rPr lang="en-US" dirty="0"/>
              <a:t> ultimately serves as a value-driven solution aimed at enhancing individual productivity and team efficiency across organizations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9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Here, we define the target users and the key productivity advantages offered by </a:t>
            </a:r>
            <a:r>
              <a:rPr lang="en-US" dirty="0" err="1"/>
              <a:t>CodeGenie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 err="1"/>
              <a:t>CodeGenie</a:t>
            </a:r>
            <a:r>
              <a:rPr lang="en-US" dirty="0"/>
              <a:t> is built for a broad audience — from individual developers and students to startup teams, enterprises, and even coding bootcamp participants. It also appeals to beginners and organizations looking for alternatives to existing AI coding assistants.</a:t>
            </a:r>
          </a:p>
          <a:p>
            <a:r>
              <a:rPr lang="en-US" dirty="0"/>
              <a:t>For these users, </a:t>
            </a:r>
            <a:r>
              <a:rPr lang="en-US" dirty="0" err="1"/>
              <a:t>CodeGenie</a:t>
            </a:r>
            <a:r>
              <a:rPr lang="en-US" dirty="0"/>
              <a:t> reduces the time spent on syntax searches, helps avoid simple coding errors, suggests optimized code alternatives, and acts like a virtual mentor by promoting best practices.</a:t>
            </a:r>
            <a:br>
              <a:rPr lang="en-US" dirty="0"/>
            </a:br>
            <a:r>
              <a:rPr lang="en-US" dirty="0"/>
              <a:t>Overall, it enhances coding efficiency, improves code quality, and supports smarter development workflows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6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section explains how users interact with </a:t>
            </a:r>
            <a:r>
              <a:rPr lang="en-US" dirty="0" err="1"/>
              <a:t>CodeGenie</a:t>
            </a:r>
            <a:r>
              <a:rPr lang="en-US" dirty="0"/>
              <a:t> and the improvements it brings to the user experience.</a:t>
            </a:r>
          </a:p>
          <a:p>
            <a:pPr>
              <a:buNone/>
            </a:pPr>
            <a:r>
              <a:rPr lang="en-US" dirty="0"/>
              <a:t>Users can provide inputs through typed code, shortcut-triggered prompts like </a:t>
            </a:r>
            <a:r>
              <a:rPr lang="en-US" i="1" dirty="0" err="1"/>
              <a:t>Ctrl+Alt+G</a:t>
            </a:r>
            <a:r>
              <a:rPr lang="en-US" dirty="0"/>
              <a:t>, or inline comments requesting specific functionality.</a:t>
            </a:r>
            <a:br>
              <a:rPr lang="en-US" dirty="0"/>
            </a:br>
            <a:r>
              <a:rPr lang="en-US" dirty="0"/>
              <a:t>In response, </a:t>
            </a:r>
            <a:r>
              <a:rPr lang="en-US" dirty="0" err="1"/>
              <a:t>CodeGenie</a:t>
            </a:r>
            <a:r>
              <a:rPr lang="en-US" dirty="0"/>
              <a:t> delivers AI-generated code suggestions directly within the editor, which users can accept, modify, or reject.</a:t>
            </a:r>
          </a:p>
          <a:p>
            <a:r>
              <a:rPr lang="en-US" dirty="0"/>
              <a:t>The impact is a seamless coding workflow, personalized assistance, faster development cycles, enhanced code quality, and a significant reduction in cognitive load — enabling developers to stay focused and efficient throughout their coding tasks.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6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Now, moving to the technical foundation and deployment strategy of </a:t>
            </a:r>
            <a:r>
              <a:rPr lang="en-US" dirty="0" err="1"/>
              <a:t>CodeGenie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On the frontend, </a:t>
            </a:r>
            <a:r>
              <a:rPr lang="en-US" dirty="0" err="1"/>
              <a:t>CodeGenie</a:t>
            </a:r>
            <a:r>
              <a:rPr lang="en-US" dirty="0"/>
              <a:t> is developed using </a:t>
            </a:r>
            <a:r>
              <a:rPr lang="en-US" b="1" dirty="0"/>
              <a:t>TypeScript</a:t>
            </a:r>
            <a:r>
              <a:rPr lang="en-US" dirty="0"/>
              <a:t> and the </a:t>
            </a:r>
            <a:r>
              <a:rPr lang="en-US" b="1" dirty="0"/>
              <a:t>VS Code Extension API</a:t>
            </a:r>
            <a:r>
              <a:rPr lang="en-US" dirty="0"/>
              <a:t>, ensuring smooth integration with the Visual Studio Code environment.</a:t>
            </a:r>
            <a:br>
              <a:rPr lang="en-US" dirty="0"/>
            </a:br>
            <a:r>
              <a:rPr lang="en-US" dirty="0"/>
              <a:t>The backend communication is handled through </a:t>
            </a:r>
            <a:r>
              <a:rPr lang="en-US" b="1" dirty="0" err="1"/>
              <a:t>DeepSeek</a:t>
            </a:r>
            <a:r>
              <a:rPr lang="en-US" b="1" dirty="0"/>
              <a:t> Coder API</a:t>
            </a:r>
            <a:r>
              <a:rPr lang="en-US" dirty="0"/>
              <a:t> over secure HTTPS, with potential support from a lightweight </a:t>
            </a:r>
            <a:r>
              <a:rPr lang="en-US" b="1" dirty="0"/>
              <a:t>Node.js</a:t>
            </a:r>
            <a:r>
              <a:rPr lang="en-US" dirty="0"/>
              <a:t> or </a:t>
            </a:r>
            <a:r>
              <a:rPr lang="en-US" b="1" dirty="0"/>
              <a:t>Flask</a:t>
            </a:r>
            <a:r>
              <a:rPr lang="en-US" dirty="0"/>
              <a:t> server for proxy handling and API calls using JSON.</a:t>
            </a:r>
          </a:p>
          <a:p>
            <a:pPr>
              <a:buNone/>
            </a:pPr>
            <a:r>
              <a:rPr lang="en-US" dirty="0"/>
              <a:t>For version control and development, we use </a:t>
            </a:r>
            <a:r>
              <a:rPr lang="en-US" b="1" dirty="0"/>
              <a:t>Git and GitHub</a:t>
            </a:r>
            <a:r>
              <a:rPr lang="en-US" dirty="0"/>
              <a:t>, while </a:t>
            </a:r>
            <a:r>
              <a:rPr lang="en-US" b="1" dirty="0"/>
              <a:t>Webpack</a:t>
            </a:r>
            <a:r>
              <a:rPr lang="en-US" dirty="0"/>
              <a:t> is used for bundling the extension efficiently.</a:t>
            </a:r>
          </a:p>
          <a:p>
            <a:pPr>
              <a:buNone/>
            </a:pPr>
            <a:r>
              <a:rPr lang="en-US" dirty="0"/>
              <a:t>In terms of deployment, </a:t>
            </a:r>
            <a:r>
              <a:rPr lang="en-US" dirty="0" err="1"/>
              <a:t>CodeGenie</a:t>
            </a:r>
            <a:r>
              <a:rPr lang="en-US" dirty="0"/>
              <a:t> is made globally accessible through the </a:t>
            </a:r>
            <a:r>
              <a:rPr lang="en-US" b="1" dirty="0"/>
              <a:t>VS Code Extension Marketplace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runs locally on the developer’s machine for low-latency performance while connecting to a cloud-hosted </a:t>
            </a:r>
            <a:r>
              <a:rPr lang="en-US" dirty="0" err="1"/>
              <a:t>DeepSeek</a:t>
            </a:r>
            <a:r>
              <a:rPr lang="en-US" dirty="0"/>
              <a:t> API for intelligent, scalable code suggestions.</a:t>
            </a:r>
          </a:p>
          <a:p>
            <a:r>
              <a:rPr lang="en-US" dirty="0"/>
              <a:t>This design ensures high efficiency without overloading local system resources, offering a seamless and optimized user experience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0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Below is the architecture diagram of </a:t>
            </a:r>
            <a:r>
              <a:rPr lang="en-US" dirty="0" err="1"/>
              <a:t>CodeGenie</a:t>
            </a:r>
            <a:r>
              <a:rPr lang="en-US" dirty="0"/>
              <a:t>, providing a high-level overview of its internal workflow.</a:t>
            </a:r>
          </a:p>
          <a:p>
            <a:pPr>
              <a:buNone/>
            </a:pPr>
            <a:r>
              <a:rPr lang="en-US" dirty="0"/>
              <a:t>As shown, the user interacts with the </a:t>
            </a:r>
            <a:r>
              <a:rPr lang="en-US" b="1" dirty="0"/>
              <a:t>VS Code Extension frontend</a:t>
            </a:r>
            <a:r>
              <a:rPr lang="en-US" dirty="0"/>
              <a:t>, built with TypeScript, which captures typed code snippets or shortcut-triggered prompts.</a:t>
            </a:r>
          </a:p>
          <a:p>
            <a:pPr>
              <a:buNone/>
            </a:pPr>
            <a:r>
              <a:rPr lang="en-US" dirty="0"/>
              <a:t>These inputs are securely sent over HTTPS either directly or via a lightweight </a:t>
            </a:r>
            <a:r>
              <a:rPr lang="en-US" b="1" dirty="0"/>
              <a:t>Node.js</a:t>
            </a:r>
            <a:r>
              <a:rPr lang="en-US" dirty="0"/>
              <a:t> or </a:t>
            </a:r>
            <a:r>
              <a:rPr lang="en-US" b="1" dirty="0"/>
              <a:t>Flask</a:t>
            </a:r>
            <a:r>
              <a:rPr lang="en-US" dirty="0"/>
              <a:t> proxy server, depending on deployment needs.</a:t>
            </a:r>
          </a:p>
          <a:p>
            <a:pPr>
              <a:buNone/>
            </a:pPr>
            <a:r>
              <a:rPr lang="en-US" dirty="0"/>
              <a:t>The request is processed by the </a:t>
            </a:r>
            <a:r>
              <a:rPr lang="en-US" b="1" dirty="0" err="1"/>
              <a:t>DeepSeek</a:t>
            </a:r>
            <a:r>
              <a:rPr lang="en-US" b="1" dirty="0"/>
              <a:t> Coder API</a:t>
            </a:r>
            <a:r>
              <a:rPr lang="en-US" dirty="0"/>
              <a:t> hosted in the cloud, which analyzes the context and returns intelligent, context-aware code suggestions.</a:t>
            </a:r>
          </a:p>
          <a:p>
            <a:pPr>
              <a:buNone/>
            </a:pPr>
            <a:r>
              <a:rPr lang="en-US" dirty="0"/>
              <a:t>Finally, the extension displays these suggestions inline within the editor, offering the user the flexibility to accept, modify, or reject the code.</a:t>
            </a:r>
          </a:p>
          <a:p>
            <a:r>
              <a:rPr lang="en-US" dirty="0"/>
              <a:t>This architecture ensures seamless integration, quick response times, scalable intelligence, and a smooth developer experience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0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time and attention.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6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566548"/>
            <a:ext cx="7336917" cy="36357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904C-8777-90E1-93E3-D21CB5CEDA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2665" y="5715676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21BDE2-7C18-5353-2229-C7EFFF7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8D39B4-49E9-7496-BA2F-2BA04BD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1AB9F8-6500-CA50-36B1-ABF00631910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: Shape 2">
            <a:extLst>
              <a:ext uri="{FF2B5EF4-FFF2-40B4-BE49-F238E27FC236}">
                <a16:creationId xmlns:a16="http://schemas.microsoft.com/office/drawing/2014/main" id="{CDFE2D54-C7B4-C4ED-3199-F80F6B79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C10A3C26-EC11-A41B-3F86-D24065443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F56993FA-CA32-C406-BEF9-4438E713F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53033142-7561-E784-0B0A-431225E63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6782F90-89F4-9EB9-A3BD-2D3F986C0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2BE7CCFC-783E-018B-234C-AAD0E471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9204846B-5D3F-14AE-9E15-4B927B1A4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F3A4CFE-B12E-8C64-0F57-0BD00F89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B0660EFA-411E-E1AC-8C08-2CBE5603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2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A59B2-DDF4-BB46-5311-D5FDBE27B3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25" y="299828"/>
            <a:ext cx="10858738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5FDA-5D77-A44A-AA5D-B3B0AFE6E1C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6987" y="2075688"/>
            <a:ext cx="10858738" cy="3950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B6BC41-003F-5073-8A9F-46389F55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0165" y="299828"/>
            <a:ext cx="6757536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B80D779-0EDD-E20A-FF16-90A0493BA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000" y="831780"/>
            <a:ext cx="3765550" cy="51943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3471DD26-72BA-4DE6-809B-57A9706118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016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F1D455-2D31-F487-D32A-8C3DD7AC16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398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444E9B0D-660E-5E81-039C-B1C066D8DB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016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743383F4-76CB-515E-5F19-CEAB4FBE66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8398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450BF16-B771-DE2A-3166-A829A9F045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16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29A263F-5BBB-02F3-E7F5-8E5341C5F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8398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353D6AB3-9721-494D-7B10-3A2133411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0165" y="5286341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39663CA6-B6B3-52D5-500D-DC9A4FFC7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83983" y="5286340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7DE93FA1-D65F-0D07-E2D1-7947FC057A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6881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8BE6A83-0A68-659D-7198-FAA093242E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263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1">
            <a:extLst>
              <a:ext uri="{FF2B5EF4-FFF2-40B4-BE49-F238E27FC236}">
                <a16:creationId xmlns:a16="http://schemas.microsoft.com/office/drawing/2014/main" id="{39254CDD-A36B-00EE-565C-1E798195EF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6881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6EF46F87-B099-5D0E-1157-89F5B9E2E7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263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AE05A6C-4664-CBD3-1CA4-6E8DE994AE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6881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07</a:t>
            </a:r>
            <a:endParaRPr lang="zh-CN" altLang="en-US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1F752960-111B-A2A5-D0AE-30A754086C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9263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314709B-2DE9-50FE-2702-8B4AD718F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409E9F1-7770-9BE6-3E1C-E34FEE7D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9F2862DB-BD0A-E377-E37E-2DEE6B3F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89A5-5B0A-74F0-1069-745E92B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2CC3D4-39E1-BC5B-6398-3215A36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66820-403A-97DB-39BA-2627EE8B167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8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BD00E-0347-A237-F879-E98C21F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6D96B-DDC7-88FE-3748-7FAE59C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980A-22A9-EE82-E5F4-C5F254A9DB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98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55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080B6DB1-CB90-9090-7F23-46289DCA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F2360D78-2F39-A359-A9EA-0AC779EF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741D-35DA-D8D2-07F7-924A71C28D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99AAE5-19EC-C30B-C61E-4C59092369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3C75-9B19-C652-0880-D0710A24E0B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56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7DA924AD-1C1D-D8F5-5CC3-C69EAF9F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58341E08-3F36-8891-D020-872F03A54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1C45-94AB-0557-0899-5F18E80E5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3974E5-F51A-C33D-465D-B3734455AC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50A3-D819-9F29-38D0-6B4FBD3AD06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6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680897"/>
            <a:ext cx="10504000" cy="434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B4E25F-531D-DF2F-14F1-FE2C51D1A44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6C434A-F6C6-2860-1422-B7155FAAAF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038715-ED80-7D06-C0C4-93799D045D3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CAAEA972-5937-11B7-6547-BD195681A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01327523-E3D2-FD30-B087-181CAAD0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">
            <a:extLst>
              <a:ext uri="{FF2B5EF4-FFF2-40B4-BE49-F238E27FC236}">
                <a16:creationId xmlns:a16="http://schemas.microsoft.com/office/drawing/2014/main" id="{C0A093A6-4530-5807-B19B-AE1259AB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25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6096A36-8956-43CF-1D9D-107316EC6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25B02F4F-5EED-1D8C-B130-3FEC2D05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98C7654-A5E2-D920-8DF1-37EE07203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4C724-2D66-6119-1281-64911C4117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24BE28-1C3E-B879-3FC0-BBD9449A5C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99EE-1F9A-A04A-5254-D5EE800AFBF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3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1A6B142-CCED-AEC5-DEFE-A7DA986DF8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225" y="5783721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AABF-824B-6D9F-5B9B-7AFEC527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56DF-D8F4-2F56-A4A6-D7E2BE5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70E86-4A53-EFBF-CE9E-37AA1F6FA6D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D9CC9EB1-781F-EFE8-3725-AA5FDC6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54DE81F7-8C40-272F-7AEE-3359798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94BA27A9-D846-DDAB-5A26-729BB7D1E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9981E20C-3766-44A7-1B75-3EE1612D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2C6EF12-2853-278E-501C-3D465CA97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1DECCF75-D066-917A-1538-2D867380D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8FA04E66-213C-DDEB-0D3E-9A5129DDC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835866C3-D93C-B420-0416-FD808068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F63896DF-D4AA-41AB-717A-9F3129049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1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7DDC21E-2F02-B9AE-BF7D-FAF0861F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07995CC-1C02-9949-9BBA-84D9DE4E4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C23D2E0F-1F48-AA1E-E422-E0DF8D478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E283-7233-2046-616C-3F6C3B0D3E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4D6145-E362-F48A-112F-56F956889D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9352-AD61-08A9-04A6-7D8FF2AD106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19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453C3FD-42F8-C547-D479-8C51B2EA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A6A060C8-CA5E-1392-37A6-A26307E4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678DBD-9675-9CA4-5C8A-C435E3DA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7F4E59F-41B9-03A1-F2DD-0C7DB2B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4557" y="831919"/>
            <a:ext cx="376554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4D8D73-B2A1-85B1-40A3-2864721B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70" y="831918"/>
            <a:ext cx="5312223" cy="2488107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17A4530-54D8-D4D1-C239-DA8BDA6F3A9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78770" y="3495902"/>
            <a:ext cx="5312223" cy="25301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32E-52BC-B951-2E0B-DD987AB6C89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9DB8F-D326-6803-47D6-0C383F5355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46E1-E960-6BBB-4F3F-2138113CFB2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839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7CD1964-633A-AA68-8AE3-BB86614AA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A046651-D1FC-C1E2-72A0-09D26FFD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4CE45C70-75B5-E1B8-48EE-2A5A678E0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831918"/>
            <a:ext cx="10280304" cy="1567481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5848" y="2487400"/>
            <a:ext cx="10280304" cy="88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5848" y="3429000"/>
            <a:ext cx="10280304" cy="2494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92A65F-0F25-F571-B08F-9E8C7C468B3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952688-6335-5666-783D-7C745231E2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5C39-1E49-7AEB-A0DE-7D86A8E9104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033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F542AAD-27AF-88A8-E23B-C8A39EAA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A731B5C-6572-4249-E9C9-1F8E854A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974B2F-165B-D710-A958-4A88FDBCA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D38FF-453F-D930-A56E-AD38FF012A0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C178-88FE-0C11-874D-CF573511A2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D505-E83D-AA01-436E-30FA97693E1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775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90AE0F-BC31-BE24-7FC8-90C2F631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: Shape 6">
            <a:extLst>
              <a:ext uri="{FF2B5EF4-FFF2-40B4-BE49-F238E27FC236}">
                <a16:creationId xmlns:a16="http://schemas.microsoft.com/office/drawing/2014/main" id="{4163926E-5B7B-0BCF-84B1-5D74CB5D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78426" y="-240086"/>
            <a:ext cx="473486" cy="95365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B800F649-83A4-A6D3-31C5-D24806B8C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2EFBB43-B3C7-180D-E5F8-4117BD9909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1647-E125-B3DB-7D18-1F6164CC03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93347E-5402-340E-1225-8AF0C11393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D95BBB-061D-2A15-5791-2E60160FED8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17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A53861-921E-AAFC-3B41-507A5FF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D404F5D-325F-E26B-1540-1C6C9F3B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28A14D60-233D-5025-383A-8044ACA1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55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1911-625B-E640-3873-84B7845CED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FB9A-E605-1248-6040-E91D4BCAA3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1834-C5E6-4B61-493B-83480BC670E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660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4EF188B9-393E-AF60-02A8-0FB9B380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B019D70D-2029-0090-B7DF-08863708C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3F501994-8C2C-DEB1-67A9-1F7571AF3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64BFAF7-B56D-7E00-DFEF-4871CF9E7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307D-AC5F-DA78-2058-9C556FCD953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B862E-E2CF-4E7C-8A0F-1AC2F2BDD1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C0AC-3B6F-C900-D52E-7731F16A5CB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32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071AB56A-6F2F-E78F-D8E4-AC1FD49F8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C58656F-F161-2CC7-21A1-965CCA3D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A05B4668-570C-589B-A4BD-6AD49B7B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B377-F03B-D1E7-2F3D-8952FF05580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C0EA-DE7F-25E8-1BC9-59757984AA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E038-D6F2-FD29-8781-900CB36DAF0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90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220FB791-CF2B-475F-A743-1370A8A5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3BA7945C-58C9-1E50-DA1B-C6C26152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2B3F5537-CE72-0B70-7EA5-F1EA18E2E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4CCF-6D77-7B49-677B-AFB4F91A68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35CA-10E8-C2B3-DA82-DF028728C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A8C53-BECC-EAEB-78BD-2CA398ED134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626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7FE18B-53AF-D18E-3F2D-18407AF5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282072ED-9466-5653-3C3A-8DCDA644C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1A19B1AC-1158-AEB5-3EF8-AC65CC39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CF1-16C2-3523-46D0-241D50D29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EABD8E-BC7C-F57B-B759-0A9F1772C9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2DB3-DC87-76FA-7D80-75C4FAD9F2A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2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B4A13763-79CB-81C9-CAE9-62365DBE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523030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BF9709BC-F72E-ED56-A2EE-CAEDA36F9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0" y="5230304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5BEF0AA-35E3-6EFD-2BB0-5D49CCEA0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733870" cy="733870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D70C5D6-57DA-643C-F51A-5271E7F58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8632" y="-1"/>
            <a:ext cx="733870" cy="73387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1200" y="854239"/>
            <a:ext cx="8229600" cy="3381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1200" y="4380277"/>
            <a:ext cx="8229599" cy="862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104A-A777-A7B0-D959-8CA1F82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8E63A04-3DDF-5524-535D-97054A4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5029C-529A-7C3E-DC71-92A38335595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BADFD317-16A6-BBB6-A296-CDE0C57C5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722313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E3598211-F5AD-8F6E-6030-0A8794CC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371B281B-C8D7-79E0-C4BD-CE77782E4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302750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B52DF987-F396-B4F9-680B-2C4FFB00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69687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 20">
            <a:extLst>
              <a:ext uri="{FF2B5EF4-FFF2-40B4-BE49-F238E27FC236}">
                <a16:creationId xmlns:a16="http://schemas.microsoft.com/office/drawing/2014/main" id="{15F118BE-B483-7C7A-6164-E4D460CE0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1469687" y="1444625"/>
            <a:ext cx="722313" cy="722313"/>
          </a:xfrm>
          <a:custGeom>
            <a:avLst/>
            <a:gdLst>
              <a:gd name="connsiteX0" fmla="*/ 647700 w 647700"/>
              <a:gd name="connsiteY0" fmla="*/ 0 h 647700"/>
              <a:gd name="connsiteX1" fmla="*/ 647700 w 647700"/>
              <a:gd name="connsiteY1" fmla="*/ 647700 h 647700"/>
              <a:gd name="connsiteX2" fmla="*/ 0 w 647700"/>
              <a:gd name="connsiteY2" fmla="*/ 647700 h 647700"/>
              <a:gd name="connsiteX3" fmla="*/ 647700 w 647700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647700">
                <a:moveTo>
                  <a:pt x="647700" y="0"/>
                </a:moveTo>
                <a:lnTo>
                  <a:pt x="647700" y="647700"/>
                </a:lnTo>
                <a:lnTo>
                  <a:pt x="0" y="647700"/>
                </a:ln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10A3EE84-5267-E69E-E8BA-A4D0595D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25062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27185-1655-7139-0EEA-8E50961F0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055" y="5525610"/>
            <a:ext cx="2401888" cy="30321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A4D64205-4AAD-A5F3-3672-2C4AF7055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FB6B989A-D8AD-4FEC-959B-445D43A94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C9D50BD8-90BF-2DFD-2851-A0873521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BDE-E030-0E65-178A-ED1E7ADA14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2DEA-7545-67DE-D588-0516FEBCE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956E-535C-B101-EDE2-5286E972BC1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4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9926A21-154B-66D3-AB99-3D353710C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BD4BD74-F55D-59C7-3B2C-1B99564F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FC6ACCC-3346-BC84-4FA9-F9DFD3FD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4F93-D5E1-78DB-451E-20A2F3DEE64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BA9D-79A1-3E8B-9907-CF0398532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2163-170E-54C9-96DE-681695B53BC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25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288CAFB0-B89D-3736-C1A2-001B0FB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014FA549-03DD-35DA-8B1D-643E2AD34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F3E73-037C-D1A2-7155-BF4F615A03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F928-2D12-375D-F3A6-DE13153A6D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3D96F-6DDC-CDD9-CF2C-B33D2649DA6E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592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C395CC92-89D2-1877-21D3-EC0199105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BCCC6755-3F26-8CC8-48A8-4028DD5BD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8DCA-1B38-2182-182A-3CD1B2EB644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0CC1-DDED-0F98-544D-794B6C31A1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94E8-E858-2F75-B298-2EA742CCB5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45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62E376D-102F-9AA4-230F-3E599205156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63D659C-BF61-D8D5-FD6B-0FC6BD5B07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C53350-D17D-9265-0E5B-41F87CE511A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379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E67800C3-F461-45C5-0F4A-6A8EC03A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3085DB2A-D67F-C3FD-C664-B70FEA66E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573E-67AD-B86C-5E43-00CBB09DA8D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447B-C0E6-AC38-79AB-C5E44EC87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633A-C0E6-C3E6-25FE-F662A31AF44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43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CAA11E0-B11B-65C1-6C01-02D5A711C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A7911065-19BC-DCDB-84A7-42B4FA5E2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8E94FEE-AEC6-81E7-5D56-6B4BF0D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88F28-389C-38F4-56E5-92E509484E0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9896A-D359-019B-2B0C-ABB34CB0A6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6180-42B6-0CDD-17B5-07096E5DC8D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409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4C7299B-33B3-292A-A0D8-EF6FE13A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7D06544-E1CA-463E-074F-9A0019DBA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AC428A0-E5A1-5777-D188-5B5EE751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4C5B-0EDB-E8F8-3BA0-3A6C6F951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E993-20CB-FCBA-2DEB-CE5029CF1D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B9E0-79CD-FED7-B242-0C593C9FCF4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999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52B2DB08-B121-4868-1745-F5DD67AA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821D1DA-3BE9-3F8C-0F60-CF865B88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D053B1F-902F-5F6A-3272-7B8A0076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1071-E281-C1B6-D2CE-4D856B1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1053C-726D-4ECB-0C18-7623699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59BE-9A8D-44D0-2D64-586901EDAE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1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7317A40-8DAE-B452-2C7C-4F1BDF4E6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FBFB3BCE-7230-CF4C-FCE3-7BE4CC02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1CDECED-EAF3-EBC3-A28E-2E831404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1E89-0726-7AE8-B473-CC1601D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335BB-BB3B-64F0-9435-281177D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AAC1-AAC5-8BA9-3530-888919CB8F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63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2971934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7" name="Freeform: Shape 2">
            <a:extLst>
              <a:ext uri="{FF2B5EF4-FFF2-40B4-BE49-F238E27FC236}">
                <a16:creationId xmlns:a16="http://schemas.microsoft.com/office/drawing/2014/main" id="{005B09C0-BC16-E11D-00A4-9B12C4C3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569700" y="6235700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3086100"/>
            <a:ext cx="11460480" cy="241452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C78526-D7FD-65CF-CC10-5ACA5072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" y="5572493"/>
            <a:ext cx="8229599" cy="54904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9801-C736-06C4-DE80-18E32A0BB0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D894-38C4-3A9E-6F62-3FD23B953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B1E4-0711-AA8E-4AC8-921C52FFA78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A084642-FA12-0F65-2ECA-1D4A286C5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24352" y="5792853"/>
            <a:ext cx="2401888" cy="303213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1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699A8CE9-133B-4DFE-81F6-2BA63F22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90FCC-3946-BBF5-86C2-35CD9856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5BFE-B04D-D3EF-797A-7B99946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E59E4-8E63-D807-6E38-7E3D0E58C9B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03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11E94799-63BC-BCB8-1489-4D9D8D48B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FD540DA1-B49D-A2EB-D2ED-EBC78B74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2BCDBC09-2E11-64B7-0EB2-DCA58F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4BC69EB-5FF9-6523-A063-44AE45A3F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42E6E36-8088-27A9-66B1-C52E2D12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4140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B03F2498-911C-16C8-0113-EF4D3DD2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D4FDC48E-302A-10B0-5F85-FCB1F784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4970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A77E37BE-D4A9-251E-5386-368D3EF8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1576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6BD0AAE6-DF1C-928D-37AD-EAF419C9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0337B1-9910-EDCF-BF96-335334F420E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C8A281-6EF9-7F3C-80A8-D9840080D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8D3C1A-BE62-4272-E866-C7EBB6B3FB1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1310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3ACCA112-8869-1A0C-CDCC-224287B5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540C8DC-A7FC-C521-0770-369CC46FD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D5F843F-8696-715C-7C44-1A1DAFFA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2775C91A-36F1-4FF1-92B9-70DE7C46B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141CF9-AEBF-875F-BAAE-E8EDD3DA3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Freeform: Shape">
            <a:extLst>
              <a:ext uri="{FF2B5EF4-FFF2-40B4-BE49-F238E27FC236}">
                <a16:creationId xmlns:a16="http://schemas.microsoft.com/office/drawing/2014/main" id="{311181E6-B0BB-31AF-6611-4B5F34F7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97920"/>
            <a:ext cx="657225" cy="660080"/>
          </a:xfrm>
          <a:custGeom>
            <a:avLst/>
            <a:gdLst>
              <a:gd name="connsiteX0" fmla="*/ 0 w 657225"/>
              <a:gd name="connsiteY0" fmla="*/ 0 h 660080"/>
              <a:gd name="connsiteX1" fmla="*/ 129919 w 657225"/>
              <a:gd name="connsiteY1" fmla="*/ 13097 h 660080"/>
              <a:gd name="connsiteX2" fmla="*/ 657225 w 657225"/>
              <a:gd name="connsiteY2" fmla="*/ 660080 h 660080"/>
              <a:gd name="connsiteX3" fmla="*/ 0 w 657225"/>
              <a:gd name="connsiteY3" fmla="*/ 660080 h 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660080">
                <a:moveTo>
                  <a:pt x="0" y="0"/>
                </a:moveTo>
                <a:lnTo>
                  <a:pt x="129919" y="13097"/>
                </a:lnTo>
                <a:cubicBezTo>
                  <a:pt x="430852" y="74677"/>
                  <a:pt x="657225" y="340942"/>
                  <a:pt x="657225" y="660080"/>
                </a:cubicBezTo>
                <a:lnTo>
                  <a:pt x="0" y="660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90B3AF-9AC6-42D4-7274-EB8F4AA28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58F4-4646-63A5-377A-469BF0AC0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56835-400D-F626-4FAF-02CDB7A4792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0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>
            <a:extLst>
              <a:ext uri="{FF2B5EF4-FFF2-40B4-BE49-F238E27FC236}">
                <a16:creationId xmlns:a16="http://schemas.microsoft.com/office/drawing/2014/main" id="{6B94B59D-AF5F-A11A-E868-E1A06E6B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262959B-9742-05DD-A654-9E07F4D13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E02E743E-60C9-F1D4-B1CB-7D4687B18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018C9B81-FC02-738C-3A43-389EB87F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494A4EFC-CDED-8817-BE64-ECEE99D7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70EC526-F027-711D-4365-8264C84A5C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219921E-3884-D43B-5CDB-91409E1209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6EB8F5-BCD2-6294-0212-2AC8A2E730F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74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9B966637-759F-AFA1-B5AD-5E298720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F6ECEFC5-053D-B5F8-1E6D-3F19B350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B1DD-683F-1BC5-5E2E-F677463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71E9-A173-754C-0E2C-F8D5CDE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3062D-DC09-FB0B-672C-D5702716768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86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E233A9-D2C8-C8D4-FB29-7211B125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79421609-E199-83BD-196C-BBCC27C33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9F8164-45BA-245A-5547-A95DE88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3DD3B0-95C7-AEA9-CA7B-A0741C9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9F29F-F9A2-019E-3956-CA67F0EC989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6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1CB9A6B0-94E5-BA11-E065-CB7130048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E8D96817-93AC-ABC2-5C78-BAB95DB40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AE43-33A8-7370-9055-1A6AD37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C1EB-1ECE-0340-6292-5FD7F86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D75A3-31B0-4FEA-DE48-34E3E3FB8F8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2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313F0B3F-7A6F-EA92-60D1-674CC240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514132B-627E-3726-3901-F20E3CE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19EA3F-F2F4-1850-B3C8-03949299E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03EA-A980-F775-02A8-9D401E3DCC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9EF67-8EEB-F663-ED63-2D94575BD4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102A0-7224-693C-5F8D-4057436BFB2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576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7D0B77B-519D-9081-8493-B1C16FDC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BA2DC934-2FCA-5214-A4A1-286CEB80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">
            <a:extLst>
              <a:ext uri="{FF2B5EF4-FFF2-40B4-BE49-F238E27FC236}">
                <a16:creationId xmlns:a16="http://schemas.microsoft.com/office/drawing/2014/main" id="{FA9352CF-3B97-99E2-2EC4-F11B6676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FB5E-87F8-7979-78D3-D489F1922C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130CD-8820-B1C5-B597-48DD8AB1EA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05D5-86BA-0885-994C-F40F84589E9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92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>
            <a:extLst>
              <a:ext uri="{FF2B5EF4-FFF2-40B4-BE49-F238E27FC236}">
                <a16:creationId xmlns:a16="http://schemas.microsoft.com/office/drawing/2014/main" id="{DE6CD9B1-3C13-91D7-0B35-7210DDF15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575273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77E0A5-0331-62CB-180E-E34D972B9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575273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28D47C3-6DEC-ACF5-0DD4-112B3DB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715963" cy="810083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ight Triangle 15">
            <a:extLst>
              <a:ext uri="{FF2B5EF4-FFF2-40B4-BE49-F238E27FC236}">
                <a16:creationId xmlns:a16="http://schemas.microsoft.com/office/drawing/2014/main" id="{F16C5736-7338-CB71-59DF-910D5C4F2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6650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79ECC79-3B65-3DCB-5284-DA9AB0B5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7008523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Right Triangle 15">
            <a:extLst>
              <a:ext uri="{FF2B5EF4-FFF2-40B4-BE49-F238E27FC236}">
                <a16:creationId xmlns:a16="http://schemas.microsoft.com/office/drawing/2014/main" id="{734F53B5-B93F-DC84-C12D-B6CB414D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008525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3CD137-451F-ADC5-EAAA-9B11E1A2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60245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867" y="624839"/>
            <a:ext cx="5328920" cy="3979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67" y="4731335"/>
            <a:ext cx="5328919" cy="118458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tabLst>
                <a:tab pos="628650" algn="l"/>
              </a:tabLst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976631-804A-BD0F-F7AD-6B27B01A59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67" y="6024833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8523" y="1696135"/>
            <a:ext cx="3568330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6" name="Picture Placeholder">
            <a:extLst>
              <a:ext uri="{FF2B5EF4-FFF2-40B4-BE49-F238E27FC236}">
                <a16:creationId xmlns:a16="http://schemas.microsoft.com/office/drawing/2014/main" id="{906F6FE7-7F47-E595-A1C0-07AD40CD4C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82517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7422-AA76-28CC-A312-829FF90355D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0E-C531-8B14-201F-17A7ECA8B9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8B8-A43B-EAD6-9ADB-9E71EDF0ED97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75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AB0742-8635-3770-8874-7E64ECDE9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7664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D57A2B-6CBA-E3B3-B29B-333E64B6E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8372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32553-F584-B8AF-B32C-03A56A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28018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9311A0-8BE3-5C93-D7F9-297698D06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848725" y="2195262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4E5FC174-1669-7D10-BFED-33C4672B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82608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68BF75DF-0818-8BF4-637E-2745DB9F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42967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14C7FE66-F9AA-D595-0B7C-D1CA8DBAA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03320" y="127029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1BDA07C1-2399-C47E-5E35-8F6F178D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063671" y="1271731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758046-7D44-E514-8EC7-DC63A47021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590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52A0DF-EFBD-D2E2-3700-A40DE2E473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6590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684EBA-B981-D662-0799-847E284537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6949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AB6F218-5E5D-8C29-30F9-F74011BE07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6029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25B92E96-9DA2-5B62-C578-FD7B8BF1C0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75715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27458F-BFCD-850F-9583-49EFE1697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75715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67F14DA-7950-A3D8-A8AD-D75EAE5E12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7192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3990DF9C-0EBF-D85B-C1D2-BDF01855DF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35154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44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7FD32445-BF37-D3D6-4B39-8006A8BD5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6D631D12-55CB-6657-9300-E15D4F0D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E73BA68-70AC-2A39-587B-AABBCC43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2117" y="4195297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3204ED10-93D9-9227-EF2A-55976A0C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6405" y="2521925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21347851-5189-F855-AD50-2CF552F4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2689610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4A27F1D2-0184-0166-1E13-D39D4A8E1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4362982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8E3E-3670-AB0E-0636-A0E21058D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4514" y="268446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F9F3292-0711-E6DF-EF80-539FAAB29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7959" y="268446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FEC1AB9-B053-2ACC-350C-C592524D8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4513" y="435824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5F7C934-0F71-5588-8071-E6240A121D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7959" y="435824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575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AA8D35C-28A0-FCD3-1EB5-176F2013E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43758" y="2070747"/>
            <a:ext cx="3993356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B5D1F914-B8C1-879A-17B9-67360E19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9658" y="2070747"/>
            <a:ext cx="3993359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7E48861E-70D6-A18A-43FE-42A5AC0EB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490388" y="409865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5858692A-E42A-956D-E5B7-ACD17A5CC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614486" y="409864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600" y="1694296"/>
            <a:ext cx="3468118" cy="3469409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49A9D1-E1F9-521F-247B-364BC152A7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4655" y="22340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A55ACA7-4BD6-2C67-10DF-0B8C9CFAE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4655" y="3405509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6DC78A8-A5F2-9BDE-AAD7-2B2CD7E33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8753" y="22467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E956515-5FFA-44DD-AB1C-68CEC3BAF8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8753" y="3407418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3428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">
            <a:extLst>
              <a:ext uri="{FF2B5EF4-FFF2-40B4-BE49-F238E27FC236}">
                <a16:creationId xmlns:a16="http://schemas.microsoft.com/office/drawing/2014/main" id="{CD4711B4-0346-52AD-7F52-36A9550E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6" y="2217724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C9ADCC6-CE1B-4083-C834-C5A3C23F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2" y="2217724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5" name="Freeform: Shape">
            <a:extLst>
              <a:ext uri="{FF2B5EF4-FFF2-40B4-BE49-F238E27FC236}">
                <a16:creationId xmlns:a16="http://schemas.microsoft.com/office/drawing/2014/main" id="{0AE7CCB7-24EF-0E6D-D377-5F01DEB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5" y="4012230"/>
            <a:ext cx="2907427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778E432B-2D56-94B2-861E-7C94FA2515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807" y="234971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10209-69EB-CD8C-7FBF-D4C95A590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1200" y="3106738"/>
            <a:ext cx="33147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56B12D9-B69B-CB59-A280-44A6E663B4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8401" y="411708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9843C3-A00F-F54E-DFF1-71492477DD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68273" y="3106738"/>
            <a:ext cx="3327400" cy="90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C7A1623A-1639-1346-E01F-893B1DE08E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0227" y="415953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EA92D0F-9FA8-7EB0-2389-4C9C28F1DF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01838" y="5710238"/>
            <a:ext cx="81883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201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DB528356-E065-15A4-5D05-7E88FBA0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4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F653A41-5042-267E-7DC5-6B5FA9895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FFBB834-DE8D-3249-DE25-BF5E9383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9" name="Rectangle: Rounded Corners 143">
            <a:extLst>
              <a:ext uri="{FF2B5EF4-FFF2-40B4-BE49-F238E27FC236}">
                <a16:creationId xmlns:a16="http://schemas.microsoft.com/office/drawing/2014/main" id="{2B4F2D96-335C-4955-7457-32591605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4C3E4442-6475-D4D6-03C7-656784A2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1" name="Rectangle: Rounded Corners 143">
            <a:extLst>
              <a:ext uri="{FF2B5EF4-FFF2-40B4-BE49-F238E27FC236}">
                <a16:creationId xmlns:a16="http://schemas.microsoft.com/office/drawing/2014/main" id="{76276E45-CE1B-B465-4E1B-5F487D318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DFDD052D-D5A2-909C-F2B9-E1A87196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3" name="Rectangle: Rounded Corners 143">
            <a:extLst>
              <a:ext uri="{FF2B5EF4-FFF2-40B4-BE49-F238E27FC236}">
                <a16:creationId xmlns:a16="http://schemas.microsoft.com/office/drawing/2014/main" id="{994F72AA-406C-8C31-5FF0-5FAD64BA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BF54881-6430-AF16-7FB4-BBE2FB2E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3FA62DDD-85B3-0D37-92CF-3FF6C878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DAAD02-918D-5EE4-118B-7AB9C1448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65720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90BECB-FA85-C256-88D5-70A4C6533B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68894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56CD05-81FF-796F-DE9D-303D115B43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26039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32BC84D-A83C-77C8-F0BB-F6EF49F939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26038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6A26C7F-0791-531C-2498-B20B5EBE9A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65720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D582182-4D00-3742-2AD2-208DB64B73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60801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FAB427F-6F62-2EB3-4DB1-47FD27182C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6039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83EF6CB5-BC84-1717-2573-6D3181B1BB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7945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013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4238DDDF-8730-2405-74D9-03373A7C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52BC228E-D226-17B8-9646-D7FA72E2E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1C5358DE-7A7E-A893-E30C-87B05775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F5E94-17C4-7E72-B223-8FC893F0B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2033" y="2289711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0D87B70-E802-6427-5F77-BF806396B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1600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ysClr val="windowText" lastClr="000000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086E-825B-936F-539F-CA244AB9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2288745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A0C6FC8-156C-F9C3-4A96-6D42DAEFF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7D03A79A-EB24-8C24-69C5-7E8A7D02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6" y="257966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57460EFE-E486-5CC6-A35B-D4F14C9F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77685" y="26743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6AF759C-84EA-0E03-0DF8-E02B684B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89505" y="2076614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3865A04C-CD36-CAB6-FA88-74681C524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5" y="206707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50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B07909-1E7E-A53B-B109-E592D2B9C7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8132" y="2516188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9A0585C-FCE8-1DFF-76E1-08735B8AA8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77698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987139E-C125-B4FE-57EC-853894FA9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1901" y="252871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1FD74E7A-97DA-94A4-C098-347A4F6CD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1295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A53E61A7-D107-D91E-D73A-17F3E0EBF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77698" y="430416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EFE14463-2B1E-DEF8-8BAC-B72C52C699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7698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3D2B00C6-0381-B5BF-BC75-D5178821C4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1901" y="4316682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9A6400B-1A7A-C250-E892-B0D3B2B528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11295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0730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5A86050-4178-5ED1-B0F7-9D0E28AFF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0998" y="2531567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F3DFD7-5DA8-2B7B-F300-49F6C69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32354" y="2517902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EE219A-EAFD-062C-CB93-F37B3786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35433" y="2517901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8F43B8E-65BD-0BD3-3968-19359E68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911" y="2517903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143">
            <a:extLst>
              <a:ext uri="{FF2B5EF4-FFF2-40B4-BE49-F238E27FC236}">
                <a16:creationId xmlns:a16="http://schemas.microsoft.com/office/drawing/2014/main" id="{387619F6-E444-B998-4609-BDD0554B1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49693" y="1635749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2" name="Rectangle: Rounded Corners 143">
            <a:extLst>
              <a:ext uri="{FF2B5EF4-FFF2-40B4-BE49-F238E27FC236}">
                <a16:creationId xmlns:a16="http://schemas.microsoft.com/office/drawing/2014/main" id="{F68B126A-8B7B-FA64-FC37-D30CF1B5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32137" y="163151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86967428-787A-E870-D6D6-84A7682FF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35216" y="1631518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1902EFBA-397A-EFA4-18CE-49C6354E7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110781" y="164118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7209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55A786B-6609-8882-4995-95B0917E6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863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13A1886-0CA0-91FF-F716-380E1DD63D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8863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6C9298E-6980-0414-5025-B3D01A02B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065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A90413A0-63E4-8A18-4AEB-5FBA3CB4ED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80824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86D25533-1594-7B5E-7010-9D12F3B643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0387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87A5831E-675F-50BC-B664-9F6339D04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7507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50DAD0FF-E790-C592-374B-C7CE535DBC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59468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BC7E579D-4D7C-6C8B-8F0A-0238650492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9468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089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">
            <a:extLst>
              <a:ext uri="{FF2B5EF4-FFF2-40B4-BE49-F238E27FC236}">
                <a16:creationId xmlns:a16="http://schemas.microsoft.com/office/drawing/2014/main" id="{EFE80FA0-BE87-D8ED-4A0D-D10EFBEB7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433DEC4F-4FD3-7A15-81F5-8E39F8A0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0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3" name="Rectangle: Rounded Corners 119">
            <a:extLst>
              <a:ext uri="{FF2B5EF4-FFF2-40B4-BE49-F238E27FC236}">
                <a16:creationId xmlns:a16="http://schemas.microsoft.com/office/drawing/2014/main" id="{3294E270-813D-22E3-9DF1-5D0F7193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: Rounded Corners 128">
            <a:extLst>
              <a:ext uri="{FF2B5EF4-FFF2-40B4-BE49-F238E27FC236}">
                <a16:creationId xmlns:a16="http://schemas.microsoft.com/office/drawing/2014/main" id="{6E666C9E-2A58-CF3B-D4A2-348716242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140">
            <a:extLst>
              <a:ext uri="{FF2B5EF4-FFF2-40B4-BE49-F238E27FC236}">
                <a16:creationId xmlns:a16="http://schemas.microsoft.com/office/drawing/2014/main" id="{60108638-A3F8-62CA-7249-839F300C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157747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44">
            <a:extLst>
              <a:ext uri="{FF2B5EF4-FFF2-40B4-BE49-F238E27FC236}">
                <a16:creationId xmlns:a16="http://schemas.microsoft.com/office/drawing/2014/main" id="{0599587A-5C20-7397-7784-E0F0AC3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48">
            <a:extLst>
              <a:ext uri="{FF2B5EF4-FFF2-40B4-BE49-F238E27FC236}">
                <a16:creationId xmlns:a16="http://schemas.microsoft.com/office/drawing/2014/main" id="{EA215DB0-5DDF-867C-037D-26C86FD5A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0847E79E-1907-494F-D400-57D93CFA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5157" y="312263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99127C4B-D0CB-B779-E5CA-AC2787E1D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0773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EF90E63B-B660-86B9-D655-74768B33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BAD431CB-4A7D-1EFC-3868-61D87DB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5176" y="3153651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9A43084B-0F09-2CFD-5971-E7D53488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166986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382748"/>
            <a:ext cx="4704729" cy="24010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D2D4FE9-4450-D975-68E5-67E546CA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8145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61859E-434C-8F7B-C40C-F4B8415CDA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58145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300A542-9100-69DD-1714-913F78432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8145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2EDCF97B-488F-B342-9553-3233D8E5C0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8145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F222655E-C50E-7691-5F03-85AFBEE6F5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1913" y="1620761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>
            <a:extLst>
              <a:ext uri="{FF2B5EF4-FFF2-40B4-BE49-F238E27FC236}">
                <a16:creationId xmlns:a16="http://schemas.microsoft.com/office/drawing/2014/main" id="{00CBC18E-ADA3-7786-0820-2ED86ABFC1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0914" y="2304417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F8918083-4608-1EF5-C131-8A8264BF73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2147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9A9FBD1C-EC0C-035F-A05B-EAE7AB4487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0914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2C62B574-10C2-F194-35A6-769A0034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2030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6F9EF558-6773-4297-3C72-32B47DD17F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0914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926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Straight Connector 163">
            <a:extLst>
              <a:ext uri="{FF2B5EF4-FFF2-40B4-BE49-F238E27FC236}">
                <a16:creationId xmlns:a16="http://schemas.microsoft.com/office/drawing/2014/main" id="{7AF7E496-3BA0-3128-7B1F-63AFF64E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4000" y="3045427"/>
            <a:ext cx="1050367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112">
            <a:extLst>
              <a:ext uri="{FF2B5EF4-FFF2-40B4-BE49-F238E27FC236}">
                <a16:creationId xmlns:a16="http://schemas.microsoft.com/office/drawing/2014/main" id="{62F46980-73B5-2622-507A-417A0E98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8295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Freeform: Shape 115">
            <a:extLst>
              <a:ext uri="{FF2B5EF4-FFF2-40B4-BE49-F238E27FC236}">
                <a16:creationId xmlns:a16="http://schemas.microsoft.com/office/drawing/2014/main" id="{D74D9D4F-1FC0-1EAE-45E7-71C955C6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5949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Freeform: Shape 118">
            <a:extLst>
              <a:ext uri="{FF2B5EF4-FFF2-40B4-BE49-F238E27FC236}">
                <a16:creationId xmlns:a16="http://schemas.microsoft.com/office/drawing/2014/main" id="{2C1B08B4-7DA6-8350-BA4E-5C576A5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53603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/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Freeform: Shape 121">
            <a:extLst>
              <a:ext uri="{FF2B5EF4-FFF2-40B4-BE49-F238E27FC236}">
                <a16:creationId xmlns:a16="http://schemas.microsoft.com/office/drawing/2014/main" id="{10C8011F-CA45-F98B-DE64-DB0CD28C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91258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47"/>
            <a:ext cx="10515600" cy="11260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92635A-06B6-52B7-7CC5-D58EFE92D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451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E889516-4338-56D8-CE45-F14F92DDD9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6450" y="4273341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708F7DCF-9E94-373D-9070-163831024A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0757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BE751085-72B1-5889-D0A4-20DFC12FFB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0757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5079FA23-7F99-80CA-947C-7488305D86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5065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56E0638-343A-E4BC-2DF6-D08CEDEFE5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5064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8C5AB2C-6BC3-3C9C-613E-B5F138F83D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9373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4C7309B8-4D72-DFFF-D966-C48EB0451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371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55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8068D6EF-A89A-F155-906B-B56E0949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2363993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32FE256E-AF72-BCDA-5F87-72D9DECCA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3701768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E75ECF73-5701-02AD-0EE3-955A47F5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5130922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0111E41D-08D6-5217-A463-F19CC60AA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3172" y="2429615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72DD672D-A178-6E24-D84A-1F60B9932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2732" y="3764208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AB68F590-2FCC-D6A9-6F97-A68CBD9E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06801" y="5196544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40"/>
            <a:ext cx="10515600" cy="113792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30B5A4-95F5-06BB-9151-378FC84B9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7984" y="235823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1A02A3-5974-0215-579C-F654A1FB5C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6938" y="2359025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C64AD21E-6E87-8139-C758-0BCEEEF6CC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256" y="3703343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31E97897-2C59-DE1A-8C8D-B3384CBC5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938" y="3702548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51BE0C13-520E-6C9F-1389-B47B580B2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9256" y="513092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0C996FC-38EF-843A-3DDD-C686153853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6938" y="5130922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5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22DD92FE-0A42-159E-CE1B-B0280B19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510435" cy="510435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5" name="Freeform: Shape 23">
            <a:extLst>
              <a:ext uri="{FF2B5EF4-FFF2-40B4-BE49-F238E27FC236}">
                <a16:creationId xmlns:a16="http://schemas.microsoft.com/office/drawing/2014/main" id="{E8F233C1-BEE9-77D3-AB1B-1D818118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405" y="-1"/>
            <a:ext cx="510435" cy="510435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624839"/>
            <a:ext cx="4654296" cy="39984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5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9" y="4691634"/>
            <a:ext cx="4654295" cy="9107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1CC8F7-9409-A40C-679D-1CB5C59505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5759" y="5769165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624839"/>
            <a:ext cx="6595872" cy="544753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5C5E9E-7D6B-F674-383A-D41C9E808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9783F3-50D7-87F6-543D-A56B968B9A9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ED12D94-DECC-F8F8-9DC6-A83C3A58D7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</p:spTree>
    <p:extLst>
      <p:ext uri="{BB962C8B-B14F-4D97-AF65-F5344CB8AC3E}">
        <p14:creationId xmlns:p14="http://schemas.microsoft.com/office/powerpoint/2010/main" val="427574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831D87-27BD-7F85-D434-FFC49F2B6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266FB5FF-6FAB-340C-DBB2-8CACB2CC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26293625-D7F8-AA8F-3317-77906CD02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AFA05731-39C6-7259-8093-E945E299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293" y="6195484"/>
            <a:ext cx="138223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EC4ACC28-88AB-7B5F-58D2-2CFC157A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19642" y="6486945"/>
            <a:ext cx="138223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3D7964A4-9E4F-C9B5-897D-F2E4A4EEA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55787" y="2207374"/>
            <a:ext cx="1299487" cy="11240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C9F4B19-AA9C-1602-55DA-BB39AE09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60756" y="3378023"/>
            <a:ext cx="2289551" cy="818730"/>
          </a:xfrm>
          <a:custGeom>
            <a:avLst/>
            <a:gdLst/>
            <a:ahLst/>
            <a:cxnLst/>
            <a:rect l="l" t="t" r="r" b="b"/>
            <a:pathLst>
              <a:path w="3547958" h="1268730">
                <a:moveTo>
                  <a:pt x="735330" y="0"/>
                </a:moveTo>
                <a:lnTo>
                  <a:pt x="0" y="1268730"/>
                </a:lnTo>
                <a:lnTo>
                  <a:pt x="3547958" y="1268730"/>
                </a:lnTo>
                <a:lnTo>
                  <a:pt x="28126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304A6B6-86DC-813E-9B35-7972CD51A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451978" y="4246196"/>
            <a:ext cx="3307108" cy="818730"/>
          </a:xfrm>
          <a:custGeom>
            <a:avLst/>
            <a:gdLst/>
            <a:ahLst/>
            <a:cxnLst/>
            <a:rect l="l" t="t" r="r" b="b"/>
            <a:pathLst>
              <a:path w="5124796" h="1268730">
                <a:moveTo>
                  <a:pt x="735330" y="0"/>
                </a:moveTo>
                <a:lnTo>
                  <a:pt x="0" y="1268730"/>
                </a:lnTo>
                <a:lnTo>
                  <a:pt x="5124796" y="1268730"/>
                </a:lnTo>
                <a:lnTo>
                  <a:pt x="438946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792B54D5-4EEB-697D-E677-7DA6244BF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949656" y="5116647"/>
            <a:ext cx="4311751" cy="818730"/>
          </a:xfrm>
          <a:custGeom>
            <a:avLst/>
            <a:gdLst/>
            <a:ahLst/>
            <a:cxnLst/>
            <a:rect l="l" t="t" r="r" b="b"/>
            <a:pathLst>
              <a:path w="6681620" h="1268730">
                <a:moveTo>
                  <a:pt x="735330" y="0"/>
                </a:moveTo>
                <a:lnTo>
                  <a:pt x="0" y="1268730"/>
                </a:lnTo>
                <a:lnTo>
                  <a:pt x="6681620" y="1268730"/>
                </a:lnTo>
                <a:lnTo>
                  <a:pt x="594629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2360DB1-3A78-A767-E799-14E056807C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44690" y="277939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D3E2ABB-1C67-BA81-88EC-7C0259E64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1529" y="2158238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0E60718-0E3D-41CA-0198-A860310C5D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1528" y="288290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1CEEE70-E86A-AD7E-D7B2-5384F9E066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44691" y="361892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CA469D6-07C5-E615-EAA4-8FD5A1B242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09279" y="3022025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453C75BE-B8FC-DCC0-5708-AFC3709AD0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09278" y="3744822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81B5F-7326-AE49-E244-3B55DD65A3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44690" y="4493844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671B48D-C562-82E2-63C2-F1C2BD285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329" y="3922553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C87F322-A912-93A1-947D-463BE6AD0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0328" y="466267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CA9F481-EC39-13D5-7C5F-5C68AD06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5160" y="5350891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F66A403A-3CB2-CF79-DDC2-C382C0FCAB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11804" y="4802727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67AD4C35-66C4-5D2A-43DC-8109B504E1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11804" y="5526009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5285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1340B563-641E-4E77-EE7D-CDA2F9E7D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3331684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8EDBD4EC-B869-F140-F952-942BC67B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4684811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43">
            <a:extLst>
              <a:ext uri="{FF2B5EF4-FFF2-40B4-BE49-F238E27FC236}">
                <a16:creationId xmlns:a16="http://schemas.microsoft.com/office/drawing/2014/main" id="{2CA81AA9-90D4-76A6-404F-ECA4D581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4845328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539350C0-72C1-AF99-D882-95CCA842E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1974850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D5DD225F-2C92-E172-D03A-0ED72458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2135367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A7D5257-00CD-82C3-D72A-2ABFFDCCD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3492201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BFB6A8-5603-1939-F8DB-2F9CE946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314" y="2063750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193D27E-DFF0-8236-1C53-45AA01CB61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9313" y="2628900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CBE95DBE-3461-EBF6-2FBC-28B26C1F3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9314" y="342338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0CAC4AD8-B278-F677-C095-22FC28EC1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69312" y="3985973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46C480D3-EAC8-10D5-894E-4B11BEF3B7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69314" y="477371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0278D93-7353-B475-9298-9C40BE10F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69312" y="5347446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6572AF-11B5-F729-FE56-41518764CC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41225" y="1697038"/>
            <a:ext cx="3406775" cy="45386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786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2ACB77-3880-2E11-CF05-EE5223C6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81" y="6234019"/>
            <a:ext cx="311150" cy="314511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284A02F-0A0E-594F-9D08-08B07C4E4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0646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5A6BD528-59A3-F66A-8065-FA562D8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4925411C-C42C-B9C0-D7E0-9925B6E3D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59" y="189857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073FE5C1-20BE-C5D6-EFD9-21D992F11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61" y="4100350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17">
            <a:extLst>
              <a:ext uri="{FF2B5EF4-FFF2-40B4-BE49-F238E27FC236}">
                <a16:creationId xmlns:a16="http://schemas.microsoft.com/office/drawing/2014/main" id="{E280A9A3-4908-B95E-1933-B4A16660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192076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73C9DCB6-CED2-C0AF-769B-0ED8F3D7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4100349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FC160B3-981D-7378-EA49-B575788E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2089094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4EC3AAB8-23CD-592B-0D2C-806FA2E5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D5C22C78-6C50-8D27-C6A7-50B423F6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7" y="2089092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8" name="Rectangle: Rounded Corners 143">
            <a:extLst>
              <a:ext uri="{FF2B5EF4-FFF2-40B4-BE49-F238E27FC236}">
                <a16:creationId xmlns:a16="http://schemas.microsoft.com/office/drawing/2014/main" id="{BEE21FA6-468D-E771-AD7D-5D3740D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6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229ECD-8805-D1D1-488D-A5FDB006B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261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F46028E-BBE2-4FC0-A1E0-3F36318AF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3261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152DA670-78AB-CBF6-1197-50A0CF775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4553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7784DEEC-849A-0283-62BF-533242B10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553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AB8125F3-2588-9BE1-D9EC-641E8C425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3261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D44707A-0C4F-C344-3717-752178D9CD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3261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C2916B5F-C470-85C4-B809-47286DE903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4553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F1BFDDF3-7ED5-0302-C00D-A34A2058A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4553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352928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1AEFC74-881B-9A9C-D4A0-8FEE87B40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951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6B9CD-CDCE-3DAE-1096-E42A3D73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04578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9185E4-B64F-D102-D753-318F5A73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0205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F5D42F95-A294-554D-ECB2-B2E099A4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269390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5BDE51AD-849D-734D-C53B-CB01854A3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090795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D1CFB5D-5023-08E7-C54E-8D59DBE2B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906422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4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tabLst>
                <a:tab pos="4284663" algn="l"/>
              </a:tabLs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79E6D70-234C-B43F-0689-DA978FDC4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81" y="2894188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A5E087E-94A9-C71E-5291-39C6638BD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181" y="3737577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FAF77B-DC5E-D3F2-DD0F-B6B0DE2E3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6935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5E6CD7A-E04F-DA48-DFE7-15AD16F205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935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A69C0A17-B8C0-CDE4-B1B4-4B9FC4AC8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3031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44986253-66AA-1A5A-93F0-09CA6D7377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3031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64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7439-C3B4-DEC8-C61E-A49A7EA3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759D-5A18-780C-BAFE-FF5308C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2D00-3DC7-9097-2E42-EB77D3D3152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A52E019-72F8-20CD-333A-4BD26410F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EC6071E0-7034-EEAF-523D-EF5087E5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0D5C5F5-3B18-6490-BE68-D651EEC59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C5514E-39A6-9BC8-725B-C222BD0B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A87490-CA58-467C-24E2-36E6253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0A8E3-9314-85BD-7158-1F2CC7357B8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090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C4D996C6-EC1D-2D63-D0A9-068AEEF7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41512CB-4231-1D37-186F-43420047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911D4BBE-6595-C858-F3D6-C69A20B9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043512-E3FC-BB3F-A7DA-424BBEC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FC3F80-10A8-391C-8DE7-05D529B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A3B5A-6578-3CED-DD1E-B78BDEB8D25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2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7C208FDA-2DC8-5E65-6234-52C46FF4A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B1767F46-6B37-E6B4-9B4A-AEA3412A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F62653D0-30FD-7426-CF86-FDDD77BD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91819-0893-D31C-BA35-5E41BCC0A27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A79-90D2-0FDA-2A6B-86DF5B18CD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2B032-0AB7-8447-DD7D-A992924581C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5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D9ADD5-33B5-04DC-338A-82F5DAEE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7A7407F7-1464-2538-F9B5-ED8B3730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69E69534-939A-6F73-B1B4-C6E8201C0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84B9-F72A-1BA8-9C60-71EA600DE1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627D-2009-C36B-D3C1-23C69EC058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363C2-0B63-B620-A9CF-5E9D433D006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00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BD62705-983A-14CC-F765-E21152624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69EED095-8267-F4C6-9C79-D62BFC15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361865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1" name="Right Triangle 15">
            <a:extLst>
              <a:ext uri="{FF2B5EF4-FFF2-40B4-BE49-F238E27FC236}">
                <a16:creationId xmlns:a16="http://schemas.microsoft.com/office/drawing/2014/main" id="{42AB2D0A-60AC-AFE2-AE5D-AFAFC105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4516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B98444C3-D6D7-80F9-87F6-A5E4BF19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6788390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Right Triangle 15">
            <a:extLst>
              <a:ext uri="{FF2B5EF4-FFF2-40B4-BE49-F238E27FC236}">
                <a16:creationId xmlns:a16="http://schemas.microsoft.com/office/drawing/2014/main" id="{7F938093-107D-D5AE-8D23-BD736C24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788392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9CEFA-8BDB-5E3F-DF4E-6D45B6CA1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361872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62FF71-CBEF-707D-20E1-88AB7C2DB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0112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1F2E7A-C836-861D-3F94-F226FD288A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386" y="1202309"/>
            <a:ext cx="4760493" cy="4630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E23298B-A91E-E04B-9676-F31A7919BE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8391" y="1696135"/>
            <a:ext cx="3573482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608D06A-1ACC-5A25-F2AE-8656AB8F67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69109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681D-3C93-73D8-C44D-068177A5510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792B-2860-44AE-F92D-EB55FD49567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47D2B-3752-F97F-78CC-2A55CA546B0E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9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4CF8F0-0086-A532-B3E4-168E34660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0" y="624838"/>
            <a:ext cx="4953001" cy="40528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FBD0E3D-9C53-6464-1D1B-030AAA0283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4600" y="4874612"/>
            <a:ext cx="4953001" cy="1271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0" name="Chart Placeholder">
            <a:extLst>
              <a:ext uri="{FF2B5EF4-FFF2-40B4-BE49-F238E27FC236}">
                <a16:creationId xmlns:a16="http://schemas.microsoft.com/office/drawing/2014/main" id="{9E5BF179-C4FB-6849-327F-FA6680541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Chart Placeholder">
            <a:extLst>
              <a:ext uri="{FF2B5EF4-FFF2-40B4-BE49-F238E27FC236}">
                <a16:creationId xmlns:a16="http://schemas.microsoft.com/office/drawing/2014/main" id="{B48038FB-11B4-9D9D-128D-B64489D61D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79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6BD4-BA63-7549-0A90-CED396DDBBA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353F3-66AE-39A0-ADBB-1F9FFCF7331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C48F-B696-0D4B-1C6A-A4FCC57E326A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Right Triangle 15">
            <a:extLst>
              <a:ext uri="{FF2B5EF4-FFF2-40B4-BE49-F238E27FC236}">
                <a16:creationId xmlns:a16="http://schemas.microsoft.com/office/drawing/2014/main" id="{F9484684-FDCF-ADA4-B5C4-4C78E689C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914399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EFC802-7E67-480F-CBBA-23E6550D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5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8388CB-EA5B-4EAE-EC9A-3161865E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181685" y="4677660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5FF290D8-6A99-00F4-D406-4C60D622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99226" y="-7990"/>
            <a:ext cx="792773" cy="896990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A1E5C52-240B-0A27-FB4A-A2555C86A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594804" cy="672996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E1557F00-3A5F-7A3C-C638-865BAF31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748557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618F7-2DD4-2570-D5F4-BBC2F540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848530-07CD-EDB9-E029-2E696D39F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11159" y="4677659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D5AE2651-2595-877E-6C79-40231638B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675" y="624839"/>
            <a:ext cx="5397499" cy="40528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3651733-BAED-E27D-2C9C-58F2C404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75" y="4820704"/>
            <a:ext cx="5397499" cy="1336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hart Placeholder">
            <a:extLst>
              <a:ext uri="{FF2B5EF4-FFF2-40B4-BE49-F238E27FC236}">
                <a16:creationId xmlns:a16="http://schemas.microsoft.com/office/drawing/2014/main" id="{B09F6E4D-0A64-DD8A-7D59-0A61764A42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56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Chart Placeholder">
            <a:extLst>
              <a:ext uri="{FF2B5EF4-FFF2-40B4-BE49-F238E27FC236}">
                <a16:creationId xmlns:a16="http://schemas.microsoft.com/office/drawing/2014/main" id="{91F565E8-4CD4-6D65-2B26-BEECF4B22E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1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CCA60F7-9CE1-324A-9B0C-7A505D9DBF9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E0788C-8A7C-9E30-DA47-406850E5A18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8A1FE6C-D775-3E2F-8C14-C5D20D5167E7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57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60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965592-BE11-9449-DFBE-D27A7A1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7991"/>
            <a:ext cx="702881" cy="702881"/>
          </a:xfrm>
          <a:custGeom>
            <a:avLst/>
            <a:gdLst/>
            <a:ahLst/>
            <a:cxnLst/>
            <a:rect l="l" t="t" r="r" b="b"/>
            <a:pathLst>
              <a:path w="1453796" h="1453796">
                <a:moveTo>
                  <a:pt x="0" y="0"/>
                </a:moveTo>
                <a:lnTo>
                  <a:pt x="1453795" y="0"/>
                </a:lnTo>
                <a:lnTo>
                  <a:pt x="1453795" y="1453796"/>
                </a:lnTo>
                <a:lnTo>
                  <a:pt x="0" y="14537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AA506-C7A7-AE11-DF2C-51D12C885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00650" y="-7990"/>
            <a:ext cx="1253410" cy="702545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C8E34A-FE24-6D1A-47FB-8A024B42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765612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88CADD38-35FD-B4F8-4C79-262F4C03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186622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B419C-DE0F-85C6-440E-2DC68058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44449" y="3559794"/>
            <a:ext cx="2057495" cy="1037606"/>
          </a:xfrm>
          <a:custGeom>
            <a:avLst/>
            <a:gdLst>
              <a:gd name="connsiteX0" fmla="*/ 714572 w 1429144"/>
              <a:gd name="connsiteY0" fmla="*/ 0 h 720725"/>
              <a:gd name="connsiteX1" fmla="*/ 1429144 w 1429144"/>
              <a:gd name="connsiteY1" fmla="*/ 714572 h 720725"/>
              <a:gd name="connsiteX2" fmla="*/ 1428524 w 1429144"/>
              <a:gd name="connsiteY2" fmla="*/ 720725 h 720725"/>
              <a:gd name="connsiteX3" fmla="*/ 620 w 1429144"/>
              <a:gd name="connsiteY3" fmla="*/ 720725 h 720725"/>
              <a:gd name="connsiteX4" fmla="*/ 0 w 1429144"/>
              <a:gd name="connsiteY4" fmla="*/ 714572 h 720725"/>
              <a:gd name="connsiteX5" fmla="*/ 714572 w 1429144"/>
              <a:gd name="connsiteY5" fmla="*/ 0 h 720725"/>
              <a:gd name="connsiteX0" fmla="*/ 714572 w 1453194"/>
              <a:gd name="connsiteY0" fmla="*/ 0 h 723305"/>
              <a:gd name="connsiteX1" fmla="*/ 1429144 w 1453194"/>
              <a:gd name="connsiteY1" fmla="*/ 714572 h 723305"/>
              <a:gd name="connsiteX2" fmla="*/ 1428524 w 1453194"/>
              <a:gd name="connsiteY2" fmla="*/ 720725 h 723305"/>
              <a:gd name="connsiteX3" fmla="*/ 1453194 w 1453194"/>
              <a:gd name="connsiteY3" fmla="*/ 723305 h 723305"/>
              <a:gd name="connsiteX4" fmla="*/ 620 w 1453194"/>
              <a:gd name="connsiteY4" fmla="*/ 720725 h 723305"/>
              <a:gd name="connsiteX5" fmla="*/ 0 w 1453194"/>
              <a:gd name="connsiteY5" fmla="*/ 714572 h 723305"/>
              <a:gd name="connsiteX6" fmla="*/ 714572 w 1453194"/>
              <a:gd name="connsiteY6" fmla="*/ 0 h 723305"/>
              <a:gd name="connsiteX0" fmla="*/ 714572 w 1429144"/>
              <a:gd name="connsiteY0" fmla="*/ 0 h 723305"/>
              <a:gd name="connsiteX1" fmla="*/ 1429144 w 1429144"/>
              <a:gd name="connsiteY1" fmla="*/ 714572 h 723305"/>
              <a:gd name="connsiteX2" fmla="*/ 1428524 w 1429144"/>
              <a:gd name="connsiteY2" fmla="*/ 720725 h 723305"/>
              <a:gd name="connsiteX3" fmla="*/ 689714 w 1429144"/>
              <a:gd name="connsiteY3" fmla="*/ 723305 h 723305"/>
              <a:gd name="connsiteX4" fmla="*/ 620 w 1429144"/>
              <a:gd name="connsiteY4" fmla="*/ 720725 h 723305"/>
              <a:gd name="connsiteX5" fmla="*/ 0 w 1429144"/>
              <a:gd name="connsiteY5" fmla="*/ 714572 h 723305"/>
              <a:gd name="connsiteX6" fmla="*/ 714572 w 1429144"/>
              <a:gd name="connsiteY6" fmla="*/ 0 h 723305"/>
              <a:gd name="connsiteX0" fmla="*/ 689714 w 1429144"/>
              <a:gd name="connsiteY0" fmla="*/ 723305 h 814745"/>
              <a:gd name="connsiteX1" fmla="*/ 620 w 1429144"/>
              <a:gd name="connsiteY1" fmla="*/ 720725 h 814745"/>
              <a:gd name="connsiteX2" fmla="*/ 0 w 1429144"/>
              <a:gd name="connsiteY2" fmla="*/ 714572 h 814745"/>
              <a:gd name="connsiteX3" fmla="*/ 714572 w 1429144"/>
              <a:gd name="connsiteY3" fmla="*/ 0 h 814745"/>
              <a:gd name="connsiteX4" fmla="*/ 1429144 w 1429144"/>
              <a:gd name="connsiteY4" fmla="*/ 714572 h 814745"/>
              <a:gd name="connsiteX5" fmla="*/ 1428524 w 1429144"/>
              <a:gd name="connsiteY5" fmla="*/ 720725 h 814745"/>
              <a:gd name="connsiteX6" fmla="*/ 781154 w 1429144"/>
              <a:gd name="connsiteY6" fmla="*/ 814745 h 814745"/>
              <a:gd name="connsiteX0" fmla="*/ 689714 w 1429144"/>
              <a:gd name="connsiteY0" fmla="*/ 723305 h 1063320"/>
              <a:gd name="connsiteX1" fmla="*/ 620 w 1429144"/>
              <a:gd name="connsiteY1" fmla="*/ 720725 h 1063320"/>
              <a:gd name="connsiteX2" fmla="*/ 0 w 1429144"/>
              <a:gd name="connsiteY2" fmla="*/ 714572 h 1063320"/>
              <a:gd name="connsiteX3" fmla="*/ 714572 w 1429144"/>
              <a:gd name="connsiteY3" fmla="*/ 0 h 1063320"/>
              <a:gd name="connsiteX4" fmla="*/ 1429144 w 1429144"/>
              <a:gd name="connsiteY4" fmla="*/ 714572 h 1063320"/>
              <a:gd name="connsiteX5" fmla="*/ 1428524 w 1429144"/>
              <a:gd name="connsiteY5" fmla="*/ 720725 h 1063320"/>
              <a:gd name="connsiteX6" fmla="*/ 896563 w 1429144"/>
              <a:gd name="connsiteY6" fmla="*/ 1063320 h 1063320"/>
              <a:gd name="connsiteX0" fmla="*/ 689714 w 1429144"/>
              <a:gd name="connsiteY0" fmla="*/ 723305 h 723305"/>
              <a:gd name="connsiteX1" fmla="*/ 620 w 1429144"/>
              <a:gd name="connsiteY1" fmla="*/ 720725 h 723305"/>
              <a:gd name="connsiteX2" fmla="*/ 0 w 1429144"/>
              <a:gd name="connsiteY2" fmla="*/ 714572 h 723305"/>
              <a:gd name="connsiteX3" fmla="*/ 714572 w 1429144"/>
              <a:gd name="connsiteY3" fmla="*/ 0 h 723305"/>
              <a:gd name="connsiteX4" fmla="*/ 1429144 w 1429144"/>
              <a:gd name="connsiteY4" fmla="*/ 714572 h 723305"/>
              <a:gd name="connsiteX5" fmla="*/ 1428524 w 1429144"/>
              <a:gd name="connsiteY5" fmla="*/ 720725 h 723305"/>
              <a:gd name="connsiteX0" fmla="*/ 689714 w 1429144"/>
              <a:gd name="connsiteY0" fmla="*/ 749938 h 749938"/>
              <a:gd name="connsiteX1" fmla="*/ 620 w 1429144"/>
              <a:gd name="connsiteY1" fmla="*/ 720725 h 749938"/>
              <a:gd name="connsiteX2" fmla="*/ 0 w 1429144"/>
              <a:gd name="connsiteY2" fmla="*/ 714572 h 749938"/>
              <a:gd name="connsiteX3" fmla="*/ 714572 w 1429144"/>
              <a:gd name="connsiteY3" fmla="*/ 0 h 749938"/>
              <a:gd name="connsiteX4" fmla="*/ 1429144 w 1429144"/>
              <a:gd name="connsiteY4" fmla="*/ 714572 h 749938"/>
              <a:gd name="connsiteX5" fmla="*/ 1428524 w 1429144"/>
              <a:gd name="connsiteY5" fmla="*/ 720725 h 749938"/>
              <a:gd name="connsiteX0" fmla="*/ 620 w 1429144"/>
              <a:gd name="connsiteY0" fmla="*/ 720725 h 720725"/>
              <a:gd name="connsiteX1" fmla="*/ 0 w 1429144"/>
              <a:gd name="connsiteY1" fmla="*/ 714572 h 720725"/>
              <a:gd name="connsiteX2" fmla="*/ 714572 w 1429144"/>
              <a:gd name="connsiteY2" fmla="*/ 0 h 720725"/>
              <a:gd name="connsiteX3" fmla="*/ 1429144 w 1429144"/>
              <a:gd name="connsiteY3" fmla="*/ 714572 h 720725"/>
              <a:gd name="connsiteX4" fmla="*/ 1428524 w 1429144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44" h="720725">
                <a:moveTo>
                  <a:pt x="620" y="720725"/>
                </a:moveTo>
                <a:cubicBezTo>
                  <a:pt x="413" y="718674"/>
                  <a:pt x="207" y="716623"/>
                  <a:pt x="0" y="714572"/>
                </a:cubicBezTo>
                <a:cubicBezTo>
                  <a:pt x="0" y="319925"/>
                  <a:pt x="319925" y="0"/>
                  <a:pt x="714572" y="0"/>
                </a:cubicBezTo>
                <a:cubicBezTo>
                  <a:pt x="1109219" y="0"/>
                  <a:pt x="1429144" y="319925"/>
                  <a:pt x="1429144" y="714572"/>
                </a:cubicBezTo>
                <a:cubicBezTo>
                  <a:pt x="1428937" y="716623"/>
                  <a:pt x="1428731" y="718674"/>
                  <a:pt x="1428524" y="720725"/>
                </a:cubicBezTo>
              </a:path>
            </a:pathLst>
          </a:custGeom>
          <a:noFill/>
          <a:ln w="203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9800" y="624839"/>
            <a:ext cx="7772400" cy="46151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0656" y="5381548"/>
            <a:ext cx="7772400" cy="594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D60-19E5-D20E-914F-582245D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01A4-C089-8DE4-368F-5A6F0DD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067-D18D-6D68-F90D-04FCBD25206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0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277D78-42FD-AF74-B7C8-87D564A0C386}"/>
              </a:ext>
            </a:extLst>
          </p:cNvPr>
          <p:cNvSpPr>
            <a:spLocks noGrp="1"/>
          </p:cNvSpPr>
          <p:nvPr>
            <p:ph type="sldNum" sz="half" idx="4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BF6804B-EB90-599E-7E69-DA4EB978F82F}"/>
              </a:ext>
            </a:extLst>
          </p:cNvPr>
          <p:cNvSpPr>
            <a:spLocks noGrp="1"/>
          </p:cNvSpPr>
          <p:nvPr>
            <p:ph type="dt" sz="half" idx="2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02/10/2025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1467AA0-A0AC-71F1-C3BF-76C4280C751C}"/>
              </a:ext>
            </a:extLst>
          </p:cNvPr>
          <p:cNvSpPr>
            <a:spLocks noGrp="1"/>
          </p:cNvSpPr>
          <p:nvPr>
            <p:ph type="ftr" sz="quarter" idx="3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FA07352-F897-34D1-5AB6-4C8F517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9" y="365124"/>
            <a:ext cx="10842625" cy="8453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58B8F-838E-93E3-01B9-6E360FF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99" y="1434353"/>
            <a:ext cx="10842625" cy="47426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659" r:id="rId7"/>
    <p:sldLayoutId id="2147483718" r:id="rId8"/>
    <p:sldLayoutId id="2147483719" r:id="rId9"/>
    <p:sldLayoutId id="2147483735" r:id="rId10"/>
    <p:sldLayoutId id="2147483667" r:id="rId11"/>
    <p:sldLayoutId id="2147483668" r:id="rId12"/>
    <p:sldLayoutId id="2147483669" r:id="rId13"/>
    <p:sldLayoutId id="214748373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714" r:id="rId41"/>
    <p:sldLayoutId id="214748371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33" r:id="rId49"/>
    <p:sldLayoutId id="2147483702" r:id="rId50"/>
    <p:sldLayoutId id="2147483720" r:id="rId51"/>
    <p:sldLayoutId id="2147483721" r:id="rId52"/>
    <p:sldLayoutId id="2147483722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  <p:sldLayoutId id="2147483731" r:id="rId62"/>
    <p:sldLayoutId id="214748373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17" r:id="rId6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498C655C-AA03-DE32-22C2-F8E9215D5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67" y="624839"/>
            <a:ext cx="5328920" cy="2555089"/>
          </a:xfrm>
        </p:spPr>
        <p:txBody>
          <a:bodyPr lIns="0" tIns="0" rIns="0" bIns="0">
            <a:noAutofit/>
          </a:bodyPr>
          <a:lstStyle/>
          <a:p>
            <a:r>
              <a:rPr lang="en-US" sz="6600" dirty="0" err="1"/>
              <a:t>CodeGenie</a:t>
            </a:r>
            <a:endParaRPr lang="zh-CN" altLang="en-US" sz="6600" dirty="0"/>
          </a:p>
        </p:txBody>
      </p:sp>
      <p:sp>
        <p:nvSpPr>
          <p:cNvPr id="15" name="Subetitle">
            <a:extLst>
              <a:ext uri="{FF2B5EF4-FFF2-40B4-BE49-F238E27FC236}">
                <a16:creationId xmlns:a16="http://schemas.microsoft.com/office/drawing/2014/main" id="{70D1022B-BB14-50B2-2802-B879514F1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67" y="3179929"/>
            <a:ext cx="5328919" cy="955343"/>
          </a:xfrm>
        </p:spPr>
        <p:txBody>
          <a:bodyPr lIns="0" tIns="0" rIns="0" bIns="0">
            <a:no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 AI Coding Assistant Inspired by </a:t>
            </a:r>
            <a:r>
              <a:rPr lang="en-US" sz="2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DeepSeek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Coder</a:t>
            </a:r>
            <a:endParaRPr lang="zh-CN" alt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8BFD4E5-AB08-4651-3703-C1C5FBE2BD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62866" y="4415051"/>
            <a:ext cx="6361015" cy="2326942"/>
          </a:xfrm>
        </p:spPr>
        <p:txBody>
          <a:bodyPr>
            <a:noAutofit/>
          </a:bodyPr>
          <a:lstStyle/>
          <a:p>
            <a:r>
              <a:rPr lang="en-US" sz="2000" dirty="0"/>
              <a:t>M SAI GANESH</a:t>
            </a:r>
          </a:p>
          <a:p>
            <a:r>
              <a:rPr lang="en-US" sz="2000" dirty="0"/>
              <a:t>245523748100</a:t>
            </a:r>
          </a:p>
          <a:p>
            <a:r>
              <a:rPr lang="en-US" sz="2000" dirty="0"/>
              <a:t>G-413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29CE7C9-2F5E-F07E-2704-C8E2AD2967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" r="20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32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30"/>
    </mc:Choice>
    <mc:Fallback xmlns="">
      <p:transition spd="slow" advTm="3233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9F8B-A00B-165C-6B92-8210484D03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89521" y="1624083"/>
            <a:ext cx="2382838" cy="631198"/>
          </a:xfrm>
        </p:spPr>
        <p:txBody>
          <a:bodyPr>
            <a:normAutofit fontScale="32500" lnSpcReduction="20000"/>
          </a:bodyPr>
          <a:lstStyle/>
          <a:p>
            <a:r>
              <a:rPr lang="en-IN" sz="5200" dirty="0"/>
              <a:t>What Will </a:t>
            </a:r>
            <a:r>
              <a:rPr lang="en-IN" sz="5200" dirty="0" err="1"/>
              <a:t>CodeGenie</a:t>
            </a:r>
            <a:r>
              <a:rPr lang="en-IN" sz="5200" dirty="0"/>
              <a:t> Change?</a:t>
            </a:r>
            <a:br>
              <a:rPr lang="en-IN" sz="1800" dirty="0"/>
            </a:br>
            <a:endParaRPr lang="en-IN" sz="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8AB5F-45EE-3F75-0DE0-3FDB30ED9C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78486" y="1694296"/>
            <a:ext cx="2398514" cy="56780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</a:rPr>
              <a:t>Business Problem and Value Proposition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0FA30FE-95A6-EAA3-A584-2ED0B6D61D3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117911" y="2299967"/>
            <a:ext cx="250769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Seamless integration with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Real-time, context-aware code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Reduces context switching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Boosts development speed and code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Supports learning with optimal coding solutions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76EFB4-6F52-D786-E6E3-A5811769843E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8304663" y="2546188"/>
            <a:ext cx="235038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Solves workflow inefficiencies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Maintains developer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Reduces errors and debugging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Accelerates feature delivery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Boosts team productivity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93901-AF51-09F9-0D07-91E2E73C1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9" y="2053987"/>
            <a:ext cx="4401404" cy="2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225"/>
    </mc:Choice>
    <mc:Fallback xmlns="">
      <p:transition spd="slow" advTm="502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7F3-BF60-26BB-905F-74AA0826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922E-9CCE-56B2-0F41-8382AA2E21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8446" y="1694296"/>
            <a:ext cx="2382838" cy="631198"/>
          </a:xfrm>
        </p:spPr>
        <p:txBody>
          <a:bodyPr>
            <a:normAutofit fontScale="85000" lnSpcReduction="20000"/>
          </a:bodyPr>
          <a:lstStyle/>
          <a:p>
            <a:r>
              <a:rPr lang="en-IN" sz="2400" b="0" dirty="0"/>
              <a:t>Target User Segments</a:t>
            </a:r>
            <a:br>
              <a:rPr lang="en-IN" sz="1800" dirty="0"/>
            </a:br>
            <a:endParaRPr lang="en-IN" sz="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26166-5AB2-5340-0969-F5D4AA2189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78486" y="1694296"/>
            <a:ext cx="2398514" cy="56780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</a:rPr>
              <a:t>User Benefits and Productivity Gains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6042E75-CB82-80C5-9A59-90F460856F0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267920" y="2225404"/>
            <a:ext cx="249765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Individual developers and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Startup and enterprise teams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Coding bootcamp participants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Beginner programmers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Organizations seeking a Copilot alternative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CEA9D2A-CE95-C577-8FE4-07ABAC1A1602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8288537" y="2237602"/>
            <a:ext cx="239851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Reduces time spent on syntax and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Helps avoid simple coding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Acts as a coding mentor with best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Suggests cleaner, optimized alternatives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Learns from context for smarter completions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EC956-9DF4-F5DA-BC1A-4C63D4D16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31" y="1658203"/>
            <a:ext cx="3739487" cy="37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46"/>
    </mc:Choice>
    <mc:Fallback xmlns="">
      <p:transition spd="slow" advTm="4884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6A05-14CD-1A94-6015-24E25C5E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2975-683B-7B86-F4B7-C7A5B93A80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89521" y="1624083"/>
            <a:ext cx="2382838" cy="631198"/>
          </a:xfrm>
        </p:spPr>
        <p:txBody>
          <a:bodyPr>
            <a:normAutofit fontScale="32500" lnSpcReduction="20000"/>
          </a:bodyPr>
          <a:lstStyle/>
          <a:p>
            <a:r>
              <a:rPr lang="en-US" sz="5400" dirty="0"/>
              <a:t>User Interaction: Inputs and Outputs</a:t>
            </a:r>
            <a:br>
              <a:rPr lang="en-IN" sz="1800" dirty="0"/>
            </a:br>
            <a:endParaRPr lang="en-IN" sz="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283BE-3642-7074-3E00-B7A2845380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78486" y="1694296"/>
            <a:ext cx="2398514" cy="567809"/>
          </a:xfrm>
        </p:spPr>
        <p:txBody>
          <a:bodyPr>
            <a:noAutofit/>
          </a:bodyPr>
          <a:lstStyle/>
          <a:p>
            <a:r>
              <a:rPr lang="en-IN" dirty="0">
                <a:latin typeface="+mj-lt"/>
              </a:rPr>
              <a:t>Impact on User Experience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2D0573-795D-3599-7385-C5A74AD8D6FF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179325" y="2181838"/>
            <a:ext cx="247195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Typed code snippets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Shortcut-triggered prompts (e.g.,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Ctrl+Alt+G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Inline comments or instructions (e.g., // write a function to sort a list)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Inline AI-generated code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to accept, reject, or modify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features: suggestion history, favorite snippets, prompt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EF84E5E-2AF8-E7A7-B018-5AEF1A8FBA47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8378485" y="2401219"/>
            <a:ext cx="2150763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Seamless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Personalized Coding Assistance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Accelerated Development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Enhanced Code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Reduced Cognitive 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FE5DC6-0B3C-AD9A-3782-CB6B3C0C6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51" y="1061113"/>
            <a:ext cx="4634552" cy="463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87"/>
    </mc:Choice>
    <mc:Fallback xmlns="">
      <p:transition spd="slow" advTm="455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AE1B-F115-0289-6394-599B7B9E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7DAB0-7EA1-70EB-D503-24D6D33F47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89521" y="1624083"/>
            <a:ext cx="2382838" cy="631198"/>
          </a:xfrm>
        </p:spPr>
        <p:txBody>
          <a:bodyPr>
            <a:normAutofit fontScale="40000" lnSpcReduction="20000"/>
          </a:bodyPr>
          <a:lstStyle/>
          <a:p>
            <a:r>
              <a:rPr lang="en-IN" sz="5000" b="0" dirty="0">
                <a:latin typeface="+mj-lt"/>
              </a:rPr>
              <a:t>Technology Stack and Tools</a:t>
            </a:r>
            <a:br>
              <a:rPr lang="en-IN" sz="1800" dirty="0"/>
            </a:br>
            <a:endParaRPr lang="en-IN" sz="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00BA2-F72C-6FC0-CD1B-6E3BEED320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64198" y="1624083"/>
            <a:ext cx="2398514" cy="567809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</a:rPr>
              <a:t>Deployment Strategy and Cloud Integration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6D9509D-C12A-642D-3421-D4BD086F440E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5151124" y="2284379"/>
            <a:ext cx="11423176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100" b="1" dirty="0"/>
              <a:t>Extension (Frontend):</a:t>
            </a:r>
            <a:endParaRPr lang="en-IN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TypeScript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VS Code Extension API</a:t>
            </a:r>
          </a:p>
          <a:p>
            <a:pPr>
              <a:lnSpc>
                <a:spcPct val="100000"/>
              </a:lnSpc>
              <a:buNone/>
            </a:pPr>
            <a:r>
              <a:rPr lang="en-IN" sz="1100" b="1" dirty="0"/>
              <a:t>Backend/AI Integration:</a:t>
            </a:r>
            <a:endParaRPr lang="en-IN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</a:t>
            </a:r>
            <a:r>
              <a:rPr lang="en-IN" sz="1100" b="1" dirty="0" err="1"/>
              <a:t>DeepSeek</a:t>
            </a:r>
            <a:r>
              <a:rPr lang="en-IN" sz="1100" b="1" dirty="0"/>
              <a:t> Coder API (served over HTTPS)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Node.js for potential proxy server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Flask API calls with JSON payloads</a:t>
            </a:r>
          </a:p>
          <a:p>
            <a:pPr>
              <a:lnSpc>
                <a:spcPct val="100000"/>
              </a:lnSpc>
              <a:buNone/>
            </a:pPr>
            <a:r>
              <a:rPr lang="en-IN" sz="1100" b="1" dirty="0"/>
              <a:t>Tooling &amp; DevOps:</a:t>
            </a:r>
            <a:endParaRPr lang="en-IN" sz="11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Git &amp; GitHub for version control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Webpack for bundling the extension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100" b="1" dirty="0"/>
              <a:t>   VS Code Extension Marketplace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504CA2-F6C8-2FFE-3EF3-23F1E215CB44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8464198" y="2172452"/>
            <a:ext cx="21569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Marketplace Deployment: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accessible to developers globally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Execution: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on the developer’s machine for smooth, low-latency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Cloud-powered Intelligence: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Connects to a cloud-hosted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DeepSeek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for scalable, intelligent code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Resource Usage: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Delivers high performance without straining local system resources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3B4D186-AA20-3DE1-E863-7C7FB485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26" y="3880612"/>
            <a:ext cx="1586514" cy="158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SC vs. PyCharm: Optimizing Your Python ...">
            <a:extLst>
              <a:ext uri="{FF2B5EF4-FFF2-40B4-BE49-F238E27FC236}">
                <a16:creationId xmlns:a16="http://schemas.microsoft.com/office/drawing/2014/main" id="{0BE5E690-0533-4334-18A5-3EB9E7E21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480" y="2118448"/>
            <a:ext cx="1717879" cy="171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imple REST API with Python and Flask ...">
            <a:extLst>
              <a:ext uri="{FF2B5EF4-FFF2-40B4-BE49-F238E27FC236}">
                <a16:creationId xmlns:a16="http://schemas.microsoft.com/office/drawing/2014/main" id="{AB8F095B-2190-74D9-8B4F-B69F0BC7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518" y="3973846"/>
            <a:ext cx="2501002" cy="140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Python Coding? | Juni Learning">
            <a:extLst>
              <a:ext uri="{FF2B5EF4-FFF2-40B4-BE49-F238E27FC236}">
                <a16:creationId xmlns:a16="http://schemas.microsoft.com/office/drawing/2014/main" id="{D3A55DFB-F2AD-FD7B-6375-DC3C327C0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3" y="2118448"/>
            <a:ext cx="1717880" cy="17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ree One Day Intro To Git &amp; Github · Luma">
            <a:extLst>
              <a:ext uri="{FF2B5EF4-FFF2-40B4-BE49-F238E27FC236}">
                <a16:creationId xmlns:a16="http://schemas.microsoft.com/office/drawing/2014/main" id="{419A0E47-1128-25E9-0E72-5A711E77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383" y="2191892"/>
            <a:ext cx="1845321" cy="184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taly blocks DeepSeek chatbot over ...">
            <a:extLst>
              <a:ext uri="{FF2B5EF4-FFF2-40B4-BE49-F238E27FC236}">
                <a16:creationId xmlns:a16="http://schemas.microsoft.com/office/drawing/2014/main" id="{CD16AA2C-CDA5-F316-B3CE-0289A7A9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38" y="622087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49"/>
    </mc:Choice>
    <mc:Fallback xmlns="">
      <p:transition spd="slow" advTm="687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486B7-A9A3-2751-EF8C-F3E65A06D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0409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4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1"/>
    </mc:Choice>
    <mc:Fallback xmlns="">
      <p:transition spd="slow" advTm="635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DCC89F9D-10ED-9ACA-4A41-30E3CC3B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386" y="1202309"/>
            <a:ext cx="4760493" cy="4630616"/>
          </a:xfrm>
        </p:spPr>
        <p:txBody>
          <a:bodyPr lIns="0" tIns="0" rIns="0" bIns="0" anchor="ctr" anchorCtr="0">
            <a:noAutofit/>
          </a:bodyPr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F008E67-48B1-D332-019B-15E76AEC0EF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3" r="1800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6185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2"/>
    </mc:Choice>
    <mc:Fallback xmlns="">
      <p:transition spd="slow" advTm="380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250214globalOP001">
      <a:dk1>
        <a:sysClr val="windowText" lastClr="000000"/>
      </a:dk1>
      <a:lt1>
        <a:sysClr val="window" lastClr="FFFFFF"/>
      </a:lt1>
      <a:dk2>
        <a:srgbClr val="2F63E5"/>
      </a:dk2>
      <a:lt2>
        <a:srgbClr val="E7E6E6"/>
      </a:lt2>
      <a:accent1>
        <a:srgbClr val="1A4FCF"/>
      </a:accent1>
      <a:accent2>
        <a:srgbClr val="FFD935"/>
      </a:accent2>
      <a:accent3>
        <a:srgbClr val="FFA5AD"/>
      </a:accent3>
      <a:accent4>
        <a:srgbClr val="03C63E"/>
      </a:accent4>
      <a:accent5>
        <a:srgbClr val="FF551C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SemiBold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396896-7F98-46A9-8262-B3E56AEEE62F}">
  <ds:schemaRefs>
    <ds:schemaRef ds:uri="38de0ec0-4312-429b-9ba4-a6f7899b86f2"/>
    <ds:schemaRef ds:uri="http://schemas.microsoft.com/office/2006/documentManagement/types"/>
    <ds:schemaRef ds:uri="http://schemas.microsoft.com/sharepoint/v3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E893B2C0-F2A5-4E30-8186-B907BDE4F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921B94-1053-4F46-807A-1085373F811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1071</Words>
  <Application>Microsoft Office PowerPoint</Application>
  <PresentationFormat>Widescreen</PresentationFormat>
  <Paragraphs>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Aptos</vt:lpstr>
      <vt:lpstr>Arial</vt:lpstr>
      <vt:lpstr>Poppins SemiBold</vt:lpstr>
      <vt:lpstr>Custom</vt:lpstr>
      <vt:lpstr>CodeGenie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 MOKKAPATI</dc:creator>
  <cp:lastModifiedBy>SRIDHAR MOKKAPATI</cp:lastModifiedBy>
  <cp:revision>26</cp:revision>
  <dcterms:modified xsi:type="dcterms:W3CDTF">2025-06-26T06:27:57Z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