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90" r:id="rId6"/>
    <p:sldId id="299" r:id="rId7"/>
    <p:sldId id="300" r:id="rId8"/>
    <p:sldId id="295" r:id="rId9"/>
    <p:sldId id="289" r:id="rId10"/>
    <p:sldId id="296" r:id="rId11"/>
    <p:sldId id="25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 varScale="1">
        <p:scale>
          <a:sx n="74" d="100"/>
          <a:sy n="74" d="100"/>
        </p:scale>
        <p:origin x="1195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CEDD-9F99-FB0D-BAE3-F95B3BAFB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052630-1B22-3623-FE1B-63887C2ACE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5F47C6-2CCA-605F-11C9-E7B81AAD7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575D6-DDF1-5D43-D44C-49D8FE5BA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8900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1D799-E160-0A44-44D1-A28BD16C0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289872-1743-FD7A-E634-A5E90A2C8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F60F6-D9CD-9B90-1B57-E0C8F1EE7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3A038-0D9C-0846-69A8-E4590131E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85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7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039" y="2150920"/>
            <a:ext cx="5375315" cy="852053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CodeGenie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1B3E04-0815-FCE8-9545-DACF679714CA}"/>
              </a:ext>
            </a:extLst>
          </p:cNvPr>
          <p:cNvSpPr txBox="1">
            <a:spLocks/>
          </p:cNvSpPr>
          <p:nvPr/>
        </p:nvSpPr>
        <p:spPr>
          <a:xfrm>
            <a:off x="544039" y="3002973"/>
            <a:ext cx="10304071" cy="85205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sz="4400" dirty="0"/>
            </a:br>
            <a:r>
              <a:rPr lang="en-US" sz="4400" dirty="0"/>
              <a:t>An AI companion for effortless code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28600"/>
            <a:ext cx="9601200" cy="636506"/>
          </a:xfrm>
        </p:spPr>
        <p:txBody>
          <a:bodyPr/>
          <a:lstStyle/>
          <a:p>
            <a:r>
              <a:rPr lang="en-US" dirty="0"/>
              <a:t>Research Paper Observation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7616E59-B584-8D70-B51C-AE3685368332}"/>
              </a:ext>
            </a:extLst>
          </p:cNvPr>
          <p:cNvSpPr txBox="1">
            <a:spLocks/>
          </p:cNvSpPr>
          <p:nvPr/>
        </p:nvSpPr>
        <p:spPr>
          <a:xfrm>
            <a:off x="1167492" y="1156422"/>
            <a:ext cx="9780587" cy="4298805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sz="8000" b="1" dirty="0"/>
              <a:t>Abstract</a:t>
            </a:r>
          </a:p>
          <a:p>
            <a:pPr marL="742950" lvl="1" indent="-285750"/>
            <a:r>
              <a:rPr lang="en-IN" sz="8000" dirty="0"/>
              <a:t>To tackle the predominance of closed source models , DeepSeek coder series is introduced</a:t>
            </a:r>
          </a:p>
          <a:p>
            <a:pPr marL="742950" lvl="1" indent="-285750"/>
            <a:r>
              <a:rPr lang="en-IN" sz="8000" dirty="0"/>
              <a:t>Model sizes from 1.3B to 33B , 2 trillion tokens</a:t>
            </a:r>
          </a:p>
          <a:p>
            <a:pPr marL="742950" lvl="1" indent="-285750"/>
            <a:endParaRPr lang="en-IN" sz="8000" dirty="0"/>
          </a:p>
          <a:p>
            <a:pPr marL="342900" indent="-342900">
              <a:buFont typeface="Arial" panose="020B0604020202020204" pitchFamily="34" charset="0"/>
              <a:buAutoNum type="arabicPeriod" startAt="2"/>
            </a:pPr>
            <a:r>
              <a:rPr lang="en-IN" sz="8000" b="1" dirty="0"/>
              <a:t>Types of models</a:t>
            </a:r>
          </a:p>
          <a:p>
            <a:pPr marL="800100" lvl="1" indent="-342900"/>
            <a:r>
              <a:rPr lang="en-IN" sz="8000" dirty="0"/>
              <a:t>1.3B,6.7B,33B instruct</a:t>
            </a:r>
          </a:p>
          <a:p>
            <a:pPr marL="800100" lvl="1" indent="-342900"/>
            <a:r>
              <a:rPr lang="en-IN" sz="8000" dirty="0"/>
              <a:t>1.3B,6.7B,33B base</a:t>
            </a:r>
          </a:p>
          <a:p>
            <a:pPr marL="800100" lvl="1" indent="-342900"/>
            <a:endParaRPr lang="en-IN" sz="8000" dirty="0"/>
          </a:p>
          <a:p>
            <a:pPr marL="342900" indent="-342900">
              <a:buAutoNum type="arabicPeriod" startAt="2"/>
            </a:pPr>
            <a:r>
              <a:rPr lang="en-IN" sz="8000" b="1" dirty="0"/>
              <a:t>data Collection (87% source code , 10% English , 3% Chinese)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8000" dirty="0"/>
              <a:t>Data crawling : Collecting data from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8000" dirty="0"/>
              <a:t>Rule Filtering : applying various sets of rules to filter out unwanted/bad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8000" dirty="0"/>
              <a:t>Dependency Parsing : Recognizing relationships between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8000" dirty="0"/>
              <a:t>Repo level Deduplication : Removing repetitive files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8000" dirty="0"/>
              <a:t>Quality Screening and Decontamination  : Filter out low quality data</a:t>
            </a:r>
          </a:p>
          <a:p>
            <a:pPr marL="800100" lvl="1" indent="-342900"/>
            <a:endParaRPr lang="en-IN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BFE96-10E0-0338-29CA-CA3CE5A2F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5E6F95-8964-A569-185E-765312DF7383}"/>
              </a:ext>
            </a:extLst>
          </p:cNvPr>
          <p:cNvSpPr txBox="1">
            <a:spLocks/>
          </p:cNvSpPr>
          <p:nvPr/>
        </p:nvSpPr>
        <p:spPr>
          <a:xfrm>
            <a:off x="1022019" y="339035"/>
            <a:ext cx="9780587" cy="5327505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200" b="1" dirty="0"/>
              <a:t>4.  Training Policy</a:t>
            </a:r>
          </a:p>
          <a:p>
            <a:pPr marL="742950" lvl="1" indent="-285750"/>
            <a:r>
              <a:rPr lang="en-IN" sz="2200" dirty="0"/>
              <a:t>Features like </a:t>
            </a:r>
            <a:r>
              <a:rPr lang="en-IN" sz="2200" b="1" dirty="0"/>
              <a:t>next token prediction</a:t>
            </a:r>
            <a:r>
              <a:rPr lang="en-IN" sz="2200" dirty="0"/>
              <a:t> and </a:t>
            </a:r>
            <a:r>
              <a:rPr lang="en-IN" sz="2200" b="1" dirty="0"/>
              <a:t>FIM</a:t>
            </a:r>
            <a:r>
              <a:rPr lang="en-IN" sz="2200" dirty="0"/>
              <a:t> technology</a:t>
            </a:r>
          </a:p>
          <a:p>
            <a:pPr marL="742950" lvl="1" indent="-285750"/>
            <a:r>
              <a:rPr lang="en-IN" sz="2200" b="1" dirty="0"/>
              <a:t>Tokenizer</a:t>
            </a:r>
            <a:r>
              <a:rPr lang="en-IN" sz="2200" dirty="0"/>
              <a:t> : HuggingFace tokenizer library</a:t>
            </a:r>
          </a:p>
          <a:p>
            <a:pPr marL="742950" lvl="1" indent="-285750"/>
            <a:r>
              <a:rPr lang="en-IN" sz="2200" b="1" dirty="0"/>
              <a:t>Optimization</a:t>
            </a:r>
            <a:r>
              <a:rPr lang="en-IN" sz="2200" dirty="0"/>
              <a:t> : AdamW</a:t>
            </a:r>
          </a:p>
          <a:p>
            <a:pPr marL="742950" lvl="1" indent="-285750"/>
            <a:r>
              <a:rPr lang="en-IN" sz="2200" b="1" dirty="0"/>
              <a:t>Environments</a:t>
            </a:r>
            <a:r>
              <a:rPr lang="en-IN" sz="2200" dirty="0"/>
              <a:t> : HAI-LLM framework</a:t>
            </a:r>
          </a:p>
          <a:p>
            <a:pPr marL="742950" lvl="1" indent="-285750"/>
            <a:r>
              <a:rPr lang="en-IN" sz="2200" b="1" dirty="0"/>
              <a:t>Long context </a:t>
            </a:r>
            <a:r>
              <a:rPr lang="en-IN" sz="2200" dirty="0"/>
              <a:t>: </a:t>
            </a:r>
            <a:r>
              <a:rPr lang="en-IN" sz="2200" dirty="0">
                <a:latin typeface="URWPalladioL-Roma"/>
              </a:rPr>
              <a:t>Linear scaling with seq length upto 16K (can process upto 64K)</a:t>
            </a:r>
          </a:p>
          <a:p>
            <a:pPr marL="742950" lvl="1" indent="-285750"/>
            <a:r>
              <a:rPr lang="en-IN" sz="2200" dirty="0">
                <a:latin typeface="URWPalladioL-Roma"/>
              </a:rPr>
              <a:t>Instruction Tuning</a:t>
            </a:r>
          </a:p>
          <a:p>
            <a:pPr marL="742950" lvl="1" indent="-285750"/>
            <a:endParaRPr lang="en-IN" sz="2200" dirty="0"/>
          </a:p>
          <a:p>
            <a:pPr marL="0" indent="0">
              <a:buNone/>
            </a:pPr>
            <a:r>
              <a:rPr lang="en-IN" sz="2200" b="1" dirty="0"/>
              <a:t>5.  Benchmark Testing</a:t>
            </a:r>
          </a:p>
          <a:p>
            <a:pPr marL="742950" lvl="1" indent="-285750">
              <a:spcAft>
                <a:spcPts val="1200"/>
              </a:spcAft>
            </a:pPr>
            <a:r>
              <a:rPr lang="en-IN" sz="2200" b="1" dirty="0"/>
              <a:t>HumanEval &amp; MBPP </a:t>
            </a:r>
            <a:r>
              <a:rPr lang="en-IN" sz="2200" dirty="0"/>
              <a:t>– Achieves 66.0% accuracy.</a:t>
            </a:r>
          </a:p>
          <a:p>
            <a:pPr marL="742950" lvl="1" indent="-285750">
              <a:spcAft>
                <a:spcPts val="1200"/>
              </a:spcAft>
            </a:pPr>
            <a:r>
              <a:rPr lang="en-IN" sz="2200" b="1" dirty="0"/>
              <a:t>LeetCode Contest Benchmark </a:t>
            </a:r>
            <a:r>
              <a:rPr lang="en-IN" sz="2200" dirty="0"/>
              <a:t>– Surpasses GPT-3.5-Turbo </a:t>
            </a:r>
          </a:p>
          <a:p>
            <a:pPr marL="742950" lvl="1" indent="-285750">
              <a:spcAft>
                <a:spcPts val="1200"/>
              </a:spcAft>
            </a:pPr>
            <a:r>
              <a:rPr lang="en-IN" sz="2200" b="1" dirty="0"/>
              <a:t>DS-1000 (Data Science Benchmark) </a:t>
            </a:r>
            <a:r>
              <a:rPr lang="en-IN" sz="2200" dirty="0"/>
              <a:t>– Excels in applying libraries like NumPy, Pandas, and PyTorch</a:t>
            </a:r>
          </a:p>
          <a:p>
            <a:pPr marL="742950" lvl="1" indent="-285750">
              <a:spcAft>
                <a:spcPts val="1200"/>
              </a:spcAft>
            </a:pPr>
            <a:r>
              <a:rPr lang="en-IN" sz="2200" b="1" dirty="0"/>
              <a:t>CrossCodeEval</a:t>
            </a:r>
            <a:r>
              <a:rPr lang="en-IN" sz="2200" dirty="0"/>
              <a:t> – Demonstrates state-of-the-art performance in cross-file code understanding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67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14B3F-8EE4-86E4-2ED5-7774CA190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3441048-E6FF-0A7E-1717-6CE86C1F9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9582"/>
            <a:ext cx="12192000" cy="500841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9A0ABAC-314F-E545-EAF2-7B1D9138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860" y="491501"/>
            <a:ext cx="6116279" cy="766916"/>
          </a:xfrm>
        </p:spPr>
        <p:txBody>
          <a:bodyPr/>
          <a:lstStyle/>
          <a:p>
            <a:pPr algn="ctr"/>
            <a:r>
              <a:rPr lang="en-US" dirty="0"/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318268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860" y="127819"/>
            <a:ext cx="6116279" cy="766916"/>
          </a:xfrm>
        </p:spPr>
        <p:txBody>
          <a:bodyPr/>
          <a:lstStyle/>
          <a:p>
            <a:pPr algn="ctr"/>
            <a:r>
              <a:rPr lang="en-US" dirty="0"/>
              <a:t>Model Architecture</a:t>
            </a:r>
          </a:p>
        </p:txBody>
      </p:sp>
      <p:pic>
        <p:nvPicPr>
          <p:cNvPr id="1026" name="Picture 2" descr="DeepSeek-R1: Model Architecture. This article provides an in-depth… | by  Shakti Wadekar | Feb, 2025 | Medium">
            <a:extLst>
              <a:ext uri="{FF2B5EF4-FFF2-40B4-BE49-F238E27FC236}">
                <a16:creationId xmlns:a16="http://schemas.microsoft.com/office/drawing/2014/main" id="{C0F3C5E6-8358-2116-D9D1-FA4CE232E1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076" y="1101213"/>
            <a:ext cx="9035845" cy="575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768350"/>
            <a:ext cx="9779183" cy="877570"/>
          </a:xfrm>
        </p:spPr>
        <p:txBody>
          <a:bodyPr/>
          <a:lstStyle/>
          <a:p>
            <a:r>
              <a:rPr lang="en-US" sz="6000" dirty="0"/>
              <a:t>Technology Stack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851E66-E56C-3026-840B-340452B553C9}"/>
              </a:ext>
            </a:extLst>
          </p:cNvPr>
          <p:cNvSpPr txBox="1">
            <a:spLocks/>
          </p:cNvSpPr>
          <p:nvPr/>
        </p:nvSpPr>
        <p:spPr>
          <a:xfrm>
            <a:off x="1035916" y="2524991"/>
            <a:ext cx="4664075" cy="15531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5">
            <a:extLst>
              <a:ext uri="{FF2B5EF4-FFF2-40B4-BE49-F238E27FC236}">
                <a16:creationId xmlns:a16="http://schemas.microsoft.com/office/drawing/2014/main" id="{5BF84F84-EB92-C880-14D7-241938F60397}"/>
              </a:ext>
            </a:extLst>
          </p:cNvPr>
          <p:cNvSpPr txBox="1">
            <a:spLocks/>
          </p:cNvSpPr>
          <p:nvPr/>
        </p:nvSpPr>
        <p:spPr>
          <a:xfrm>
            <a:off x="696099" y="2524991"/>
            <a:ext cx="9779183" cy="38206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Extension UI (Frontend): </a:t>
            </a:r>
            <a:endParaRPr lang="en-US" sz="2400" b="0" dirty="0">
              <a:solidFill>
                <a:schemeClr val="bg1"/>
              </a:solidFill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TypeScript/JavaScript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VS </a:t>
            </a:r>
            <a:r>
              <a:rPr lang="en-US" sz="2400">
                <a:solidFill>
                  <a:schemeClr val="bg1"/>
                </a:solidFill>
              </a:rPr>
              <a:t>code extension </a:t>
            </a:r>
            <a:r>
              <a:rPr lang="en-US" sz="2400" dirty="0">
                <a:solidFill>
                  <a:schemeClr val="bg1"/>
                </a:solidFill>
              </a:rPr>
              <a:t>using Yeoman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Flask API Server(Backend):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Python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Endpoints using Flask 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Communication :</a:t>
            </a:r>
            <a:r>
              <a:rPr lang="en-US" sz="2400" b="0" dirty="0">
                <a:solidFill>
                  <a:schemeClr val="bg1"/>
                </a:solidFill>
              </a:rPr>
              <a:t>HTTP + JSON</a:t>
            </a:r>
          </a:p>
          <a:p>
            <a:pPr marL="514350" indent="-514350">
              <a:buAutoNum type="arabicPeriod"/>
            </a:pPr>
            <a:endParaRPr lang="en-US" sz="2400" b="0" dirty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Transformer model : </a:t>
            </a:r>
            <a:r>
              <a:rPr lang="en-US" sz="2400" b="0" dirty="0">
                <a:solidFill>
                  <a:schemeClr val="bg1"/>
                </a:solidFill>
              </a:rPr>
              <a:t>DeepSeek Coder Instruct 1.3B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494502"/>
            <a:ext cx="6220278" cy="107696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B85F55-C029-DB74-273C-D9A7FD82C866}"/>
              </a:ext>
            </a:extLst>
          </p:cNvPr>
          <p:cNvSpPr txBox="1">
            <a:spLocks/>
          </p:cNvSpPr>
          <p:nvPr/>
        </p:nvSpPr>
        <p:spPr>
          <a:xfrm>
            <a:off x="1167493" y="3350454"/>
            <a:ext cx="4305302" cy="16382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G-413</a:t>
            </a:r>
          </a:p>
          <a:p>
            <a:r>
              <a:rPr lang="en-US" sz="3200" dirty="0"/>
              <a:t>Omkar M Shewalkar</a:t>
            </a:r>
          </a:p>
          <a:p>
            <a:r>
              <a:rPr lang="en-US" sz="3200" dirty="0"/>
              <a:t>CSE(AIML)</a:t>
            </a:r>
            <a:br>
              <a:rPr lang="en-US" sz="3200" dirty="0"/>
            </a:br>
            <a:r>
              <a:rPr lang="en-US" sz="3200" dirty="0"/>
              <a:t>245523748110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536" y="314873"/>
            <a:ext cx="8702109" cy="693045"/>
          </a:xfrm>
        </p:spPr>
        <p:txBody>
          <a:bodyPr/>
          <a:lstStyle/>
          <a:p>
            <a:r>
              <a:rPr lang="en-US" dirty="0"/>
              <a:t>About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999" y="1450347"/>
            <a:ext cx="9779182" cy="431059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+mj-ea"/>
                <a:cs typeface="+mj-cs"/>
              </a:rPr>
              <a:t>CodeGenie is a VS Code extension powered by DeepSeek-Coder and accelerated by a GPU. 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+mj-ea"/>
                <a:cs typeface="+mj-cs"/>
              </a:rPr>
              <a:t>It provides intelligent code suggestions, autocompletion, and context-aware code snippets to enhance developer productivity. 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+mj-ea"/>
                <a:cs typeface="+mj-cs"/>
              </a:rPr>
              <a:t>The tool aims to streamline coding by understanding the context and offering real-time AI-powered assistance.</a:t>
            </a:r>
          </a:p>
          <a:p>
            <a:pPr marL="342900" indent="-342900">
              <a:lnSpc>
                <a:spcPct val="8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+mj-ea"/>
                <a:cs typeface="+mj-cs"/>
              </a:rPr>
              <a:t>DeepSeek-Coder is an open-source large language model (LLM) specifically designed for coding tasks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+mj-ea"/>
                <a:cs typeface="+mj-cs"/>
              </a:rPr>
              <a:t>It can generate, complete, debug, and explain code in multiple programming languages.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b="1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+mj-ea"/>
                <a:cs typeface="+mj-cs"/>
              </a:rPr>
              <a:t>Trained on a massive dataset of code and natural language, it understands programming context and provides intelligent, real-time coding assistance.</a:t>
            </a:r>
            <a:endParaRPr lang="en-IN" sz="2000" b="1" dirty="0">
              <a:latin typeface="+mj-lt"/>
              <a:ea typeface="+mj-ea"/>
              <a:cs typeface="+mj-cs"/>
            </a:endParaRP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IN" sz="2000" b="1" dirty="0">
              <a:latin typeface="+mj-lt"/>
              <a:ea typeface="+mj-ea"/>
              <a:cs typeface="+mj-c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7068F4"/>
              </a:solidFill>
              <a:latin typeface="Barlow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370</Words>
  <Application>Microsoft Office PowerPoint</Application>
  <PresentationFormat>Widescreen</PresentationFormat>
  <Paragraphs>69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Barlow Bold</vt:lpstr>
      <vt:lpstr>Calibri</vt:lpstr>
      <vt:lpstr>Tenorite</vt:lpstr>
      <vt:lpstr>URWPalladioL-Roma</vt:lpstr>
      <vt:lpstr>Custom</vt:lpstr>
      <vt:lpstr>  CodeGenie</vt:lpstr>
      <vt:lpstr>Research Paper Observation</vt:lpstr>
      <vt:lpstr>PowerPoint Presentation</vt:lpstr>
      <vt:lpstr>Project Architecture</vt:lpstr>
      <vt:lpstr>Model Architecture</vt:lpstr>
      <vt:lpstr>Technology Stack</vt:lpstr>
      <vt:lpstr>Thank you</vt:lpstr>
      <vt:lpstr>About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2025-04-24T05:13:39Z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