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viationa2z.com/index.php/2024/11/08/american-airlines-flight-attendant-salary-in-2024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www.ziprecruiter.com/Salaries/American-Airline-Flight-Attendant-Salar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rnewswire.com/news-releases/seiu-over-a-thousand-contracted-airport-workers-to-strike-at-united--american-airlines-largest-hubs-300486176.html" TargetMode="External"/><Relationship Id="rId5" Type="http://schemas.openxmlformats.org/officeDocument/2006/relationships/hyperlink" Target="https://flightattendant.pro/american-delta-united-hourly-pay-comparison" TargetMode="External"/><Relationship Id="rId4" Type="http://schemas.openxmlformats.org/officeDocument/2006/relationships/hyperlink" Target="https://www.chron.com/culture/article/airline-workers-poverty-wages-texas-20314989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2064"/>
            <a:ext cx="7772400" cy="1470025"/>
          </a:xfrm>
        </p:spPr>
        <p:txBody>
          <a:bodyPr/>
          <a:lstStyle/>
          <a:p>
            <a:r>
              <a:rPr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Compensation Insights: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2342"/>
            <a:ext cx="6400800" cy="1752600"/>
          </a:xfrm>
        </p:spPr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Data-Driven Equity &amp; Market Alignment Proposal</a:t>
            </a:r>
          </a:p>
          <a:p>
            <a:r>
              <a:rPr dirty="0">
                <a:solidFill>
                  <a:srgbClr val="0070C0"/>
                </a:solidFill>
              </a:rPr>
              <a:t>Prepared by: </a:t>
            </a:r>
            <a:r>
              <a:rPr lang="en-IN" dirty="0">
                <a:solidFill>
                  <a:srgbClr val="0070C0"/>
                </a:solidFill>
              </a:rPr>
              <a:t>Keshin Mehta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7BDCC8-B9D0-9825-E545-2B5FE405D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697" y="2583022"/>
            <a:ext cx="5643716" cy="1278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122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52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sz="2400" dirty="0"/>
              <a:t>Reduce regrettable attrition by 10</a:t>
            </a:r>
            <a:r>
              <a:rPr lang="en-IN" sz="2400" dirty="0"/>
              <a:t> </a:t>
            </a:r>
            <a:r>
              <a:rPr sz="2400" dirty="0"/>
              <a:t>–</a:t>
            </a:r>
            <a:r>
              <a:rPr lang="en-IN" sz="2400" dirty="0"/>
              <a:t> </a:t>
            </a:r>
            <a:r>
              <a:rPr sz="2400" dirty="0"/>
              <a:t>15% via equity adjustments.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Improve contract worker retention by 40% with phased living wage alignment.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Mitigate legal risk with proactive ERISA and wage compliance tracking.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Boost frontline morale and operational KPIs (</a:t>
            </a:r>
            <a:r>
              <a:rPr lang="en-IN" sz="2400" dirty="0"/>
              <a:t>like</a:t>
            </a:r>
            <a:r>
              <a:rPr sz="2400" dirty="0"/>
              <a:t> on-time departures).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1676A-2BE4-855C-4581-273EB520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6F36-0A1F-570B-99EC-BD0E03AD3A92}"/>
              </a:ext>
            </a:extLst>
          </p:cNvPr>
          <p:cNvSpPr txBox="1">
            <a:spLocks/>
          </p:cNvSpPr>
          <p:nvPr/>
        </p:nvSpPr>
        <p:spPr>
          <a:xfrm>
            <a:off x="457200" y="69317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A6ECD2-DEDC-8646-E6D0-B4EC1981FDCA}"/>
              </a:ext>
            </a:extLst>
          </p:cNvPr>
          <p:cNvSpPr txBox="1">
            <a:spLocks/>
          </p:cNvSpPr>
          <p:nvPr/>
        </p:nvSpPr>
        <p:spPr>
          <a:xfrm>
            <a:off x="314632" y="2071483"/>
            <a:ext cx="8229600" cy="40933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eriod"/>
            </a:pPr>
            <a:r>
              <a:rPr lang="en-IN" sz="2000" dirty="0">
                <a:hlinkClick r:id="rId2"/>
              </a:rPr>
              <a:t>https://www.ziprecruiter.com/Salaries/American-Airline-Flight-Attendant-Salary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>
                <a:hlinkClick r:id="rId3"/>
              </a:rPr>
              <a:t>https://aviationa2z.com/index.php/2024/11/08/american-airlines-flight-attendant-salary-in-2024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>
                <a:hlinkClick r:id="rId4"/>
              </a:rPr>
              <a:t>https://www.chron.com/culture/article/airline-workers-poverty-wages-texas-20314989.php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>
                <a:hlinkClick r:id="rId5"/>
              </a:rPr>
              <a:t>https://flightattendant.pro/american-delta-united-hourly-pay-comparison</a:t>
            </a:r>
            <a:endParaRPr lang="en-IN" sz="2000" dirty="0"/>
          </a:p>
          <a:p>
            <a:pPr marL="457200" indent="-457200" algn="l">
              <a:buAutoNum type="arabicPeriod"/>
            </a:pPr>
            <a:r>
              <a:rPr lang="en-IN" sz="2000" dirty="0">
                <a:hlinkClick r:id="rId6"/>
              </a:rPr>
              <a:t>https://www.prnewswire.com/news-releases/seiu-over-a-thousand-contracted-airport-workers-to-strike-at-united--american-airlines-largest-hubs-300486176.html</a:t>
            </a:r>
            <a:endParaRPr lang="en-IN" sz="2000" dirty="0"/>
          </a:p>
          <a:p>
            <a:pPr algn="l"/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00C71-A802-D0FB-3E88-95B60438D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5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American Airlines faces mounting compensation challenges across frontline, union, and contract roles.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This project provides a data-driven framework to: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- Address internal pay inequities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- Benchmark compensation to market standards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- Build governance around compliance and automation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- Align compensation improvements with operational KPIs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971B2-3C26-D7AD-F777-A2FED9A6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75" y="382538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Current Compensation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Flight attendants have wide pay disparities: $32K–$90K, entry-</a:t>
            </a:r>
            <a:r>
              <a:rPr lang="en-IN" sz="2400" dirty="0"/>
              <a:t>          </a:t>
            </a:r>
            <a:r>
              <a:rPr sz="2400" dirty="0"/>
              <a:t>level pay up to 32% below median.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Contract workers earn $13.40–$14.83/</a:t>
            </a:r>
            <a:r>
              <a:rPr sz="2400" dirty="0" err="1"/>
              <a:t>hr</a:t>
            </a:r>
            <a:r>
              <a:rPr sz="2400" dirty="0"/>
              <a:t>, 40% below Dallas </a:t>
            </a:r>
            <a:r>
              <a:rPr lang="en-IN" sz="2400" dirty="0"/>
              <a:t>     </a:t>
            </a:r>
            <a:r>
              <a:rPr sz="2400" dirty="0"/>
              <a:t>County’s living wage ($23.06/</a:t>
            </a:r>
            <a:r>
              <a:rPr sz="2400" dirty="0" err="1"/>
              <a:t>hr</a:t>
            </a:r>
            <a:r>
              <a:rPr sz="2400" dirty="0"/>
              <a:t>).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Compensation compliance concerns include recent ERISA fiduciary cases and ADA fines.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Manual payroll processes improved via EPI-USE automation tools.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1C3D6-938E-3D1F-DE1B-C63297A81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714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C00000"/>
                </a:solidFill>
              </a:rPr>
              <a:t>Equity Analysis: Comp-Ratio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B445F-6802-23D6-EEE4-308E2FA7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D9E4F-003E-C877-AE26-0485C69D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7" y="1755792"/>
            <a:ext cx="8329903" cy="4943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219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2"/>
                </a:solidFill>
              </a:rPr>
              <a:t>Pay vs Tenure: Internal Equity Concerns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04219"/>
            <a:ext cx="73152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F7A9E-C9A3-6282-B362-972DEA05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754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Location-Based Pay Alignment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96614"/>
            <a:ext cx="73152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A5798-F67C-0243-72B3-E62AAB509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9542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2"/>
                </a:solidFill>
              </a:rPr>
              <a:t>Contractor Pay Gap: Urgency for Adjustment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2542"/>
            <a:ext cx="73152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75CEA-859E-9850-7A26-D1D0A4A8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54858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Compensation Band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A3BED-257F-202E-5454-3D92931F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BF1DC-A3CF-BB13-885B-2F41465E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14" y="1791333"/>
            <a:ext cx="7103969" cy="42161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0445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3826"/>
            <a:ext cx="8229600" cy="4525963"/>
          </a:xfrm>
        </p:spPr>
        <p:txBody>
          <a:bodyPr>
            <a:normAutofit fontScale="92500"/>
          </a:bodyPr>
          <a:lstStyle/>
          <a:p>
            <a:r>
              <a:rPr sz="2400" dirty="0"/>
              <a:t>Create comp</a:t>
            </a:r>
            <a:r>
              <a:rPr lang="en-IN" sz="2400" dirty="0" err="1"/>
              <a:t>ensation</a:t>
            </a:r>
            <a:r>
              <a:rPr sz="2400" dirty="0"/>
              <a:t>-ratio dashboards to highlight internal compression.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Benchmark all hourly roles using market data (e.g., Mercer, WTW).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Implement a phased wage uplift plan for contract staff.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Align incentive structures with operational KPIs (</a:t>
            </a:r>
            <a:r>
              <a:rPr lang="en-IN" sz="2400" dirty="0"/>
              <a:t>like</a:t>
            </a:r>
            <a:r>
              <a:rPr sz="2400" dirty="0"/>
              <a:t> boarding time).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Automate compliance tracking for compensation policies and exceptions.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016F4-E42B-B8E5-35E7-4895935D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9" y="158444"/>
            <a:ext cx="671461" cy="5035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331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Strategic Compensation Insights:</vt:lpstr>
      <vt:lpstr>Executive Summary</vt:lpstr>
      <vt:lpstr>Current Compensation Landscape</vt:lpstr>
      <vt:lpstr>Equity Analysis: Comp-Ratio Distribution</vt:lpstr>
      <vt:lpstr>Pay vs Tenure: Internal Equity Concerns</vt:lpstr>
      <vt:lpstr>Location-Based Pay Alignment</vt:lpstr>
      <vt:lpstr>Contractor Pay Gap: Urgency for Adjustment</vt:lpstr>
      <vt:lpstr>Compensation Band Classification</vt:lpstr>
      <vt:lpstr>Strategic Recommendations</vt:lpstr>
      <vt:lpstr>Expected Impact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 Mehta</cp:lastModifiedBy>
  <cp:revision>5</cp:revision>
  <dcterms:created xsi:type="dcterms:W3CDTF">2013-01-27T09:14:16Z</dcterms:created>
  <dcterms:modified xsi:type="dcterms:W3CDTF">2025-06-27T16:26:20Z</dcterms:modified>
  <cp:category/>
</cp:coreProperties>
</file>