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1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 May, 2019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19b8a55b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519b8a55b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19b8a55bc_6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19b8a55bc_6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16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19b8a55bc_6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519b8a55bc_6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9b8a55bc_6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519b8a55bc_6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9b8a55bc_6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519b8a55bc_6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19b8a55bc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519b8a55bc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 May, 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 May, 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182" name="Google Shape;182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 May, 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no image)">
  <p:cSld name="Title Slide (no image)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5000"/>
              <a:buFont typeface="Arial"/>
              <a:buNone/>
              <a:defRPr sz="5000" b="0">
                <a:solidFill>
                  <a:srgbClr val="003E7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6340639" y="800593"/>
            <a:ext cx="2346162" cy="25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3E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57200" y="5273580"/>
            <a:ext cx="6400800" cy="33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D9D9D"/>
                </a:solidFill>
              </a:defRPr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3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(one column)">
  <p:cSld name="Content (one column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with image)">
  <p:cSld name="Title Slide (with image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5000"/>
              <a:buFont typeface="Arial"/>
              <a:buNone/>
              <a:defRPr sz="5000" b="0">
                <a:solidFill>
                  <a:srgbClr val="003E7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57200" y="5522041"/>
            <a:ext cx="3601176" cy="33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D9D9D"/>
                </a:solidFill>
              </a:defRPr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>
            <a:spLocks noGrp="1"/>
          </p:cNvSpPr>
          <p:nvPr>
            <p:ph type="pic" idx="3"/>
          </p:nvPr>
        </p:nvSpPr>
        <p:spPr>
          <a:xfrm>
            <a:off x="4756151" y="1546225"/>
            <a:ext cx="3930650" cy="431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4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D9D9D"/>
                </a:solidFill>
              </a:defRPr>
            </a:lvl1pPr>
            <a:lvl2pPr lvl="1">
              <a:buNone/>
              <a:defRPr>
                <a:solidFill>
                  <a:srgbClr val="9D9D9D"/>
                </a:solidFill>
              </a:defRPr>
            </a:lvl2pPr>
            <a:lvl3pPr lvl="2">
              <a:buNone/>
              <a:defRPr>
                <a:solidFill>
                  <a:srgbClr val="9D9D9D"/>
                </a:solidFill>
              </a:defRPr>
            </a:lvl3pPr>
            <a:lvl4pPr lvl="3">
              <a:buNone/>
              <a:defRPr>
                <a:solidFill>
                  <a:srgbClr val="9D9D9D"/>
                </a:solidFill>
              </a:defRPr>
            </a:lvl4pPr>
            <a:lvl5pPr lvl="4">
              <a:buNone/>
              <a:defRPr>
                <a:solidFill>
                  <a:srgbClr val="9D9D9D"/>
                </a:solidFill>
              </a:defRPr>
            </a:lvl5pPr>
            <a:lvl6pPr lvl="5">
              <a:buNone/>
              <a:defRPr>
                <a:solidFill>
                  <a:srgbClr val="9D9D9D"/>
                </a:solidFill>
              </a:defRPr>
            </a:lvl6pPr>
            <a:lvl7pPr lvl="6">
              <a:buNone/>
              <a:defRPr>
                <a:solidFill>
                  <a:srgbClr val="9D9D9D"/>
                </a:solidFill>
              </a:defRPr>
            </a:lvl7pPr>
            <a:lvl8pPr lvl="7">
              <a:buNone/>
              <a:defRPr>
                <a:solidFill>
                  <a:srgbClr val="9D9D9D"/>
                </a:solidFill>
              </a:defRPr>
            </a:lvl8pPr>
            <a:lvl9pPr lvl="8">
              <a:buNone/>
              <a:defRPr>
                <a:solidFill>
                  <a:srgbClr val="9D9D9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(two columns)">
  <p:cSld name="Content (two columns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199" y="2346581"/>
            <a:ext cx="3950877" cy="364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3"/>
          </p:nvPr>
        </p:nvSpPr>
        <p:spPr>
          <a:xfrm>
            <a:off x="4735923" y="2346581"/>
            <a:ext cx="3950878" cy="364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4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(with quote)">
  <p:cSld name="Content (with quote)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199" y="2346581"/>
            <a:ext cx="3950877" cy="364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735923" y="2346581"/>
            <a:ext cx="3950878" cy="279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85CA"/>
              </a:buClr>
              <a:buSzPts val="2800"/>
              <a:buNone/>
              <a:defRPr sz="2800" b="0" i="1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735513" y="5346526"/>
            <a:ext cx="3951287" cy="6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None/>
              <a:defRPr sz="1200">
                <a:solidFill>
                  <a:srgbClr val="0085C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5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(two columns with image)">
  <p:cSld name="Content (two columns with image)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199" y="2346581"/>
            <a:ext cx="3950877" cy="364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3"/>
          </p:nvPr>
        </p:nvSpPr>
        <p:spPr>
          <a:xfrm>
            <a:off x="4735513" y="2346581"/>
            <a:ext cx="3951287" cy="278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735513" y="5420143"/>
            <a:ext cx="3951287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D9D9D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5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image/media and caption">
  <p:cSld name="Single image/media and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>
            <a:spLocks noGrp="1"/>
          </p:cNvSpPr>
          <p:nvPr>
            <p:ph type="pic" idx="2"/>
          </p:nvPr>
        </p:nvSpPr>
        <p:spPr>
          <a:xfrm>
            <a:off x="457199" y="1487908"/>
            <a:ext cx="8229601" cy="364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457199" y="5420143"/>
            <a:ext cx="3951287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D9D9D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3E74"/>
                </a:solidFill>
              </a:defRPr>
            </a:lvl1pPr>
            <a:lvl2pPr lvl="1">
              <a:buNone/>
              <a:defRPr>
                <a:solidFill>
                  <a:srgbClr val="003E74"/>
                </a:solidFill>
              </a:defRPr>
            </a:lvl2pPr>
            <a:lvl3pPr lvl="2">
              <a:buNone/>
              <a:defRPr>
                <a:solidFill>
                  <a:srgbClr val="003E74"/>
                </a:solidFill>
              </a:defRPr>
            </a:lvl3pPr>
            <a:lvl4pPr lvl="3">
              <a:buNone/>
              <a:defRPr>
                <a:solidFill>
                  <a:srgbClr val="003E74"/>
                </a:solidFill>
              </a:defRPr>
            </a:lvl4pPr>
            <a:lvl5pPr lvl="4">
              <a:buNone/>
              <a:defRPr>
                <a:solidFill>
                  <a:srgbClr val="003E74"/>
                </a:solidFill>
              </a:defRPr>
            </a:lvl5pPr>
            <a:lvl6pPr lvl="5">
              <a:buNone/>
              <a:defRPr>
                <a:solidFill>
                  <a:srgbClr val="003E74"/>
                </a:solidFill>
              </a:defRPr>
            </a:lvl6pPr>
            <a:lvl7pPr lvl="6">
              <a:buNone/>
              <a:defRPr>
                <a:solidFill>
                  <a:srgbClr val="003E74"/>
                </a:solidFill>
              </a:defRPr>
            </a:lvl7pPr>
            <a:lvl8pPr lvl="7">
              <a:buNone/>
              <a:defRPr>
                <a:solidFill>
                  <a:srgbClr val="003E74"/>
                </a:solidFill>
              </a:defRPr>
            </a:lvl8pPr>
            <a:lvl9pPr lvl="8">
              <a:buNone/>
              <a:defRPr>
                <a:solidFill>
                  <a:srgbClr val="003E7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ple images/media and caption">
  <p:cSld name="Multiple images/media and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>
            <a:spLocks noGrp="1"/>
          </p:cNvSpPr>
          <p:nvPr>
            <p:ph type="pic" idx="2"/>
          </p:nvPr>
        </p:nvSpPr>
        <p:spPr>
          <a:xfrm>
            <a:off x="457199" y="1487908"/>
            <a:ext cx="3951287" cy="364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57199" y="5420143"/>
            <a:ext cx="3951287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D9D9D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4"/>
          </p:nvPr>
        </p:nvSpPr>
        <p:spPr>
          <a:xfrm>
            <a:off x="4735513" y="1487908"/>
            <a:ext cx="3951287" cy="239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5"/>
          </p:nvPr>
        </p:nvSpPr>
        <p:spPr>
          <a:xfrm>
            <a:off x="4735513" y="4214645"/>
            <a:ext cx="3951287" cy="177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6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3E74"/>
                </a:solidFill>
              </a:defRPr>
            </a:lvl1pPr>
            <a:lvl2pPr lvl="1">
              <a:buNone/>
              <a:defRPr>
                <a:solidFill>
                  <a:srgbClr val="003E74"/>
                </a:solidFill>
              </a:defRPr>
            </a:lvl2pPr>
            <a:lvl3pPr lvl="2">
              <a:buNone/>
              <a:defRPr>
                <a:solidFill>
                  <a:srgbClr val="003E74"/>
                </a:solidFill>
              </a:defRPr>
            </a:lvl3pPr>
            <a:lvl4pPr lvl="3">
              <a:buNone/>
              <a:defRPr>
                <a:solidFill>
                  <a:srgbClr val="003E74"/>
                </a:solidFill>
              </a:defRPr>
            </a:lvl4pPr>
            <a:lvl5pPr lvl="4">
              <a:buNone/>
              <a:defRPr>
                <a:solidFill>
                  <a:srgbClr val="003E74"/>
                </a:solidFill>
              </a:defRPr>
            </a:lvl5pPr>
            <a:lvl6pPr lvl="5">
              <a:buNone/>
              <a:defRPr>
                <a:solidFill>
                  <a:srgbClr val="003E74"/>
                </a:solidFill>
              </a:defRPr>
            </a:lvl6pPr>
            <a:lvl7pPr lvl="6">
              <a:buNone/>
              <a:defRPr>
                <a:solidFill>
                  <a:srgbClr val="003E74"/>
                </a:solidFill>
              </a:defRPr>
            </a:lvl7pPr>
            <a:lvl8pPr lvl="7">
              <a:buNone/>
              <a:defRPr>
                <a:solidFill>
                  <a:srgbClr val="003E74"/>
                </a:solidFill>
              </a:defRPr>
            </a:lvl8pPr>
            <a:lvl9pPr lvl="8">
              <a:buNone/>
              <a:defRPr>
                <a:solidFill>
                  <a:srgbClr val="003E7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340638" y="469900"/>
            <a:ext cx="2346162" cy="31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7095256" y="79139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3E74"/>
                </a:solidFill>
              </a:defRPr>
            </a:lvl1pPr>
            <a:lvl2pPr lvl="1">
              <a:buNone/>
              <a:defRPr>
                <a:solidFill>
                  <a:srgbClr val="003E74"/>
                </a:solidFill>
              </a:defRPr>
            </a:lvl2pPr>
            <a:lvl3pPr lvl="2">
              <a:buNone/>
              <a:defRPr>
                <a:solidFill>
                  <a:srgbClr val="003E74"/>
                </a:solidFill>
              </a:defRPr>
            </a:lvl3pPr>
            <a:lvl4pPr lvl="3">
              <a:buNone/>
              <a:defRPr>
                <a:solidFill>
                  <a:srgbClr val="003E74"/>
                </a:solidFill>
              </a:defRPr>
            </a:lvl4pPr>
            <a:lvl5pPr lvl="4">
              <a:buNone/>
              <a:defRPr>
                <a:solidFill>
                  <a:srgbClr val="003E74"/>
                </a:solidFill>
              </a:defRPr>
            </a:lvl5pPr>
            <a:lvl6pPr lvl="5">
              <a:buNone/>
              <a:defRPr>
                <a:solidFill>
                  <a:srgbClr val="003E74"/>
                </a:solidFill>
              </a:defRPr>
            </a:lvl6pPr>
            <a:lvl7pPr lvl="6">
              <a:buNone/>
              <a:defRPr>
                <a:solidFill>
                  <a:srgbClr val="003E74"/>
                </a:solidFill>
              </a:defRPr>
            </a:lvl7pPr>
            <a:lvl8pPr lvl="7">
              <a:buNone/>
              <a:defRPr>
                <a:solidFill>
                  <a:srgbClr val="003E74"/>
                </a:solidFill>
              </a:defRPr>
            </a:lvl8pPr>
            <a:lvl9pPr lvl="8">
              <a:buNone/>
              <a:defRPr>
                <a:solidFill>
                  <a:srgbClr val="003E7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ollege_Powerpoint_Backgroun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340638" y="403911"/>
            <a:ext cx="2346162" cy="31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3E74"/>
                </a:solidFill>
                <a:latin typeface="Arial"/>
                <a:ea typeface="Arial"/>
                <a:cs typeface="Arial"/>
                <a:sym typeface="Arial"/>
              </a:rPr>
              <a:t>Team Entropy</a:t>
            </a:r>
            <a:endParaRPr sz="1200" b="1" i="0" u="none" strike="noStrike" cap="none">
              <a:solidFill>
                <a:srgbClr val="003E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7095256" y="697121"/>
            <a:ext cx="159154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3E74"/>
                </a:solidFill>
                <a:latin typeface="Arial"/>
                <a:ea typeface="Arial"/>
                <a:cs typeface="Arial"/>
                <a:sym typeface="Arial"/>
              </a:rPr>
              <a:t>May 24, 2019</a:t>
            </a: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B5394"/>
                </a:solidFill>
              </a:defRPr>
            </a:lvl1pPr>
            <a:lvl2pPr lvl="1" algn="r">
              <a:buNone/>
              <a:defRPr sz="1300" b="1">
                <a:solidFill>
                  <a:srgbClr val="0B5394"/>
                </a:solidFill>
              </a:defRPr>
            </a:lvl2pPr>
            <a:lvl3pPr lvl="2" algn="r">
              <a:buNone/>
              <a:defRPr sz="1300" b="1">
                <a:solidFill>
                  <a:srgbClr val="0B5394"/>
                </a:solidFill>
              </a:defRPr>
            </a:lvl3pPr>
            <a:lvl4pPr lvl="3" algn="r">
              <a:buNone/>
              <a:defRPr sz="1300" b="1">
                <a:solidFill>
                  <a:srgbClr val="0B5394"/>
                </a:solidFill>
              </a:defRPr>
            </a:lvl4pPr>
            <a:lvl5pPr lvl="4" algn="r">
              <a:buNone/>
              <a:defRPr sz="1300" b="1">
                <a:solidFill>
                  <a:srgbClr val="0B5394"/>
                </a:solidFill>
              </a:defRPr>
            </a:lvl5pPr>
            <a:lvl6pPr lvl="5" algn="r">
              <a:buNone/>
              <a:defRPr sz="1300" b="1">
                <a:solidFill>
                  <a:srgbClr val="0B5394"/>
                </a:solidFill>
              </a:defRPr>
            </a:lvl6pPr>
            <a:lvl7pPr lvl="6" algn="r">
              <a:buNone/>
              <a:defRPr sz="1300" b="1">
                <a:solidFill>
                  <a:srgbClr val="0B5394"/>
                </a:solidFill>
              </a:defRPr>
            </a:lvl7pPr>
            <a:lvl8pPr lvl="7" algn="r">
              <a:buNone/>
              <a:defRPr sz="1300" b="1">
                <a:solidFill>
                  <a:srgbClr val="0B5394"/>
                </a:solidFill>
              </a:defRPr>
            </a:lvl8pPr>
            <a:lvl9pPr lvl="8" algn="r">
              <a:buNone/>
              <a:defRPr sz="1300" b="1">
                <a:solidFill>
                  <a:srgbClr val="0B539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by Team Entropy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0" y="2073597"/>
            <a:ext cx="897387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4200"/>
              <a:buFont typeface="Arial"/>
              <a:buNone/>
            </a:pPr>
            <a:r>
              <a:rPr lang="en-US" sz="4200"/>
              <a:t>Neural network for Kuzushiji-MINST</a:t>
            </a:r>
            <a:br>
              <a:rPr lang="en-US" sz="4200"/>
            </a:br>
            <a:endParaRPr sz="4200"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2"/>
          </p:nvPr>
        </p:nvSpPr>
        <p:spPr>
          <a:xfrm>
            <a:off x="457200" y="5273580"/>
            <a:ext cx="6400800" cy="51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Team Member: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en-US"/>
              <a:t>Keer Mei, Yujie Zhou, Adanna Akwataghibe, Tayfun Karaderi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467626" y="1106908"/>
            <a:ext cx="1477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/>
              <a:t>AlexNet</a:t>
            </a:r>
            <a:endParaRPr/>
          </a:p>
        </p:txBody>
      </p:sp>
      <p:pic>
        <p:nvPicPr>
          <p:cNvPr id="229" name="Google Shape;229;p21" descr="图片包含 文字, 地图&#10;&#10;已生成极高可信度的说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617" y="1700853"/>
            <a:ext cx="5954873" cy="1931499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" name="Google Shape;230;p21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grpSp>
        <p:nvGrpSpPr>
          <p:cNvPr id="231" name="Google Shape;231;p21"/>
          <p:cNvGrpSpPr/>
          <p:nvPr/>
        </p:nvGrpSpPr>
        <p:grpSpPr>
          <a:xfrm>
            <a:off x="2298350" y="3428993"/>
            <a:ext cx="6594100" cy="2672163"/>
            <a:chOff x="2298350" y="3428993"/>
            <a:chExt cx="6594100" cy="2672163"/>
          </a:xfrm>
        </p:grpSpPr>
        <p:pic>
          <p:nvPicPr>
            <p:cNvPr id="232" name="Google Shape;232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26027" y="3428993"/>
              <a:ext cx="3466423" cy="2672163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33" name="Google Shape;233;p21"/>
            <p:cNvSpPr/>
            <p:nvPr/>
          </p:nvSpPr>
          <p:spPr>
            <a:xfrm rot="5400000">
              <a:off x="2996750" y="3254375"/>
              <a:ext cx="1330200" cy="2727000"/>
            </a:xfrm>
            <a:prstGeom prst="bentUpArrow">
              <a:avLst>
                <a:gd name="adj1" fmla="val 17844"/>
                <a:gd name="adj2" fmla="val 25000"/>
                <a:gd name="adj3" fmla="val 25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67624" y="1284700"/>
            <a:ext cx="22728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 dirty="0" err="1"/>
              <a:t>AlexNet</a:t>
            </a:r>
            <a:r>
              <a:rPr lang="en-US" dirty="0"/>
              <a:t> cont.</a:t>
            </a:r>
            <a:endParaRPr dirty="0"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613" y="2109024"/>
            <a:ext cx="8726775" cy="2720523"/>
          </a:xfrm>
          <a:prstGeom prst="rect">
            <a:avLst/>
          </a:prstGeom>
          <a:noFill/>
          <a:ln w="76200" cap="flat" cmpd="sng">
            <a:solidFill>
              <a:srgbClr val="B058B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658384" y="6495694"/>
            <a:ext cx="548700" cy="36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628650" y="9663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SGD, no weight decay, 0.1 dropout </a:t>
            </a:r>
            <a:endParaRPr/>
          </a:p>
        </p:txBody>
      </p:sp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875" y="2315551"/>
            <a:ext cx="8544851" cy="30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6992575" y="649290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11</a:t>
            </a: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7358626" y="1420667"/>
            <a:ext cx="2439508" cy="1086900"/>
            <a:chOff x="7358626" y="1420667"/>
            <a:chExt cx="2439508" cy="1086900"/>
          </a:xfrm>
        </p:grpSpPr>
        <p:sp>
          <p:nvSpPr>
            <p:cNvPr id="249" name="Google Shape;249;p23"/>
            <p:cNvSpPr/>
            <p:nvPr/>
          </p:nvSpPr>
          <p:spPr>
            <a:xfrm>
              <a:off x="7358626" y="1420667"/>
              <a:ext cx="1325400" cy="10869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3"/>
            <p:cNvSpPr txBox="1"/>
            <p:nvPr/>
          </p:nvSpPr>
          <p:spPr>
            <a:xfrm>
              <a:off x="7466834" y="1640991"/>
              <a:ext cx="2331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98.5%</a:t>
              </a:r>
              <a:endParaRPr sz="3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494375" y="995972"/>
            <a:ext cx="7886700" cy="137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Adam, random data augmentation</a:t>
            </a:r>
            <a:br>
              <a:rPr lang="en-US" dirty="0"/>
            </a:br>
            <a:r>
              <a:rPr lang="en-US" dirty="0"/>
              <a:t>no dropout</a:t>
            </a:r>
            <a:endParaRPr dirty="0"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92" y="2171952"/>
            <a:ext cx="8155258" cy="294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7086600" y="649290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12</a:t>
            </a:r>
            <a:endParaRPr/>
          </a:p>
        </p:txBody>
      </p:sp>
      <p:grpSp>
        <p:nvGrpSpPr>
          <p:cNvPr id="258" name="Google Shape;258;p24"/>
          <p:cNvGrpSpPr/>
          <p:nvPr/>
        </p:nvGrpSpPr>
        <p:grpSpPr>
          <a:xfrm>
            <a:off x="7269797" y="1387894"/>
            <a:ext cx="2331000" cy="1086852"/>
            <a:chOff x="7269797" y="1387894"/>
            <a:chExt cx="2331000" cy="1086852"/>
          </a:xfrm>
        </p:grpSpPr>
        <p:sp>
          <p:nvSpPr>
            <p:cNvPr id="259" name="Google Shape;259;p24"/>
            <p:cNvSpPr/>
            <p:nvPr/>
          </p:nvSpPr>
          <p:spPr>
            <a:xfrm>
              <a:off x="7277385" y="1387894"/>
              <a:ext cx="1325279" cy="1086852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7269797" y="1608155"/>
              <a:ext cx="2331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98.9%</a:t>
              </a:r>
              <a:endParaRPr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628650" y="8434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Unsupervised Approach</a:t>
            </a:r>
            <a:endParaRPr dirty="0"/>
          </a:p>
        </p:txBody>
      </p:sp>
      <p:sp>
        <p:nvSpPr>
          <p:cNvPr id="266" name="Google Shape;266;p25"/>
          <p:cNvSpPr txBox="1"/>
          <p:nvPr/>
        </p:nvSpPr>
        <p:spPr>
          <a:xfrm>
            <a:off x="1746986" y="2886555"/>
            <a:ext cx="1325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sz="3000"/>
          </a:p>
        </p:txBody>
      </p:sp>
      <p:sp>
        <p:nvSpPr>
          <p:cNvPr id="267" name="Google Shape;267;p25"/>
          <p:cNvSpPr txBox="1"/>
          <p:nvPr/>
        </p:nvSpPr>
        <p:spPr>
          <a:xfrm>
            <a:off x="3909350" y="2922324"/>
            <a:ext cx="23310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Algorithm </a:t>
            </a:r>
            <a:endParaRPr sz="3000"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792341" y="2498959"/>
            <a:ext cx="675512" cy="3449052"/>
            <a:chOff x="1056455" y="2498959"/>
            <a:chExt cx="900682" cy="3449052"/>
          </a:xfrm>
        </p:grpSpPr>
        <p:sp>
          <p:nvSpPr>
            <p:cNvPr id="269" name="Google Shape;269;p25"/>
            <p:cNvSpPr/>
            <p:nvPr/>
          </p:nvSpPr>
          <p:spPr>
            <a:xfrm>
              <a:off x="1058779" y="2498959"/>
              <a:ext cx="898358" cy="3449052"/>
            </a:xfrm>
            <a:prstGeom prst="rect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25"/>
            <p:cNvCxnSpPr/>
            <p:nvPr/>
          </p:nvCxnSpPr>
          <p:spPr>
            <a:xfrm>
              <a:off x="1058779" y="2913328"/>
              <a:ext cx="89835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25"/>
            <p:cNvCxnSpPr/>
            <p:nvPr/>
          </p:nvCxnSpPr>
          <p:spPr>
            <a:xfrm>
              <a:off x="1058779" y="3240587"/>
              <a:ext cx="89835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25"/>
            <p:cNvCxnSpPr/>
            <p:nvPr/>
          </p:nvCxnSpPr>
          <p:spPr>
            <a:xfrm>
              <a:off x="1058779" y="3606347"/>
              <a:ext cx="89835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" name="Google Shape;273;p25"/>
            <p:cNvSpPr txBox="1"/>
            <p:nvPr/>
          </p:nvSpPr>
          <p:spPr>
            <a:xfrm rot="5400000">
              <a:off x="750452" y="4326638"/>
              <a:ext cx="17670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/>
            </a:p>
          </p:txBody>
        </p:sp>
        <p:cxnSp>
          <p:nvCxnSpPr>
            <p:cNvPr id="274" name="Google Shape;274;p25"/>
            <p:cNvCxnSpPr/>
            <p:nvPr/>
          </p:nvCxnSpPr>
          <p:spPr>
            <a:xfrm>
              <a:off x="1056455" y="5618027"/>
              <a:ext cx="89835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5" name="Google Shape;275;p25"/>
          <p:cNvSpPr txBox="1"/>
          <p:nvPr/>
        </p:nvSpPr>
        <p:spPr>
          <a:xfrm>
            <a:off x="983104" y="2481784"/>
            <a:ext cx="13252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903695" y="5590253"/>
            <a:ext cx="13252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784</a:t>
            </a:r>
            <a:endParaRPr/>
          </a:p>
        </p:txBody>
      </p:sp>
      <p:grpSp>
        <p:nvGrpSpPr>
          <p:cNvPr id="277" name="Google Shape;277;p25"/>
          <p:cNvGrpSpPr/>
          <p:nvPr/>
        </p:nvGrpSpPr>
        <p:grpSpPr>
          <a:xfrm>
            <a:off x="3047931" y="3105834"/>
            <a:ext cx="675512" cy="2300189"/>
            <a:chOff x="1056455" y="2498959"/>
            <a:chExt cx="900682" cy="3449052"/>
          </a:xfrm>
        </p:grpSpPr>
        <p:sp>
          <p:nvSpPr>
            <p:cNvPr id="278" name="Google Shape;278;p25"/>
            <p:cNvSpPr/>
            <p:nvPr/>
          </p:nvSpPr>
          <p:spPr>
            <a:xfrm>
              <a:off x="1058779" y="2498959"/>
              <a:ext cx="898358" cy="3449052"/>
            </a:xfrm>
            <a:prstGeom prst="rect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9" name="Google Shape;279;p25"/>
            <p:cNvCxnSpPr/>
            <p:nvPr/>
          </p:nvCxnSpPr>
          <p:spPr>
            <a:xfrm>
              <a:off x="1058779" y="2913328"/>
              <a:ext cx="89835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25"/>
            <p:cNvCxnSpPr/>
            <p:nvPr/>
          </p:nvCxnSpPr>
          <p:spPr>
            <a:xfrm>
              <a:off x="1058779" y="3240587"/>
              <a:ext cx="89835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25"/>
            <p:cNvCxnSpPr/>
            <p:nvPr/>
          </p:nvCxnSpPr>
          <p:spPr>
            <a:xfrm>
              <a:off x="1058779" y="3606347"/>
              <a:ext cx="89835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2" name="Google Shape;282;p25"/>
            <p:cNvSpPr txBox="1"/>
            <p:nvPr/>
          </p:nvSpPr>
          <p:spPr>
            <a:xfrm rot="5400000">
              <a:off x="750452" y="4326638"/>
              <a:ext cx="17670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/>
            </a:p>
          </p:txBody>
        </p:sp>
        <p:cxnSp>
          <p:nvCxnSpPr>
            <p:cNvPr id="283" name="Google Shape;283;p25"/>
            <p:cNvCxnSpPr/>
            <p:nvPr/>
          </p:nvCxnSpPr>
          <p:spPr>
            <a:xfrm>
              <a:off x="1056455" y="5618027"/>
              <a:ext cx="89835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4" name="Google Shape;284;p25"/>
          <p:cNvSpPr txBox="1"/>
          <p:nvPr/>
        </p:nvSpPr>
        <p:spPr>
          <a:xfrm>
            <a:off x="3246721" y="3013440"/>
            <a:ext cx="13252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3238694" y="5081127"/>
            <a:ext cx="13252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1864419" y="4081112"/>
            <a:ext cx="887929" cy="6463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4024730" y="4079275"/>
            <a:ext cx="1325400" cy="64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25"/>
          <p:cNvGrpSpPr/>
          <p:nvPr/>
        </p:nvGrpSpPr>
        <p:grpSpPr>
          <a:xfrm>
            <a:off x="5790674" y="4205362"/>
            <a:ext cx="2944700" cy="508686"/>
            <a:chOff x="7720899" y="4205362"/>
            <a:chExt cx="3926267" cy="508686"/>
          </a:xfrm>
        </p:grpSpPr>
        <p:sp>
          <p:nvSpPr>
            <p:cNvPr id="289" name="Google Shape;289;p25"/>
            <p:cNvSpPr/>
            <p:nvPr/>
          </p:nvSpPr>
          <p:spPr>
            <a:xfrm>
              <a:off x="7720899" y="4205362"/>
              <a:ext cx="3160295" cy="508686"/>
            </a:xfrm>
            <a:prstGeom prst="rect">
              <a:avLst/>
            </a:prstGeom>
            <a:noFill/>
            <a:ln w="57150" cap="flat" cmpd="sng">
              <a:solidFill>
                <a:srgbClr val="4A86E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8320466" y="4275050"/>
              <a:ext cx="332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 sz="2000" b="1"/>
            </a:p>
          </p:txBody>
        </p:sp>
      </p:grpSp>
      <p:sp>
        <p:nvSpPr>
          <p:cNvPr id="291" name="Google Shape;291;p25"/>
          <p:cNvSpPr txBox="1">
            <a:spLocks noGrp="1"/>
          </p:cNvSpPr>
          <p:nvPr>
            <p:ph type="sldNum" idx="12"/>
          </p:nvPr>
        </p:nvSpPr>
        <p:spPr>
          <a:xfrm>
            <a:off x="6994425" y="649290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13</a:t>
            </a:r>
            <a:endParaRPr/>
          </a:p>
        </p:txBody>
      </p:sp>
      <p:grpSp>
        <p:nvGrpSpPr>
          <p:cNvPr id="292" name="Google Shape;292;p25"/>
          <p:cNvGrpSpPr/>
          <p:nvPr/>
        </p:nvGrpSpPr>
        <p:grpSpPr>
          <a:xfrm>
            <a:off x="6653157" y="2952830"/>
            <a:ext cx="2331225" cy="1086852"/>
            <a:chOff x="6653157" y="2952830"/>
            <a:chExt cx="2331225" cy="1086852"/>
          </a:xfrm>
        </p:grpSpPr>
        <p:sp>
          <p:nvSpPr>
            <p:cNvPr id="293" name="Google Shape;293;p25"/>
            <p:cNvSpPr/>
            <p:nvPr/>
          </p:nvSpPr>
          <p:spPr>
            <a:xfrm>
              <a:off x="6653162" y="2952830"/>
              <a:ext cx="1325279" cy="1086852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5"/>
            <p:cNvSpPr txBox="1"/>
            <p:nvPr/>
          </p:nvSpPr>
          <p:spPr>
            <a:xfrm>
              <a:off x="6653157" y="3173154"/>
              <a:ext cx="233122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97.7%</a:t>
              </a:r>
              <a:endParaRPr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702518" y="850175"/>
            <a:ext cx="73125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averaging</a:t>
            </a:r>
            <a:endParaRPr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460291" y="2064770"/>
            <a:ext cx="1482887" cy="614615"/>
            <a:chOff x="8032682" y="5285900"/>
            <a:chExt cx="3204856" cy="1086852"/>
          </a:xfrm>
        </p:grpSpPr>
        <p:sp>
          <p:nvSpPr>
            <p:cNvPr id="301" name="Google Shape;301;p26"/>
            <p:cNvSpPr/>
            <p:nvPr/>
          </p:nvSpPr>
          <p:spPr>
            <a:xfrm>
              <a:off x="8032682" y="5285900"/>
              <a:ext cx="1767039" cy="1086852"/>
            </a:xfrm>
            <a:prstGeom prst="ellipse">
              <a:avLst/>
            </a:prstGeom>
            <a:solidFill>
              <a:schemeClr val="dk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6"/>
            <p:cNvSpPr txBox="1"/>
            <p:nvPr/>
          </p:nvSpPr>
          <p:spPr>
            <a:xfrm>
              <a:off x="8129238" y="5557885"/>
              <a:ext cx="31083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Lenet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1469619" y="2876678"/>
            <a:ext cx="1527549" cy="614615"/>
            <a:chOff x="8032682" y="5285900"/>
            <a:chExt cx="3301382" cy="1086852"/>
          </a:xfrm>
        </p:grpSpPr>
        <p:sp>
          <p:nvSpPr>
            <p:cNvPr id="304" name="Google Shape;304;p26"/>
            <p:cNvSpPr/>
            <p:nvPr/>
          </p:nvSpPr>
          <p:spPr>
            <a:xfrm>
              <a:off x="8032682" y="5285900"/>
              <a:ext cx="1767039" cy="1086852"/>
            </a:xfrm>
            <a:prstGeom prst="ellipse">
              <a:avLst/>
            </a:prstGeom>
            <a:solidFill>
              <a:schemeClr val="dk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6"/>
            <p:cNvSpPr txBox="1"/>
            <p:nvPr/>
          </p:nvSpPr>
          <p:spPr>
            <a:xfrm>
              <a:off x="8225764" y="5506161"/>
              <a:ext cx="31083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Lenet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2465356" y="3735762"/>
            <a:ext cx="1438210" cy="614642"/>
            <a:chOff x="7672899" y="5285898"/>
            <a:chExt cx="3108300" cy="1086900"/>
          </a:xfrm>
        </p:grpSpPr>
        <p:sp>
          <p:nvSpPr>
            <p:cNvPr id="307" name="Google Shape;307;p26"/>
            <p:cNvSpPr/>
            <p:nvPr/>
          </p:nvSpPr>
          <p:spPr>
            <a:xfrm>
              <a:off x="7755877" y="5285898"/>
              <a:ext cx="1934100" cy="1086900"/>
            </a:xfrm>
            <a:prstGeom prst="ellipse">
              <a:avLst/>
            </a:prstGeom>
            <a:solidFill>
              <a:schemeClr val="dk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 txBox="1"/>
            <p:nvPr/>
          </p:nvSpPr>
          <p:spPr>
            <a:xfrm>
              <a:off x="7672899" y="5433245"/>
              <a:ext cx="31083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AlexNet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6"/>
          <p:cNvGrpSpPr/>
          <p:nvPr/>
        </p:nvGrpSpPr>
        <p:grpSpPr>
          <a:xfrm>
            <a:off x="3715872" y="4521148"/>
            <a:ext cx="1438212" cy="614642"/>
            <a:chOff x="7531655" y="5285900"/>
            <a:chExt cx="3108303" cy="1086900"/>
          </a:xfrm>
        </p:grpSpPr>
        <p:sp>
          <p:nvSpPr>
            <p:cNvPr id="310" name="Google Shape;310;p26"/>
            <p:cNvSpPr/>
            <p:nvPr/>
          </p:nvSpPr>
          <p:spPr>
            <a:xfrm>
              <a:off x="7531655" y="5285900"/>
              <a:ext cx="1767000" cy="1086900"/>
            </a:xfrm>
            <a:prstGeom prst="ellipse">
              <a:avLst/>
            </a:prstGeom>
            <a:solidFill>
              <a:schemeClr val="dk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6"/>
            <p:cNvSpPr txBox="1"/>
            <p:nvPr/>
          </p:nvSpPr>
          <p:spPr>
            <a:xfrm>
              <a:off x="7531659" y="5417478"/>
              <a:ext cx="31083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Lenet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5024495" y="5355703"/>
            <a:ext cx="1438145" cy="614642"/>
            <a:chOff x="8225764" y="5285900"/>
            <a:chExt cx="3108158" cy="1086900"/>
          </a:xfrm>
        </p:grpSpPr>
        <p:sp>
          <p:nvSpPr>
            <p:cNvPr id="313" name="Google Shape;313;p26"/>
            <p:cNvSpPr/>
            <p:nvPr/>
          </p:nvSpPr>
          <p:spPr>
            <a:xfrm>
              <a:off x="8225788" y="5285900"/>
              <a:ext cx="1767000" cy="1086900"/>
            </a:xfrm>
            <a:prstGeom prst="ellipse">
              <a:avLst/>
            </a:prstGeom>
            <a:solidFill>
              <a:schemeClr val="dk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 txBox="1"/>
            <p:nvPr/>
          </p:nvSpPr>
          <p:spPr>
            <a:xfrm>
              <a:off x="8225764" y="5506161"/>
              <a:ext cx="3108158" cy="542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Lenet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6"/>
          <p:cNvSpPr txBox="1"/>
          <p:nvPr/>
        </p:nvSpPr>
        <p:spPr>
          <a:xfrm>
            <a:off x="2557750" y="2530847"/>
            <a:ext cx="9717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3750753" y="3352800"/>
            <a:ext cx="675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5091400" y="4198000"/>
            <a:ext cx="675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6067721" y="5062862"/>
            <a:ext cx="97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5585888" y="1885449"/>
            <a:ext cx="443100" cy="1810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539"/>
            </a:avLst>
          </a:prstGeom>
          <a:solidFill>
            <a:srgbClr val="A4C2F4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 txBox="1">
            <a:spLocks noGrp="1"/>
          </p:cNvSpPr>
          <p:nvPr>
            <p:ph type="sldNum" idx="12"/>
          </p:nvPr>
        </p:nvSpPr>
        <p:spPr>
          <a:xfrm>
            <a:off x="7226145" y="6567644"/>
            <a:ext cx="1907700" cy="28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14</a:t>
            </a:r>
            <a:endParaRPr dirty="0"/>
          </a:p>
        </p:txBody>
      </p:sp>
      <p:grpSp>
        <p:nvGrpSpPr>
          <p:cNvPr id="321" name="Google Shape;321;p26"/>
          <p:cNvGrpSpPr/>
          <p:nvPr/>
        </p:nvGrpSpPr>
        <p:grpSpPr>
          <a:xfrm>
            <a:off x="6166488" y="1721275"/>
            <a:ext cx="2568787" cy="495900"/>
            <a:chOff x="3298173" y="1568875"/>
            <a:chExt cx="2336111" cy="495900"/>
          </a:xfrm>
        </p:grpSpPr>
        <p:sp>
          <p:nvSpPr>
            <p:cNvPr id="322" name="Google Shape;322;p26"/>
            <p:cNvSpPr/>
            <p:nvPr/>
          </p:nvSpPr>
          <p:spPr>
            <a:xfrm>
              <a:off x="3298173" y="1621674"/>
              <a:ext cx="2197500" cy="390300"/>
            </a:xfrm>
            <a:prstGeom prst="rect">
              <a:avLst/>
            </a:prstGeom>
            <a:noFill/>
            <a:ln w="57150" cap="flat" cmpd="sng">
              <a:solidFill>
                <a:srgbClr val="4A86E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 txBox="1"/>
            <p:nvPr/>
          </p:nvSpPr>
          <p:spPr>
            <a:xfrm>
              <a:off x="3298184" y="1568875"/>
              <a:ext cx="2336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Averaged Prediction</a:t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1469613" y="2171675"/>
            <a:ext cx="2197500" cy="495900"/>
            <a:chOff x="-4369112" y="2829675"/>
            <a:chExt cx="2197500" cy="495900"/>
          </a:xfrm>
        </p:grpSpPr>
        <p:sp>
          <p:nvSpPr>
            <p:cNvPr id="325" name="Google Shape;325;p26"/>
            <p:cNvSpPr/>
            <p:nvPr/>
          </p:nvSpPr>
          <p:spPr>
            <a:xfrm>
              <a:off x="-4369112" y="2905874"/>
              <a:ext cx="2197500" cy="390300"/>
            </a:xfrm>
            <a:prstGeom prst="rect">
              <a:avLst/>
            </a:prstGeom>
            <a:noFill/>
            <a:ln w="57150" cap="flat" cmpd="sng">
              <a:solidFill>
                <a:srgbClr val="4A86E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 txBox="1"/>
            <p:nvPr/>
          </p:nvSpPr>
          <p:spPr>
            <a:xfrm>
              <a:off x="-3988100" y="2829675"/>
              <a:ext cx="15276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</p:grpSp>
      <p:grpSp>
        <p:nvGrpSpPr>
          <p:cNvPr id="327" name="Google Shape;327;p26"/>
          <p:cNvGrpSpPr/>
          <p:nvPr/>
        </p:nvGrpSpPr>
        <p:grpSpPr>
          <a:xfrm>
            <a:off x="2702588" y="3003188"/>
            <a:ext cx="2197500" cy="495900"/>
            <a:chOff x="-4369112" y="2829675"/>
            <a:chExt cx="2197500" cy="495900"/>
          </a:xfrm>
        </p:grpSpPr>
        <p:sp>
          <p:nvSpPr>
            <p:cNvPr id="328" name="Google Shape;328;p26"/>
            <p:cNvSpPr/>
            <p:nvPr/>
          </p:nvSpPr>
          <p:spPr>
            <a:xfrm>
              <a:off x="-4369112" y="2905874"/>
              <a:ext cx="2197500" cy="390300"/>
            </a:xfrm>
            <a:prstGeom prst="rect">
              <a:avLst/>
            </a:prstGeom>
            <a:noFill/>
            <a:ln w="57150" cap="flat" cmpd="sng">
              <a:solidFill>
                <a:srgbClr val="4A86E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 txBox="1"/>
            <p:nvPr/>
          </p:nvSpPr>
          <p:spPr>
            <a:xfrm>
              <a:off x="-3988100" y="2829675"/>
              <a:ext cx="15276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</p:grpSp>
      <p:grpSp>
        <p:nvGrpSpPr>
          <p:cNvPr id="330" name="Google Shape;330;p26"/>
          <p:cNvGrpSpPr/>
          <p:nvPr/>
        </p:nvGrpSpPr>
        <p:grpSpPr>
          <a:xfrm>
            <a:off x="6240238" y="5574600"/>
            <a:ext cx="2197500" cy="495900"/>
            <a:chOff x="-4369112" y="2829675"/>
            <a:chExt cx="2197500" cy="495900"/>
          </a:xfrm>
        </p:grpSpPr>
        <p:sp>
          <p:nvSpPr>
            <p:cNvPr id="331" name="Google Shape;331;p26"/>
            <p:cNvSpPr/>
            <p:nvPr/>
          </p:nvSpPr>
          <p:spPr>
            <a:xfrm>
              <a:off x="-4369112" y="2905874"/>
              <a:ext cx="2197500" cy="390300"/>
            </a:xfrm>
            <a:prstGeom prst="rect">
              <a:avLst/>
            </a:prstGeom>
            <a:noFill/>
            <a:ln w="57150" cap="flat" cmpd="sng">
              <a:solidFill>
                <a:srgbClr val="4A86E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 txBox="1"/>
            <p:nvPr/>
          </p:nvSpPr>
          <p:spPr>
            <a:xfrm>
              <a:off x="-3988100" y="2829675"/>
              <a:ext cx="15276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6310882" y="2324076"/>
            <a:ext cx="3355972" cy="834000"/>
            <a:chOff x="6310882" y="2324076"/>
            <a:chExt cx="3355972" cy="834000"/>
          </a:xfrm>
        </p:grpSpPr>
        <p:sp>
          <p:nvSpPr>
            <p:cNvPr id="334" name="Google Shape;334;p26"/>
            <p:cNvSpPr/>
            <p:nvPr/>
          </p:nvSpPr>
          <p:spPr>
            <a:xfrm>
              <a:off x="6310882" y="2324076"/>
              <a:ext cx="1228800" cy="8340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 txBox="1"/>
            <p:nvPr/>
          </p:nvSpPr>
          <p:spPr>
            <a:xfrm>
              <a:off x="7669154" y="2398750"/>
              <a:ext cx="19977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>
                  <a:solidFill>
                    <a:srgbClr val="1155CC"/>
                  </a:solidFill>
                  <a:latin typeface="Calibri"/>
                  <a:ea typeface="Calibri"/>
                  <a:cs typeface="Calibri"/>
                  <a:sym typeface="Calibri"/>
                </a:rPr>
                <a:t>on test set</a:t>
              </a:r>
              <a:endParaRPr sz="2400">
                <a:solidFill>
                  <a:srgbClr val="1155CC"/>
                </a:solidFill>
              </a:endParaRPr>
            </a:p>
          </p:txBody>
        </p:sp>
        <p:sp>
          <p:nvSpPr>
            <p:cNvPr id="336" name="Google Shape;336;p26"/>
            <p:cNvSpPr txBox="1"/>
            <p:nvPr/>
          </p:nvSpPr>
          <p:spPr>
            <a:xfrm>
              <a:off x="6310884" y="2375203"/>
              <a:ext cx="21615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98.0%</a:t>
              </a:r>
              <a:endParaRPr sz="1200" b="1" dirty="0"/>
            </a:p>
          </p:txBody>
        </p:sp>
      </p:grpSp>
      <p:grpSp>
        <p:nvGrpSpPr>
          <p:cNvPr id="337" name="Google Shape;337;p26"/>
          <p:cNvGrpSpPr/>
          <p:nvPr/>
        </p:nvGrpSpPr>
        <p:grpSpPr>
          <a:xfrm>
            <a:off x="5140713" y="4736738"/>
            <a:ext cx="2197500" cy="495900"/>
            <a:chOff x="-4369112" y="2829675"/>
            <a:chExt cx="2197500" cy="495900"/>
          </a:xfrm>
        </p:grpSpPr>
        <p:sp>
          <p:nvSpPr>
            <p:cNvPr id="338" name="Google Shape;338;p26"/>
            <p:cNvSpPr/>
            <p:nvPr/>
          </p:nvSpPr>
          <p:spPr>
            <a:xfrm>
              <a:off x="-4369112" y="2905874"/>
              <a:ext cx="2197500" cy="390300"/>
            </a:xfrm>
            <a:prstGeom prst="rect">
              <a:avLst/>
            </a:prstGeom>
            <a:noFill/>
            <a:ln w="57150" cap="flat" cmpd="sng">
              <a:solidFill>
                <a:srgbClr val="4A86E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 txBox="1"/>
            <p:nvPr/>
          </p:nvSpPr>
          <p:spPr>
            <a:xfrm>
              <a:off x="-3988100" y="2829675"/>
              <a:ext cx="15276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4022888" y="3860763"/>
            <a:ext cx="2197500" cy="495900"/>
            <a:chOff x="-4369112" y="2829675"/>
            <a:chExt cx="2197500" cy="495900"/>
          </a:xfrm>
        </p:grpSpPr>
        <p:sp>
          <p:nvSpPr>
            <p:cNvPr id="341" name="Google Shape;341;p26"/>
            <p:cNvSpPr/>
            <p:nvPr/>
          </p:nvSpPr>
          <p:spPr>
            <a:xfrm>
              <a:off x="-4369112" y="2905874"/>
              <a:ext cx="2197500" cy="390300"/>
            </a:xfrm>
            <a:prstGeom prst="rect">
              <a:avLst/>
            </a:prstGeom>
            <a:noFill/>
            <a:ln w="57150" cap="flat" cmpd="sng">
              <a:solidFill>
                <a:srgbClr val="4A86E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-3988100" y="2829675"/>
              <a:ext cx="15276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457200" y="1074850"/>
            <a:ext cx="4282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/>
              <a:t>Competition Results</a:t>
            </a:r>
            <a:endParaRPr>
              <a:solidFill>
                <a:srgbClr val="35B4FF"/>
              </a:solidFill>
            </a:endParaRPr>
          </a:p>
        </p:txBody>
      </p:sp>
      <p:sp>
        <p:nvSpPr>
          <p:cNvPr id="348" name="Google Shape;348;p27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</a:t>
            </a:r>
            <a:endParaRPr dirty="0"/>
          </a:p>
        </p:txBody>
      </p:sp>
      <p:pic>
        <p:nvPicPr>
          <p:cNvPr id="349" name="Google Shape;3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93" y="1582450"/>
            <a:ext cx="7040619" cy="47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None/>
            </a:pP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590475" y="2078574"/>
            <a:ext cx="6836700" cy="29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200"/>
              <a:buFont typeface="Arial"/>
              <a:buChar char="●"/>
            </a:pPr>
            <a:r>
              <a:rPr lang="en-US" sz="2200" b="1">
                <a:solidFill>
                  <a:srgbClr val="0085CA"/>
                </a:solidFill>
              </a:rPr>
              <a:t>Retraining</a:t>
            </a:r>
            <a:endParaRPr sz="2200" b="1">
              <a:solidFill>
                <a:srgbClr val="0085CA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0085CA"/>
              </a:solidFill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200"/>
              <a:buChar char="●"/>
            </a:pPr>
            <a:r>
              <a:rPr lang="en-US" sz="2200" b="1">
                <a:solidFill>
                  <a:srgbClr val="0085CA"/>
                </a:solidFill>
              </a:rPr>
              <a:t>Multiple-per-epoch augmentations</a:t>
            </a:r>
            <a:endParaRPr sz="2200" b="1">
              <a:solidFill>
                <a:srgbClr val="0085CA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0085CA"/>
              </a:solidFill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200"/>
              <a:buChar char="●"/>
            </a:pPr>
            <a:r>
              <a:rPr lang="en-US" sz="2200" b="1">
                <a:solidFill>
                  <a:srgbClr val="0085CA"/>
                </a:solidFill>
              </a:rPr>
              <a:t>Architecture Extensions</a:t>
            </a:r>
            <a:endParaRPr sz="2200" b="1">
              <a:solidFill>
                <a:srgbClr val="0085CA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0085CA"/>
              </a:solidFill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200"/>
              <a:buChar char="●"/>
            </a:pPr>
            <a:r>
              <a:rPr lang="en-US" sz="2200" b="1">
                <a:solidFill>
                  <a:srgbClr val="0085CA"/>
                </a:solidFill>
              </a:rPr>
              <a:t>Model averaging</a:t>
            </a:r>
            <a:endParaRPr sz="2200" b="1">
              <a:solidFill>
                <a:srgbClr val="0085CA"/>
              </a:solidFill>
            </a:endParaRPr>
          </a:p>
        </p:txBody>
      </p:sp>
      <p:sp>
        <p:nvSpPr>
          <p:cNvPr id="357" name="Google Shape;357;p28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>
            <a:spLocks noGrp="1"/>
          </p:cNvSpPr>
          <p:nvPr>
            <p:ph type="title"/>
          </p:nvPr>
        </p:nvSpPr>
        <p:spPr>
          <a:xfrm>
            <a:off x="1696720" y="2621192"/>
            <a:ext cx="5872480" cy="104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7200"/>
              <a:buFont typeface="Arial"/>
              <a:buNone/>
            </a:pPr>
            <a:r>
              <a:rPr lang="en-US" sz="7200"/>
              <a:t>Thank you!</a:t>
            </a:r>
            <a:endParaRPr sz="7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7200"/>
              <a:buFont typeface="Arial"/>
              <a:buNone/>
            </a:pPr>
            <a:r>
              <a:rPr lang="en-US" sz="7200"/>
              <a:t>Questions?</a:t>
            </a:r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284674" y="1070775"/>
            <a:ext cx="4865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/>
              <a:t>Introduction to KMNIST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548" y="1654579"/>
            <a:ext cx="8336924" cy="27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82413" y="5851625"/>
            <a:ext cx="75792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85CA"/>
                </a:solidFill>
              </a:rPr>
              <a:t>LeNet5                                 AlexNet                                      PCA </a:t>
            </a:r>
            <a:endParaRPr b="1"/>
          </a:p>
        </p:txBody>
      </p:sp>
      <p:cxnSp>
        <p:nvCxnSpPr>
          <p:cNvPr id="93" name="Google Shape;93;p13"/>
          <p:cNvCxnSpPr/>
          <p:nvPr/>
        </p:nvCxnSpPr>
        <p:spPr>
          <a:xfrm flipH="1">
            <a:off x="1287175" y="4486200"/>
            <a:ext cx="1636200" cy="1428900"/>
          </a:xfrm>
          <a:prstGeom prst="straightConnector1">
            <a:avLst/>
          </a:prstGeom>
          <a:noFill/>
          <a:ln w="76200" cap="flat" cmpd="sng">
            <a:solidFill>
              <a:srgbClr val="0085C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94;p13"/>
          <p:cNvCxnSpPr/>
          <p:nvPr/>
        </p:nvCxnSpPr>
        <p:spPr>
          <a:xfrm>
            <a:off x="4572010" y="4484580"/>
            <a:ext cx="0" cy="1443300"/>
          </a:xfrm>
          <a:prstGeom prst="straightConnector1">
            <a:avLst/>
          </a:prstGeom>
          <a:noFill/>
          <a:ln w="76200" cap="flat" cmpd="sng">
            <a:solidFill>
              <a:srgbClr val="0085C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95;p13"/>
          <p:cNvCxnSpPr/>
          <p:nvPr/>
        </p:nvCxnSpPr>
        <p:spPr>
          <a:xfrm>
            <a:off x="6838785" y="4484580"/>
            <a:ext cx="1085700" cy="1491000"/>
          </a:xfrm>
          <a:prstGeom prst="straightConnector1">
            <a:avLst/>
          </a:prstGeom>
          <a:noFill/>
          <a:ln w="76200" cap="flat" cmpd="sng">
            <a:solidFill>
              <a:srgbClr val="0085C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387038" y="903798"/>
            <a:ext cx="3555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400"/>
              <a:buFont typeface="Arial"/>
              <a:buNone/>
            </a:pPr>
            <a:r>
              <a:rPr lang="en-US" sz="2400"/>
              <a:t>Data Pre-processing</a:t>
            </a:r>
            <a:endParaRPr/>
          </a:p>
        </p:txBody>
      </p:sp>
      <p:pic>
        <p:nvPicPr>
          <p:cNvPr id="101" name="Google Shape;101;p14" descr="图片包含 屏幕截图&#10;&#10;已生成极高可信度的说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2" y="3935665"/>
            <a:ext cx="3543482" cy="23877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692230" y="1411401"/>
            <a:ext cx="1725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728509" y="2873060"/>
            <a:ext cx="3556000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55029" y="1715124"/>
            <a:ext cx="337200" cy="1534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651345" y="2228418"/>
            <a:ext cx="1784259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once-per-epoch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682949" y="2321560"/>
            <a:ext cx="2926076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400"/>
              <a:buFont typeface="Arial"/>
              <a:buNone/>
            </a:pPr>
            <a:r>
              <a:rPr lang="en-US" sz="1400" b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Random Affine </a:t>
            </a:r>
            <a:r>
              <a:rPr lang="en-US" sz="14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r>
              <a:rPr lang="en-US" sz="1400" b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Random Rotation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400"/>
              <a:buFont typeface="Arial"/>
              <a:buNone/>
            </a:pPr>
            <a:r>
              <a:rPr lang="en-US" sz="1400" b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            98.5%   </a:t>
            </a:r>
            <a:r>
              <a:rPr lang="en-US" sz="14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400" b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  98.1%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3582463" y="3553045"/>
            <a:ext cx="2386642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multiple-per-epoch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822024" y="3761332"/>
            <a:ext cx="2386642" cy="88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400"/>
              <a:buFont typeface="Arial"/>
              <a:buNone/>
            </a:pPr>
            <a:r>
              <a:rPr lang="en-US" sz="1400" b="0" dirty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validation accuracy </a:t>
            </a:r>
            <a:r>
              <a:rPr lang="en-US" altLang="zh-CN" sz="1400" b="0" dirty="0">
                <a:solidFill>
                  <a:srgbClr val="0085CA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100 %</a:t>
            </a:r>
            <a:r>
              <a:rPr lang="en-US" sz="1400" b="0" dirty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 in as early as the 10</a:t>
            </a:r>
            <a:r>
              <a:rPr lang="en-US" sz="1400" b="0" baseline="30000" dirty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400" b="0" dirty="0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 epoch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400"/>
              <a:buFont typeface="Arial"/>
              <a:buNone/>
            </a:pPr>
            <a:endParaRPr sz="1400" b="0" dirty="0">
              <a:solidFill>
                <a:srgbClr val="0085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822024" y="3442405"/>
            <a:ext cx="2428236" cy="48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 Choice</a:t>
            </a:r>
            <a:endParaRPr sz="14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008227" y="5129526"/>
            <a:ext cx="3921756" cy="48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Increased computation time!</a:t>
            </a:r>
            <a:endParaRPr sz="1800" b="0">
              <a:solidFill>
                <a:srgbClr val="0085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130238" y="2501367"/>
            <a:ext cx="330815" cy="1360257"/>
          </a:xfrm>
          <a:prstGeom prst="leftBrace">
            <a:avLst>
              <a:gd name="adj1" fmla="val 8333"/>
              <a:gd name="adj2" fmla="val 46266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>
            <a:off x="4940770" y="4046206"/>
            <a:ext cx="595098" cy="843346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382218" y="1083052"/>
            <a:ext cx="14022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/>
              <a:t>LeNet5</a:t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45" y="2172168"/>
            <a:ext cx="8337980" cy="21527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5"/>
          <p:cNvGrpSpPr/>
          <p:nvPr/>
        </p:nvGrpSpPr>
        <p:grpSpPr>
          <a:xfrm>
            <a:off x="1719580" y="1619859"/>
            <a:ext cx="4306568" cy="3478172"/>
            <a:chOff x="1719580" y="1162659"/>
            <a:chExt cx="4306568" cy="3478172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1719580" y="3731812"/>
              <a:ext cx="883920" cy="909019"/>
              <a:chOff x="1719580" y="3731812"/>
              <a:chExt cx="883920" cy="909019"/>
            </a:xfrm>
          </p:grpSpPr>
          <p:sp>
            <p:nvSpPr>
              <p:cNvPr id="124" name="Google Shape;124;p15"/>
              <p:cNvSpPr txBox="1"/>
              <p:nvPr/>
            </p:nvSpPr>
            <p:spPr>
              <a:xfrm>
                <a:off x="1719580" y="3731812"/>
                <a:ext cx="883920" cy="352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FF6600"/>
                    </a:solidFill>
                    <a:latin typeface="Arial"/>
                    <a:ea typeface="Arial"/>
                    <a:cs typeface="Arial"/>
                    <a:sym typeface="Arial"/>
                  </a:rPr>
                  <a:t>k = 5, p = 2</a:t>
                </a:r>
                <a:endParaRPr/>
              </a:p>
            </p:txBody>
          </p:sp>
          <p:cxnSp>
            <p:nvCxnSpPr>
              <p:cNvPr id="125" name="Google Shape;125;p15"/>
              <p:cNvCxnSpPr/>
              <p:nvPr/>
            </p:nvCxnSpPr>
            <p:spPr>
              <a:xfrm>
                <a:off x="2101775" y="4043954"/>
                <a:ext cx="0" cy="26311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" name="Google Shape;126;p15"/>
              <p:cNvSpPr txBox="1"/>
              <p:nvPr/>
            </p:nvSpPr>
            <p:spPr>
              <a:xfrm>
                <a:off x="1719580" y="4288017"/>
                <a:ext cx="883920" cy="352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FF6600"/>
                    </a:solidFill>
                    <a:latin typeface="Arial"/>
                    <a:ea typeface="Arial"/>
                    <a:cs typeface="Arial"/>
                    <a:sym typeface="Arial"/>
                  </a:rPr>
                  <a:t>k = 3, p = 1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FF6600"/>
                    </a:solidFill>
                    <a:latin typeface="Arial"/>
                    <a:ea typeface="Arial"/>
                    <a:cs typeface="Arial"/>
                    <a:sym typeface="Arial"/>
                  </a:rPr>
                  <a:t>k = 7, p = 3</a:t>
                </a:r>
                <a:endParaRPr/>
              </a:p>
            </p:txBody>
          </p:sp>
        </p:grpSp>
        <p:grpSp>
          <p:nvGrpSpPr>
            <p:cNvPr id="127" name="Google Shape;127;p15"/>
            <p:cNvGrpSpPr/>
            <p:nvPr/>
          </p:nvGrpSpPr>
          <p:grpSpPr>
            <a:xfrm>
              <a:off x="4318034" y="3729111"/>
              <a:ext cx="883920" cy="909019"/>
              <a:chOff x="4318034" y="3729111"/>
              <a:chExt cx="883920" cy="909019"/>
            </a:xfrm>
          </p:grpSpPr>
          <p:sp>
            <p:nvSpPr>
              <p:cNvPr id="128" name="Google Shape;128;p15"/>
              <p:cNvSpPr txBox="1"/>
              <p:nvPr/>
            </p:nvSpPr>
            <p:spPr>
              <a:xfrm>
                <a:off x="4318034" y="3729111"/>
                <a:ext cx="883920" cy="352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FF6600"/>
                    </a:solidFill>
                    <a:latin typeface="Arial"/>
                    <a:ea typeface="Arial"/>
                    <a:cs typeface="Arial"/>
                    <a:sym typeface="Arial"/>
                  </a:rPr>
                  <a:t>k = 5</a:t>
                </a:r>
                <a:endParaRPr/>
              </a:p>
            </p:txBody>
          </p:sp>
          <p:cxnSp>
            <p:nvCxnSpPr>
              <p:cNvPr id="129" name="Google Shape;129;p15"/>
              <p:cNvCxnSpPr/>
              <p:nvPr/>
            </p:nvCxnSpPr>
            <p:spPr>
              <a:xfrm>
                <a:off x="4757379" y="4041253"/>
                <a:ext cx="0" cy="26311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" name="Google Shape;130;p15"/>
              <p:cNvSpPr txBox="1"/>
              <p:nvPr/>
            </p:nvSpPr>
            <p:spPr>
              <a:xfrm>
                <a:off x="4318034" y="4285316"/>
                <a:ext cx="883920" cy="352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FF6600"/>
                    </a:solidFill>
                    <a:latin typeface="Arial"/>
                    <a:ea typeface="Arial"/>
                    <a:cs typeface="Arial"/>
                    <a:sym typeface="Arial"/>
                  </a:rPr>
                  <a:t>k = 3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FF6600"/>
                    </a:solidFill>
                    <a:latin typeface="Arial"/>
                    <a:ea typeface="Arial"/>
                    <a:cs typeface="Arial"/>
                    <a:sym typeface="Arial"/>
                  </a:rPr>
                  <a:t>k = 7</a:t>
                </a:r>
                <a:endParaRPr/>
              </a:p>
            </p:txBody>
          </p:sp>
        </p:grpSp>
        <p:grpSp>
          <p:nvGrpSpPr>
            <p:cNvPr id="131" name="Google Shape;131;p15"/>
            <p:cNvGrpSpPr/>
            <p:nvPr/>
          </p:nvGrpSpPr>
          <p:grpSpPr>
            <a:xfrm>
              <a:off x="4763803" y="1162659"/>
              <a:ext cx="1262345" cy="821194"/>
              <a:chOff x="4763803" y="1162659"/>
              <a:chExt cx="1262345" cy="821194"/>
            </a:xfrm>
          </p:grpSpPr>
          <p:cxnSp>
            <p:nvCxnSpPr>
              <p:cNvPr id="132" name="Google Shape;132;p15"/>
              <p:cNvCxnSpPr/>
              <p:nvPr/>
            </p:nvCxnSpPr>
            <p:spPr>
              <a:xfrm rot="10800000">
                <a:off x="5316179" y="1657929"/>
                <a:ext cx="0" cy="32592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" name="Google Shape;133;p15"/>
              <p:cNvSpPr txBox="1"/>
              <p:nvPr/>
            </p:nvSpPr>
            <p:spPr>
              <a:xfrm>
                <a:off x="4763803" y="1162659"/>
                <a:ext cx="1262345" cy="507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FF6600"/>
                    </a:solidFill>
                    <a:latin typeface="Arial"/>
                    <a:ea typeface="Arial"/>
                    <a:cs typeface="Arial"/>
                    <a:sym typeface="Arial"/>
                  </a:rPr>
                  <a:t>k = 3: 16@6×6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FF6600"/>
                    </a:solidFill>
                    <a:latin typeface="Arial"/>
                    <a:ea typeface="Arial"/>
                    <a:cs typeface="Arial"/>
                    <a:sym typeface="Arial"/>
                  </a:rPr>
                  <a:t>k = 7: 16@4×4</a:t>
                </a:r>
                <a:endParaRPr sz="1200" b="1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" name="Google Shape;134;p15"/>
          <p:cNvGrpSpPr/>
          <p:nvPr/>
        </p:nvGrpSpPr>
        <p:grpSpPr>
          <a:xfrm>
            <a:off x="6026150" y="2813050"/>
            <a:ext cx="2627732" cy="1974955"/>
            <a:chOff x="6026150" y="2355850"/>
            <a:chExt cx="2627732" cy="1974955"/>
          </a:xfrm>
        </p:grpSpPr>
        <p:cxnSp>
          <p:nvCxnSpPr>
            <p:cNvPr id="135" name="Google Shape;135;p15"/>
            <p:cNvCxnSpPr/>
            <p:nvPr/>
          </p:nvCxnSpPr>
          <p:spPr>
            <a:xfrm rot="10800000">
              <a:off x="7050241" y="3117544"/>
              <a:ext cx="861859" cy="68466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15"/>
            <p:cNvCxnSpPr/>
            <p:nvPr/>
          </p:nvCxnSpPr>
          <p:spPr>
            <a:xfrm rot="10800000">
              <a:off x="7495550" y="3093076"/>
              <a:ext cx="416550" cy="71927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15"/>
            <p:cNvCxnSpPr/>
            <p:nvPr/>
          </p:nvCxnSpPr>
          <p:spPr>
            <a:xfrm>
              <a:off x="7912100" y="3802204"/>
              <a:ext cx="193113" cy="24175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15"/>
            <p:cNvSpPr txBox="1"/>
            <p:nvPr/>
          </p:nvSpPr>
          <p:spPr>
            <a:xfrm>
              <a:off x="7769962" y="3977992"/>
              <a:ext cx="883920" cy="352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lang="en-US" sz="12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dropout</a:t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026150" y="2355850"/>
              <a:ext cx="1295400" cy="869950"/>
            </a:xfrm>
            <a:custGeom>
              <a:avLst/>
              <a:gdLst/>
              <a:ahLst/>
              <a:cxnLst/>
              <a:rect l="l" t="t" r="r" b="b"/>
              <a:pathLst>
                <a:path w="1295400" h="869950" extrusionOk="0">
                  <a:moveTo>
                    <a:pt x="0" y="12700"/>
                  </a:moveTo>
                  <a:lnTo>
                    <a:pt x="260350" y="0"/>
                  </a:lnTo>
                  <a:lnTo>
                    <a:pt x="1295400" y="869950"/>
                  </a:lnTo>
                  <a:lnTo>
                    <a:pt x="1016000" y="86995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0000">
                <a:alpha val="49803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673850" y="2406650"/>
              <a:ext cx="1003300" cy="741808"/>
            </a:xfrm>
            <a:custGeom>
              <a:avLst/>
              <a:gdLst/>
              <a:ahLst/>
              <a:cxnLst/>
              <a:rect l="l" t="t" r="r" b="b"/>
              <a:pathLst>
                <a:path w="1295400" h="869950" extrusionOk="0">
                  <a:moveTo>
                    <a:pt x="0" y="12700"/>
                  </a:moveTo>
                  <a:lnTo>
                    <a:pt x="260350" y="0"/>
                  </a:lnTo>
                  <a:lnTo>
                    <a:pt x="1295400" y="869950"/>
                  </a:lnTo>
                  <a:lnTo>
                    <a:pt x="1016000" y="86995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0000">
                <a:alpha val="49803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2753475" y="1730800"/>
            <a:ext cx="4781432" cy="3073532"/>
            <a:chOff x="2753475" y="1730800"/>
            <a:chExt cx="4781432" cy="3073532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2753475" y="3393511"/>
              <a:ext cx="1633147" cy="1408591"/>
              <a:chOff x="2753475" y="2936311"/>
              <a:chExt cx="1633147" cy="1408591"/>
            </a:xfrm>
          </p:grpSpPr>
          <p:sp>
            <p:nvSpPr>
              <p:cNvPr id="143" name="Google Shape;143;p15"/>
              <p:cNvSpPr txBox="1"/>
              <p:nvPr/>
            </p:nvSpPr>
            <p:spPr>
              <a:xfrm>
                <a:off x="2753475" y="3992089"/>
                <a:ext cx="1633147" cy="352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85CA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0085CA"/>
                    </a:solidFill>
                    <a:latin typeface="Arial"/>
                    <a:ea typeface="Arial"/>
                    <a:cs typeface="Arial"/>
                    <a:sym typeface="Arial"/>
                  </a:rPr>
                  <a:t>output multiplied by 3</a:t>
                </a:r>
                <a:endParaRPr/>
              </a:p>
            </p:txBody>
          </p:sp>
          <p:cxnSp>
            <p:nvCxnSpPr>
              <p:cNvPr id="144" name="Google Shape;144;p15"/>
              <p:cNvCxnSpPr/>
              <p:nvPr/>
            </p:nvCxnSpPr>
            <p:spPr>
              <a:xfrm>
                <a:off x="3555925" y="2936311"/>
                <a:ext cx="0" cy="114561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85C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5" name="Google Shape;145;p15"/>
            <p:cNvGrpSpPr/>
            <p:nvPr/>
          </p:nvGrpSpPr>
          <p:grpSpPr>
            <a:xfrm>
              <a:off x="5791125" y="3355541"/>
              <a:ext cx="1743782" cy="1448791"/>
              <a:chOff x="5791125" y="2898341"/>
              <a:chExt cx="1743782" cy="1448791"/>
            </a:xfrm>
          </p:grpSpPr>
          <p:sp>
            <p:nvSpPr>
              <p:cNvPr id="146" name="Google Shape;146;p15"/>
              <p:cNvSpPr txBox="1"/>
              <p:nvPr/>
            </p:nvSpPr>
            <p:spPr>
              <a:xfrm>
                <a:off x="5901760" y="3994319"/>
                <a:ext cx="1633147" cy="352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85CA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0085CA"/>
                    </a:solidFill>
                    <a:latin typeface="Arial"/>
                    <a:ea typeface="Arial"/>
                    <a:cs typeface="Arial"/>
                    <a:sym typeface="Arial"/>
                  </a:rPr>
                  <a:t>output multiplied by 3</a:t>
                </a:r>
                <a:endParaRPr/>
              </a:p>
            </p:txBody>
          </p:sp>
          <p:cxnSp>
            <p:nvCxnSpPr>
              <p:cNvPr id="147" name="Google Shape;147;p15"/>
              <p:cNvCxnSpPr/>
              <p:nvPr/>
            </p:nvCxnSpPr>
            <p:spPr>
              <a:xfrm>
                <a:off x="5791125" y="2898341"/>
                <a:ext cx="1169708" cy="118358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85C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8" name="Google Shape;148;p15"/>
            <p:cNvGrpSpPr/>
            <p:nvPr/>
          </p:nvGrpSpPr>
          <p:grpSpPr>
            <a:xfrm>
              <a:off x="6074989" y="1730800"/>
              <a:ext cx="1351336" cy="1936325"/>
              <a:chOff x="6074989" y="1273600"/>
              <a:chExt cx="1351336" cy="1936325"/>
            </a:xfrm>
          </p:grpSpPr>
          <p:sp>
            <p:nvSpPr>
              <p:cNvPr id="149" name="Google Shape;149;p15"/>
              <p:cNvSpPr txBox="1"/>
              <p:nvPr/>
            </p:nvSpPr>
            <p:spPr>
              <a:xfrm>
                <a:off x="6074989" y="1273600"/>
                <a:ext cx="601980" cy="352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85CA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rgbClr val="0085CA"/>
                    </a:solidFill>
                    <a:latin typeface="Arial"/>
                    <a:ea typeface="Arial"/>
                    <a:cs typeface="Arial"/>
                    <a:sym typeface="Arial"/>
                  </a:rPr>
                  <a:t>add C6 </a:t>
                </a:r>
                <a:endParaRPr/>
              </a:p>
            </p:txBody>
          </p:sp>
          <p:cxnSp>
            <p:nvCxnSpPr>
              <p:cNvPr id="150" name="Google Shape;150;p15"/>
              <p:cNvCxnSpPr/>
              <p:nvPr/>
            </p:nvCxnSpPr>
            <p:spPr>
              <a:xfrm>
                <a:off x="6266179" y="1603099"/>
                <a:ext cx="197625" cy="78303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85C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1" name="Google Shape;151;p15"/>
              <p:cNvSpPr/>
              <p:nvPr/>
            </p:nvSpPr>
            <p:spPr>
              <a:xfrm>
                <a:off x="6423025" y="2378075"/>
                <a:ext cx="1003300" cy="831850"/>
              </a:xfrm>
              <a:custGeom>
                <a:avLst/>
                <a:gdLst/>
                <a:ahLst/>
                <a:cxnLst/>
                <a:rect l="l" t="t" r="r" b="b"/>
                <a:pathLst>
                  <a:path w="1003300" h="831850" extrusionOk="0">
                    <a:moveTo>
                      <a:pt x="0" y="0"/>
                    </a:moveTo>
                    <a:lnTo>
                      <a:pt x="120650" y="12700"/>
                    </a:lnTo>
                    <a:lnTo>
                      <a:pt x="1003300" y="800100"/>
                    </a:lnTo>
                    <a:lnTo>
                      <a:pt x="952500" y="831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5CA"/>
              </a:solidFill>
              <a:ln w="9525" cap="flat" cmpd="sng">
                <a:solidFill>
                  <a:srgbClr val="0085C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Google Shape;152;p15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382227" y="1083050"/>
            <a:ext cx="55197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400"/>
              <a:buFont typeface="Arial"/>
              <a:buNone/>
            </a:pPr>
            <a:r>
              <a:rPr lang="en-US" sz="2400"/>
              <a:t>LeNet5 cont. – dropout, kernel size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742" y="1980565"/>
            <a:ext cx="8656516" cy="3791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/>
          <p:nvPr/>
        </p:nvSpPr>
        <p:spPr>
          <a:xfrm>
            <a:off x="6056184" y="1980565"/>
            <a:ext cx="2433680" cy="26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momentum = 0.5, weight decay = 0.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7" descr="图片包含 地图, 文字&#10;&#10;已生成极高可信度的说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200" y="1669207"/>
            <a:ext cx="7709575" cy="40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457200" y="1035519"/>
            <a:ext cx="8229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/>
              <a:t>Hyperparameter</a:t>
            </a:r>
            <a:r>
              <a:rPr lang="en-US">
                <a:solidFill>
                  <a:srgbClr val="35B4FF"/>
                </a:solidFill>
              </a:rPr>
              <a:t> </a:t>
            </a:r>
            <a:r>
              <a:rPr lang="en-US" sz="2000">
                <a:solidFill>
                  <a:srgbClr val="35B4FF"/>
                </a:solidFill>
              </a:rPr>
              <a:t>- weight decay</a:t>
            </a:r>
            <a:endParaRPr>
              <a:solidFill>
                <a:srgbClr val="35B4FF"/>
              </a:solidFill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grpSp>
        <p:nvGrpSpPr>
          <p:cNvPr id="170" name="Google Shape;170;p17"/>
          <p:cNvGrpSpPr/>
          <p:nvPr/>
        </p:nvGrpSpPr>
        <p:grpSpPr>
          <a:xfrm>
            <a:off x="0" y="228600"/>
            <a:ext cx="9144000" cy="5470800"/>
            <a:chOff x="0" y="228600"/>
            <a:chExt cx="9144000" cy="5470800"/>
          </a:xfrm>
        </p:grpSpPr>
        <p:grpSp>
          <p:nvGrpSpPr>
            <p:cNvPr id="171" name="Google Shape;171;p17"/>
            <p:cNvGrpSpPr/>
            <p:nvPr/>
          </p:nvGrpSpPr>
          <p:grpSpPr>
            <a:xfrm>
              <a:off x="0" y="1669200"/>
              <a:ext cx="9144000" cy="4030200"/>
              <a:chOff x="0" y="1669200"/>
              <a:chExt cx="9144000" cy="4030200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0" y="1669200"/>
                <a:ext cx="9144000" cy="403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 txBox="1"/>
              <p:nvPr/>
            </p:nvSpPr>
            <p:spPr>
              <a:xfrm>
                <a:off x="457200" y="1715688"/>
                <a:ext cx="2668500" cy="50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85CA"/>
                  </a:buClr>
                  <a:buSzPts val="2800"/>
                  <a:buFont typeface="Arial"/>
                  <a:buNone/>
                </a:pPr>
                <a:r>
                  <a:rPr lang="en-US" sz="2800" b="1">
                    <a:solidFill>
                      <a:srgbClr val="0085CA"/>
                    </a:solidFill>
                    <a:latin typeface="Arial"/>
                    <a:ea typeface="Arial"/>
                    <a:cs typeface="Arial"/>
                    <a:sym typeface="Arial"/>
                  </a:rPr>
                  <a:t>Kernel Size</a:t>
                </a:r>
                <a:endParaRPr sz="2800" b="1">
                  <a:solidFill>
                    <a:srgbClr val="35B4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4" name="Google Shape;17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3775" y="2576428"/>
              <a:ext cx="4544793" cy="2617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98583" y="2602937"/>
              <a:ext cx="4445417" cy="2564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81808" y="228600"/>
              <a:ext cx="4062184" cy="2123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7"/>
          <p:cNvSpPr txBox="1"/>
          <p:nvPr/>
        </p:nvSpPr>
        <p:spPr>
          <a:xfrm>
            <a:off x="457200" y="5417755"/>
            <a:ext cx="8229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Epoch</a:t>
            </a:r>
            <a:endParaRPr sz="2800" b="1">
              <a:solidFill>
                <a:srgbClr val="35B4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455758" y="809083"/>
            <a:ext cx="29988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400"/>
              <a:buFont typeface="Arial"/>
              <a:buNone/>
            </a:pPr>
            <a:r>
              <a:rPr lang="en-US" sz="2400" dirty="0"/>
              <a:t>LeNet5 cont. </a:t>
            </a:r>
            <a:endParaRPr dirty="0"/>
          </a:p>
        </p:txBody>
      </p:sp>
      <p:sp>
        <p:nvSpPr>
          <p:cNvPr id="185" name="Google Shape;185;p18"/>
          <p:cNvSpPr txBox="1"/>
          <p:nvPr/>
        </p:nvSpPr>
        <p:spPr>
          <a:xfrm>
            <a:off x="455758" y="4523561"/>
            <a:ext cx="34776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Retraining</a:t>
            </a:r>
            <a:endParaRPr sz="2000" b="1">
              <a:solidFill>
                <a:srgbClr val="0085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30340" y="2443616"/>
            <a:ext cx="34776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0085CA"/>
                </a:solidFill>
                <a:latin typeface="Arial"/>
                <a:ea typeface="Arial"/>
                <a:cs typeface="Arial"/>
                <a:sym typeface="Arial"/>
              </a:rPr>
              <a:t>Transfer Learning</a:t>
            </a:r>
            <a:endParaRPr sz="2000" b="1">
              <a:solidFill>
                <a:srgbClr val="0085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2580025" y="-1113250"/>
            <a:ext cx="2464200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3136325" y="2443625"/>
            <a:ext cx="1776000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None/>
            </a:pPr>
            <a:r>
              <a:rPr lang="en-US" sz="1600" b="1">
                <a:solidFill>
                  <a:srgbClr val="0085CA"/>
                </a:solidFill>
              </a:rPr>
              <a:t>a model that had previously been trained on MNIST</a:t>
            </a:r>
            <a:endParaRPr sz="1600"/>
          </a:p>
        </p:txBody>
      </p:sp>
      <p:sp>
        <p:nvSpPr>
          <p:cNvPr id="189" name="Google Shape;189;p18"/>
          <p:cNvSpPr txBox="1"/>
          <p:nvPr/>
        </p:nvSpPr>
        <p:spPr>
          <a:xfrm>
            <a:off x="5308279" y="2667425"/>
            <a:ext cx="1512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None/>
            </a:pPr>
            <a:r>
              <a:rPr lang="en-US" sz="1600" b="1">
                <a:solidFill>
                  <a:srgbClr val="0085CA"/>
                </a:solidFill>
              </a:rPr>
              <a:t>unfavourable </a:t>
            </a:r>
            <a:endParaRPr sz="1600" b="1">
              <a:solidFill>
                <a:srgbClr val="0085CA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None/>
            </a:pPr>
            <a:r>
              <a:rPr lang="en-US" sz="1600" b="1">
                <a:solidFill>
                  <a:srgbClr val="0085CA"/>
                </a:solidFill>
              </a:rPr>
              <a:t>results</a:t>
            </a:r>
            <a:endParaRPr sz="1600"/>
          </a:p>
        </p:txBody>
      </p:sp>
      <p:sp>
        <p:nvSpPr>
          <p:cNvPr id="190" name="Google Shape;190;p18"/>
          <p:cNvSpPr/>
          <p:nvPr/>
        </p:nvSpPr>
        <p:spPr>
          <a:xfrm>
            <a:off x="6814871" y="2408301"/>
            <a:ext cx="211800" cy="1066800"/>
          </a:xfrm>
          <a:prstGeom prst="leftBrace">
            <a:avLst>
              <a:gd name="adj1" fmla="val 8333"/>
              <a:gd name="adj2" fmla="val 46266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7026675" y="2209200"/>
            <a:ext cx="2203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5CA"/>
                </a:solidFill>
              </a:rPr>
              <a:t>training accuracy </a:t>
            </a:r>
            <a:r>
              <a:rPr lang="en-US">
                <a:solidFill>
                  <a:srgbClr val="0085CA"/>
                </a:solidFill>
              </a:rPr>
              <a:t>did not noticeably improve</a:t>
            </a:r>
            <a:endParaRPr>
              <a:solidFill>
                <a:srgbClr val="0085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5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5CA"/>
                </a:solidFill>
              </a:rPr>
              <a:t>validation accuracy</a:t>
            </a:r>
            <a:r>
              <a:rPr lang="en-US">
                <a:solidFill>
                  <a:srgbClr val="0085CA"/>
                </a:solidFill>
              </a:rPr>
              <a:t> became unpredictable </a:t>
            </a:r>
            <a:endParaRPr>
              <a:solidFill>
                <a:srgbClr val="0085CA"/>
              </a:solidFill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 rot="10800000" flipH="1">
            <a:off x="4751650" y="2919425"/>
            <a:ext cx="617100" cy="3600"/>
          </a:xfrm>
          <a:prstGeom prst="straightConnector1">
            <a:avLst/>
          </a:prstGeom>
          <a:noFill/>
          <a:ln w="19050" cap="flat" cmpd="sng">
            <a:solidFill>
              <a:srgbClr val="0085C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" name="Google Shape;193;p18"/>
          <p:cNvSpPr txBox="1"/>
          <p:nvPr/>
        </p:nvSpPr>
        <p:spPr>
          <a:xfrm>
            <a:off x="2049725" y="4615350"/>
            <a:ext cx="27102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0085CA"/>
                </a:solidFill>
              </a:rPr>
              <a:t>train a model more than once</a:t>
            </a:r>
            <a:endParaRPr b="1">
              <a:solidFill>
                <a:srgbClr val="0085CA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2187038" y="5592650"/>
            <a:ext cx="50685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5CA"/>
                </a:solidFill>
              </a:rPr>
              <a:t>allow the model to be trained on a larger sized data set</a:t>
            </a:r>
            <a:r>
              <a:rPr lang="en-US" sz="1800" b="1">
                <a:solidFill>
                  <a:schemeClr val="dk1"/>
                </a:solidFill>
              </a:rPr>
              <a:t>. </a:t>
            </a:r>
            <a:endParaRPr b="1"/>
          </a:p>
        </p:txBody>
      </p:sp>
      <p:cxnSp>
        <p:nvCxnSpPr>
          <p:cNvPr id="195" name="Google Shape;195;p18"/>
          <p:cNvCxnSpPr/>
          <p:nvPr/>
        </p:nvCxnSpPr>
        <p:spPr>
          <a:xfrm>
            <a:off x="4364300" y="5182100"/>
            <a:ext cx="0" cy="724200"/>
          </a:xfrm>
          <a:prstGeom prst="straightConnector1">
            <a:avLst/>
          </a:prstGeom>
          <a:noFill/>
          <a:ln w="19050" cap="flat" cmpd="sng">
            <a:solidFill>
              <a:srgbClr val="0085C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6" name="Google Shape;196;p18"/>
          <p:cNvSpPr txBox="1"/>
          <p:nvPr/>
        </p:nvSpPr>
        <p:spPr>
          <a:xfrm>
            <a:off x="4947650" y="4349600"/>
            <a:ext cx="25506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first: on augmented data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then: once on the original KMNIST data set. 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4725700" y="4635000"/>
            <a:ext cx="211800" cy="724200"/>
          </a:xfrm>
          <a:prstGeom prst="leftBrace">
            <a:avLst>
              <a:gd name="adj1" fmla="val 116517"/>
              <a:gd name="adj2" fmla="val 46266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7255550" y="4242500"/>
            <a:ext cx="2047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18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</a:rPr>
              <a:t>the basis of our final competition model submission</a:t>
            </a:r>
            <a:endParaRPr b="1" dirty="0">
              <a:solidFill>
                <a:srgbClr val="FF0000"/>
              </a:solidFill>
            </a:endParaRPr>
          </a:p>
        </p:txBody>
      </p:sp>
      <p:grpSp>
        <p:nvGrpSpPr>
          <p:cNvPr id="199" name="Google Shape;199;p18"/>
          <p:cNvGrpSpPr/>
          <p:nvPr/>
        </p:nvGrpSpPr>
        <p:grpSpPr>
          <a:xfrm>
            <a:off x="75" y="1509784"/>
            <a:ext cx="9144000" cy="2872116"/>
            <a:chOff x="75" y="1509784"/>
            <a:chExt cx="9144000" cy="2872116"/>
          </a:xfrm>
        </p:grpSpPr>
        <p:sp>
          <p:nvSpPr>
            <p:cNvPr id="200" name="Google Shape;200;p18"/>
            <p:cNvSpPr/>
            <p:nvPr/>
          </p:nvSpPr>
          <p:spPr>
            <a:xfrm>
              <a:off x="75" y="2059250"/>
              <a:ext cx="9144000" cy="208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1" name="Google Shape;201;p18"/>
            <p:cNvPicPr preferRelativeResize="0"/>
            <p:nvPr/>
          </p:nvPicPr>
          <p:blipFill rotWithShape="1">
            <a:blip r:embed="rId3">
              <a:alphaModFix/>
            </a:blip>
            <a:srcRect t="3163" b="2921"/>
            <a:stretch/>
          </p:blipFill>
          <p:spPr>
            <a:xfrm>
              <a:off x="1788160" y="1509784"/>
              <a:ext cx="5710090" cy="2872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18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3238350" y="426720"/>
            <a:ext cx="26673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/>
              <a:t>LeNet5 Results</a:t>
            </a:r>
            <a:endParaRPr>
              <a:solidFill>
                <a:srgbClr val="35B4FF"/>
              </a:solidFill>
            </a:endParaRPr>
          </a:p>
        </p:txBody>
      </p:sp>
      <p:pic>
        <p:nvPicPr>
          <p:cNvPr id="208" name="Google Shape;208;p19" descr="图片包含 建筑物&#10;&#10;已生成高可信度的说明"/>
          <p:cNvPicPr preferRelativeResize="0"/>
          <p:nvPr/>
        </p:nvPicPr>
        <p:blipFill rotWithShape="1">
          <a:blip r:embed="rId3">
            <a:alphaModFix/>
          </a:blip>
          <a:srcRect t="7239" b="2948"/>
          <a:stretch/>
        </p:blipFill>
        <p:spPr>
          <a:xfrm>
            <a:off x="1270000" y="1117600"/>
            <a:ext cx="6460637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457200" y="1199154"/>
            <a:ext cx="8229600" cy="5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800"/>
              <a:buFont typeface="Arial"/>
              <a:buNone/>
            </a:pPr>
            <a:r>
              <a:rPr lang="en-US"/>
              <a:t>Validation Approach</a:t>
            </a: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88" y="4444210"/>
            <a:ext cx="55149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575" y="2268113"/>
            <a:ext cx="5686829" cy="140048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/>
        </p:nvSpPr>
        <p:spPr>
          <a:xfrm>
            <a:off x="457193" y="1638302"/>
            <a:ext cx="34776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0085CA"/>
                </a:solidFill>
              </a:rPr>
              <a:t>Shuffled split</a:t>
            </a:r>
            <a:endParaRPr sz="2000" b="1">
              <a:solidFill>
                <a:srgbClr val="0085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499268" y="3459302"/>
            <a:ext cx="34776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85CA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0085CA"/>
                </a:solidFill>
              </a:rPr>
              <a:t>K-fold Cross validation</a:t>
            </a:r>
            <a:endParaRPr sz="2000" b="1">
              <a:solidFill>
                <a:srgbClr val="0085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718225" y="4070229"/>
            <a:ext cx="970800" cy="385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4935619" y="4054647"/>
            <a:ext cx="2366400" cy="385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3595875" y="4054650"/>
            <a:ext cx="970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  k_split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 txBox="1">
            <a:spLocks noGrp="1"/>
          </p:cNvSpPr>
          <p:nvPr>
            <p:ph type="sldNum" idx="12"/>
          </p:nvPr>
        </p:nvSpPr>
        <p:spPr>
          <a:xfrm>
            <a:off x="8556784" y="648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047225" y="4054650"/>
            <a:ext cx="2143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k_fold_optimisation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19" grpId="0" animBg="1"/>
      <p:bldP spid="220" grpId="0" animBg="1"/>
      <p:bldP spid="221" grpId="0"/>
      <p:bldP spid="223" grpId="0"/>
    </p:bldLst>
  </p:timing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rgbClr val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rgbClr val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346</Words>
  <Application>Microsoft Office PowerPoint</Application>
  <PresentationFormat>全屏显示(4:3)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Imperial College London Theme</vt:lpstr>
      <vt:lpstr>Neural network for Kuzushiji-MINST </vt:lpstr>
      <vt:lpstr>Introduction to KMNIST</vt:lpstr>
      <vt:lpstr>Data Pre-processing</vt:lpstr>
      <vt:lpstr>LeNet5</vt:lpstr>
      <vt:lpstr>LeNet5 cont. – dropout, kernel size</vt:lpstr>
      <vt:lpstr>Hyperparameter - weight decay</vt:lpstr>
      <vt:lpstr>LeNet5 cont. </vt:lpstr>
      <vt:lpstr>LeNet5 Results</vt:lpstr>
      <vt:lpstr>Validation Approach</vt:lpstr>
      <vt:lpstr>AlexNet</vt:lpstr>
      <vt:lpstr>AlexNet cont.</vt:lpstr>
      <vt:lpstr>SGD, no weight decay, 0.1 dropout </vt:lpstr>
      <vt:lpstr>Adam, random data augmentation no dropout</vt:lpstr>
      <vt:lpstr>Unsupervised Approach</vt:lpstr>
      <vt:lpstr>Model averaging</vt:lpstr>
      <vt:lpstr>Competition Results</vt:lpstr>
      <vt:lpstr>Conclusion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for Kuzushiji-MINST </dc:title>
  <cp:lastModifiedBy>Zhou, Yujie</cp:lastModifiedBy>
  <cp:revision>3</cp:revision>
  <dcterms:modified xsi:type="dcterms:W3CDTF">2019-05-24T10:21:54Z</dcterms:modified>
</cp:coreProperties>
</file>