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e64432fa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e64432fa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e64432fa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e64432fa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e64432fa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e64432fa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e64432f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e64432f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e64432f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e64432f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e64432fa0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e64432fa0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e64432fa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e64432fa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tmdb/tmdb-movie-metadata?select=tmdb_5000_movies.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MSDS 610 Wk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Dataset and MLS</a:t>
            </a:r>
            <a:endParaRPr/>
          </a:p>
        </p:txBody>
      </p:sp>
      <p:sp>
        <p:nvSpPr>
          <p:cNvPr id="56" name="Google Shape;56;p13"/>
          <p:cNvSpPr txBox="1"/>
          <p:nvPr/>
        </p:nvSpPr>
        <p:spPr>
          <a:xfrm>
            <a:off x="311700" y="4494225"/>
            <a:ext cx="37893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Kyle Mellors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This dataset is an accumulation of 20 features* that give a detailed background on 5,000 movies from The Movie Database. This information includes, but is not limited to, the budget, genre, language, popularity, run time, popularity, vote counts, and more. </a:t>
            </a:r>
            <a:endParaRPr/>
          </a:p>
          <a:p>
            <a:pPr indent="0" lvl="0" marL="0" rtl="0" algn="l">
              <a:spcBef>
                <a:spcPts val="1200"/>
              </a:spcBef>
              <a:spcAft>
                <a:spcPts val="0"/>
              </a:spcAft>
              <a:buNone/>
            </a:pPr>
            <a:r>
              <a:rPr lang="en"/>
              <a:t>Location: </a:t>
            </a:r>
            <a:r>
              <a:rPr lang="en" u="sng">
                <a:solidFill>
                  <a:schemeClr val="hlink"/>
                </a:solidFill>
                <a:hlinkClick r:id="rId3"/>
              </a:rPr>
              <a:t>https://www.kaggle.com/datasets/tmdb/tmdb-movie-metadata?select=tmdb_5000_movies.csv</a:t>
            </a:r>
            <a:endParaRPr/>
          </a:p>
          <a:p>
            <a:pPr indent="0" lvl="0" marL="0" rtl="0" algn="l">
              <a:spcBef>
                <a:spcPts val="1200"/>
              </a:spcBef>
              <a:spcAft>
                <a:spcPts val="1200"/>
              </a:spcAft>
              <a:buNone/>
            </a:pPr>
            <a:r>
              <a:rPr lang="en"/>
              <a:t>*The data set contains two .csv files, totalling 24 features, but the first file - which only has 4 features - contains unique ID information, that I would not need for my MLS.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Budget (Continuous): How much it cost the company to make the film.</a:t>
            </a:r>
            <a:endParaRPr/>
          </a:p>
          <a:p>
            <a:pPr indent="-342900" lvl="0" marL="457200" rtl="0" algn="l">
              <a:spcBef>
                <a:spcPts val="0"/>
              </a:spcBef>
              <a:spcAft>
                <a:spcPts val="0"/>
              </a:spcAft>
              <a:buSzPts val="1800"/>
              <a:buChar char="●"/>
            </a:pPr>
            <a:r>
              <a:rPr lang="en"/>
              <a:t>Genre(s) (Nominal): The genre(s) the film was classified as at release. </a:t>
            </a:r>
            <a:endParaRPr/>
          </a:p>
          <a:p>
            <a:pPr indent="-342900" lvl="0" marL="457200" rtl="0" algn="l">
              <a:spcBef>
                <a:spcPts val="0"/>
              </a:spcBef>
              <a:spcAft>
                <a:spcPts val="0"/>
              </a:spcAft>
              <a:buSzPts val="1800"/>
              <a:buChar char="●"/>
            </a:pPr>
            <a:r>
              <a:rPr lang="en"/>
              <a:t>Homepage (Nominal): the website curated for the film.</a:t>
            </a:r>
            <a:endParaRPr/>
          </a:p>
          <a:p>
            <a:pPr indent="-342900" lvl="0" marL="457200" rtl="0" algn="l">
              <a:spcBef>
                <a:spcPts val="0"/>
              </a:spcBef>
              <a:spcAft>
                <a:spcPts val="0"/>
              </a:spcAft>
              <a:buSzPts val="1800"/>
              <a:buChar char="●"/>
            </a:pPr>
            <a:r>
              <a:rPr lang="en"/>
              <a:t>ID (Nominal): A unique identifier number specific to the film.</a:t>
            </a:r>
            <a:endParaRPr/>
          </a:p>
          <a:p>
            <a:pPr indent="-342900" lvl="0" marL="457200" rtl="0" algn="l">
              <a:spcBef>
                <a:spcPts val="0"/>
              </a:spcBef>
              <a:spcAft>
                <a:spcPts val="0"/>
              </a:spcAft>
              <a:buSzPts val="1800"/>
              <a:buChar char="●"/>
            </a:pPr>
            <a:r>
              <a:rPr lang="en"/>
              <a:t>Keywords (Nominal): Specific words associated with the film.</a:t>
            </a:r>
            <a:endParaRPr/>
          </a:p>
          <a:p>
            <a:pPr indent="-342900" lvl="0" marL="457200" rtl="0" algn="l">
              <a:spcBef>
                <a:spcPts val="0"/>
              </a:spcBef>
              <a:spcAft>
                <a:spcPts val="0"/>
              </a:spcAft>
              <a:buSzPts val="1800"/>
              <a:buChar char="●"/>
            </a:pPr>
            <a:r>
              <a:rPr lang="en"/>
              <a:t>Original Language (Nominal): The specific language of the film’s location.</a:t>
            </a:r>
            <a:endParaRPr/>
          </a:p>
          <a:p>
            <a:pPr indent="-342900" lvl="0" marL="457200" rtl="0" algn="l">
              <a:spcBef>
                <a:spcPts val="0"/>
              </a:spcBef>
              <a:spcAft>
                <a:spcPts val="0"/>
              </a:spcAft>
              <a:buSzPts val="1800"/>
              <a:buChar char="●"/>
            </a:pPr>
            <a:r>
              <a:rPr lang="en"/>
              <a:t>Original Title (Nominal): The working title given to the film.</a:t>
            </a:r>
            <a:endParaRPr/>
          </a:p>
          <a:p>
            <a:pPr indent="-342900" lvl="0" marL="457200" rtl="0" algn="l">
              <a:spcBef>
                <a:spcPts val="0"/>
              </a:spcBef>
              <a:spcAft>
                <a:spcPts val="0"/>
              </a:spcAft>
              <a:buSzPts val="1800"/>
              <a:buChar char="●"/>
            </a:pPr>
            <a:r>
              <a:rPr lang="en"/>
              <a:t>Overview (Text): A summary of the plot of the movie.</a:t>
            </a:r>
            <a:endParaRPr/>
          </a:p>
          <a:p>
            <a:pPr indent="-342900" lvl="0" marL="457200" rtl="0" algn="l">
              <a:spcBef>
                <a:spcPts val="0"/>
              </a:spcBef>
              <a:spcAft>
                <a:spcPts val="0"/>
              </a:spcAft>
              <a:buSzPts val="1800"/>
              <a:buChar char="●"/>
            </a:pPr>
            <a:r>
              <a:rPr lang="en"/>
              <a:t>Popularity (Continuous): A rating attribute based on user metrics.</a:t>
            </a:r>
            <a:endParaRPr/>
          </a:p>
          <a:p>
            <a:pPr indent="-342900" lvl="0" marL="457200" rtl="0" algn="l">
              <a:spcBef>
                <a:spcPts val="0"/>
              </a:spcBef>
              <a:spcAft>
                <a:spcPts val="0"/>
              </a:spcAft>
              <a:buSzPts val="1800"/>
              <a:buChar char="●"/>
            </a:pPr>
            <a:r>
              <a:rPr lang="en"/>
              <a:t>Production Companies (Nominal): The company that paid for the production.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 (Cont’d)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Production Countries (Nominal): The country of the production company.</a:t>
            </a:r>
            <a:endParaRPr/>
          </a:p>
          <a:p>
            <a:pPr indent="-342900" lvl="0" marL="457200" rtl="0" algn="l">
              <a:spcBef>
                <a:spcPts val="0"/>
              </a:spcBef>
              <a:spcAft>
                <a:spcPts val="0"/>
              </a:spcAft>
              <a:buSzPts val="1800"/>
              <a:buChar char="●"/>
            </a:pPr>
            <a:r>
              <a:rPr lang="en"/>
              <a:t>Release Date (Continuous): The date that the film was released to </a:t>
            </a:r>
            <a:r>
              <a:rPr lang="en"/>
              <a:t>the</a:t>
            </a:r>
            <a:r>
              <a:rPr lang="en"/>
              <a:t> public.</a:t>
            </a:r>
            <a:endParaRPr/>
          </a:p>
          <a:p>
            <a:pPr indent="-342900" lvl="0" marL="457200" rtl="0" algn="l">
              <a:spcBef>
                <a:spcPts val="0"/>
              </a:spcBef>
              <a:spcAft>
                <a:spcPts val="0"/>
              </a:spcAft>
              <a:buSzPts val="1800"/>
              <a:buChar char="●"/>
            </a:pPr>
            <a:r>
              <a:rPr lang="en"/>
              <a:t>Revenue (Continuous): The films box office </a:t>
            </a:r>
            <a:r>
              <a:rPr lang="en"/>
              <a:t>performance and earnings.</a:t>
            </a:r>
            <a:endParaRPr/>
          </a:p>
          <a:p>
            <a:pPr indent="-342900" lvl="0" marL="457200" rtl="0" algn="l">
              <a:spcBef>
                <a:spcPts val="0"/>
              </a:spcBef>
              <a:spcAft>
                <a:spcPts val="0"/>
              </a:spcAft>
              <a:buSzPts val="1800"/>
              <a:buChar char="●"/>
            </a:pPr>
            <a:r>
              <a:rPr lang="en"/>
              <a:t>Run Time (Continuous): How long the film is from beginning to end.</a:t>
            </a:r>
            <a:endParaRPr/>
          </a:p>
          <a:p>
            <a:pPr indent="-342900" lvl="0" marL="457200" rtl="0" algn="l">
              <a:spcBef>
                <a:spcPts val="0"/>
              </a:spcBef>
              <a:spcAft>
                <a:spcPts val="0"/>
              </a:spcAft>
              <a:buSzPts val="1800"/>
              <a:buChar char="●"/>
            </a:pPr>
            <a:r>
              <a:rPr lang="en"/>
              <a:t>Spoken Languages (Nominal): The language(s) spoken in the film.</a:t>
            </a:r>
            <a:endParaRPr/>
          </a:p>
          <a:p>
            <a:pPr indent="-342900" lvl="0" marL="457200" rtl="0" algn="l">
              <a:spcBef>
                <a:spcPts val="0"/>
              </a:spcBef>
              <a:spcAft>
                <a:spcPts val="0"/>
              </a:spcAft>
              <a:buSzPts val="1800"/>
              <a:buChar char="●"/>
            </a:pPr>
            <a:r>
              <a:rPr lang="en"/>
              <a:t>Status (Categorical): Release status at time of collection </a:t>
            </a:r>
            <a:r>
              <a:rPr lang="en" sz="900"/>
              <a:t>(released, post production, rumored)</a:t>
            </a:r>
            <a:endParaRPr sz="900"/>
          </a:p>
          <a:p>
            <a:pPr indent="-342900" lvl="0" marL="457200" rtl="0" algn="l">
              <a:spcBef>
                <a:spcPts val="0"/>
              </a:spcBef>
              <a:spcAft>
                <a:spcPts val="0"/>
              </a:spcAft>
              <a:buSzPts val="1800"/>
              <a:buChar char="●"/>
            </a:pPr>
            <a:r>
              <a:rPr lang="en"/>
              <a:t>Tagline (Text): Elevator pitch of the film.</a:t>
            </a:r>
            <a:endParaRPr/>
          </a:p>
          <a:p>
            <a:pPr indent="-342900" lvl="0" marL="457200" rtl="0" algn="l">
              <a:spcBef>
                <a:spcPts val="0"/>
              </a:spcBef>
              <a:spcAft>
                <a:spcPts val="0"/>
              </a:spcAft>
              <a:buSzPts val="1800"/>
              <a:buChar char="●"/>
            </a:pPr>
            <a:r>
              <a:rPr lang="en"/>
              <a:t>Title (Nominal): The title of the film at release.</a:t>
            </a:r>
            <a:endParaRPr/>
          </a:p>
          <a:p>
            <a:pPr indent="-342900" lvl="0" marL="457200" rtl="0" algn="l">
              <a:spcBef>
                <a:spcPts val="0"/>
              </a:spcBef>
              <a:spcAft>
                <a:spcPts val="0"/>
              </a:spcAft>
              <a:buSzPts val="1800"/>
              <a:buChar char="●"/>
            </a:pPr>
            <a:r>
              <a:rPr lang="en"/>
              <a:t>Vote Average (Continuous): The average rating (1-10) of the voter ratings.</a:t>
            </a:r>
            <a:endParaRPr/>
          </a:p>
          <a:p>
            <a:pPr indent="-342900" lvl="0" marL="457200" rtl="0" algn="l">
              <a:spcBef>
                <a:spcPts val="0"/>
              </a:spcBef>
              <a:spcAft>
                <a:spcPts val="0"/>
              </a:spcAft>
              <a:buSzPts val="1800"/>
              <a:buChar char="●"/>
            </a:pPr>
            <a:r>
              <a:rPr lang="en"/>
              <a:t>Vote Count (Continuous): The # of users who ranked the movie.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MLS Problem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Business Overview:</a:t>
            </a:r>
            <a:r>
              <a:rPr lang="en"/>
              <a:t> A production company who invests funds (budget) into a film with the expectation on a return-on-investment, the ROI is based on the </a:t>
            </a:r>
            <a:r>
              <a:rPr lang="en"/>
              <a:t>revenue of the film’s box office run. Additionally, popularity and ratings are important to help identify if an incoming script has the potential for a high ROI. </a:t>
            </a:r>
            <a:endParaRPr/>
          </a:p>
          <a:p>
            <a:pPr indent="0" lvl="0" marL="0" rtl="0" algn="l">
              <a:spcBef>
                <a:spcPts val="1200"/>
              </a:spcBef>
              <a:spcAft>
                <a:spcPts val="1200"/>
              </a:spcAft>
              <a:buNone/>
            </a:pPr>
            <a:r>
              <a:rPr b="1" lang="en"/>
              <a:t>Business Problem: </a:t>
            </a:r>
            <a:r>
              <a:rPr lang="en"/>
              <a:t>The company found itself in a situation where the funds they have been investing have not had a good ROI. Therefore, the business is looking to build a recommender system that could take the information of the potential film (such as the genres, tag line, potential budget, summary, etc.) to make a recommendation on whether the company should invest in the production of the film.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MLS Flowchart</a:t>
            </a:r>
            <a:endParaRPr/>
          </a:p>
        </p:txBody>
      </p:sp>
      <p:sp>
        <p:nvSpPr>
          <p:cNvPr id="86" name="Google Shape;86;p18"/>
          <p:cNvSpPr txBox="1"/>
          <p:nvPr/>
        </p:nvSpPr>
        <p:spPr>
          <a:xfrm>
            <a:off x="5281877" y="2909985"/>
            <a:ext cx="509100" cy="26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 </a:t>
            </a:r>
            <a:endParaRPr b="1" sz="1600">
              <a:solidFill>
                <a:srgbClr val="FFFFFF"/>
              </a:solidFill>
              <a:latin typeface="Roboto"/>
              <a:ea typeface="Roboto"/>
              <a:cs typeface="Roboto"/>
              <a:sym typeface="Roboto"/>
            </a:endParaRPr>
          </a:p>
        </p:txBody>
      </p:sp>
      <p:grpSp>
        <p:nvGrpSpPr>
          <p:cNvPr id="87" name="Google Shape;87;p18"/>
          <p:cNvGrpSpPr/>
          <p:nvPr/>
        </p:nvGrpSpPr>
        <p:grpSpPr>
          <a:xfrm>
            <a:off x="308838" y="1242975"/>
            <a:ext cx="3558375" cy="924600"/>
            <a:chOff x="308838" y="1242975"/>
            <a:chExt cx="3558375" cy="924600"/>
          </a:xfrm>
        </p:grpSpPr>
        <p:cxnSp>
          <p:nvCxnSpPr>
            <p:cNvPr id="88" name="Google Shape;88;p18"/>
            <p:cNvCxnSpPr/>
            <p:nvPr/>
          </p:nvCxnSpPr>
          <p:spPr>
            <a:xfrm rot="10800000">
              <a:off x="2642013" y="1654113"/>
              <a:ext cx="1225200" cy="0"/>
            </a:xfrm>
            <a:prstGeom prst="straightConnector1">
              <a:avLst/>
            </a:prstGeom>
            <a:noFill/>
            <a:ln cap="flat" cmpd="sng" w="9525">
              <a:solidFill>
                <a:srgbClr val="249C91"/>
              </a:solidFill>
              <a:prstDash val="solid"/>
              <a:round/>
              <a:headEnd len="sm" w="sm" type="none"/>
              <a:tailEnd len="med" w="med" type="oval"/>
            </a:ln>
          </p:spPr>
        </p:cxnSp>
        <p:sp>
          <p:nvSpPr>
            <p:cNvPr id="89" name="Google Shape;89;p18"/>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5. Monitor &amp; </a:t>
              </a:r>
              <a:r>
                <a:rPr b="1" lang="en" sz="1200">
                  <a:latin typeface="Roboto"/>
                  <a:ea typeface="Roboto"/>
                  <a:cs typeface="Roboto"/>
                  <a:sym typeface="Roboto"/>
                </a:rPr>
                <a:t>Maintenance</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The system should be regularly monitored for effectiveness by comparing its recommendations against the actual ROI of the films that were proposed. Additionally, the dataset should continue to be </a:t>
              </a:r>
              <a:r>
                <a:rPr lang="en" sz="800">
                  <a:latin typeface="Roboto"/>
                  <a:ea typeface="Roboto"/>
                  <a:cs typeface="Roboto"/>
                  <a:sym typeface="Roboto"/>
                </a:rPr>
                <a:t>updated</a:t>
              </a:r>
              <a:r>
                <a:rPr lang="en" sz="800">
                  <a:latin typeface="Roboto"/>
                  <a:ea typeface="Roboto"/>
                  <a:cs typeface="Roboto"/>
                  <a:sym typeface="Roboto"/>
                </a:rPr>
                <a:t> as recent movie data is released and available to train the model. </a:t>
              </a:r>
              <a:endParaRPr b="1" sz="800">
                <a:latin typeface="Roboto"/>
                <a:ea typeface="Roboto"/>
                <a:cs typeface="Roboto"/>
                <a:sym typeface="Roboto"/>
              </a:endParaRPr>
            </a:p>
          </p:txBody>
        </p:sp>
      </p:grpSp>
      <p:grpSp>
        <p:nvGrpSpPr>
          <p:cNvPr id="90" name="Google Shape;90;p18"/>
          <p:cNvGrpSpPr/>
          <p:nvPr/>
        </p:nvGrpSpPr>
        <p:grpSpPr>
          <a:xfrm>
            <a:off x="308838" y="2646125"/>
            <a:ext cx="3263100" cy="924600"/>
            <a:chOff x="308838" y="2646125"/>
            <a:chExt cx="3263100" cy="924600"/>
          </a:xfrm>
        </p:grpSpPr>
        <p:cxnSp>
          <p:nvCxnSpPr>
            <p:cNvPr id="91" name="Google Shape;91;p18"/>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92" name="Google Shape;92;p18"/>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4. Deployment</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Run the model anytime a film </a:t>
              </a:r>
              <a:r>
                <a:rPr lang="en" sz="800">
                  <a:latin typeface="Roboto"/>
                  <a:ea typeface="Roboto"/>
                  <a:cs typeface="Roboto"/>
                  <a:sym typeface="Roboto"/>
                </a:rPr>
                <a:t>investment</a:t>
              </a:r>
              <a:r>
                <a:rPr lang="en" sz="800">
                  <a:latin typeface="Roboto"/>
                  <a:ea typeface="Roboto"/>
                  <a:cs typeface="Roboto"/>
                  <a:sym typeface="Roboto"/>
                </a:rPr>
                <a:t> proposal is delivered. The proposals should include estimated budget (investment requested), tagline, genres, summary, and keywords. The model will recommend whether the investment company should invest in the production of the film, or not. </a:t>
              </a:r>
              <a:endParaRPr b="1" sz="800">
                <a:latin typeface="Roboto"/>
                <a:ea typeface="Roboto"/>
                <a:cs typeface="Roboto"/>
                <a:sym typeface="Roboto"/>
              </a:endParaRPr>
            </a:p>
          </p:txBody>
        </p:sp>
      </p:grpSp>
      <p:grpSp>
        <p:nvGrpSpPr>
          <p:cNvPr id="93" name="Google Shape;93;p18"/>
          <p:cNvGrpSpPr/>
          <p:nvPr/>
        </p:nvGrpSpPr>
        <p:grpSpPr>
          <a:xfrm>
            <a:off x="4657738" y="3391700"/>
            <a:ext cx="4162750" cy="924600"/>
            <a:chOff x="4657738" y="3391700"/>
            <a:chExt cx="4162750" cy="924600"/>
          </a:xfrm>
        </p:grpSpPr>
        <p:cxnSp>
          <p:nvCxnSpPr>
            <p:cNvPr id="94" name="Google Shape;94;p18"/>
            <p:cNvCxnSpPr/>
            <p:nvPr/>
          </p:nvCxnSpPr>
          <p:spPr>
            <a:xfrm>
              <a:off x="4657738" y="3854000"/>
              <a:ext cx="1838700" cy="0"/>
            </a:xfrm>
            <a:prstGeom prst="straightConnector1">
              <a:avLst/>
            </a:prstGeom>
            <a:noFill/>
            <a:ln cap="flat" cmpd="sng" w="9525">
              <a:solidFill>
                <a:srgbClr val="1D7E75"/>
              </a:solidFill>
              <a:prstDash val="solid"/>
              <a:round/>
              <a:headEnd len="sm" w="sm" type="none"/>
              <a:tailEnd len="med" w="med" type="oval"/>
            </a:ln>
          </p:spPr>
        </p:cxnSp>
        <p:sp>
          <p:nvSpPr>
            <p:cNvPr id="95" name="Google Shape;95;p18"/>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3. Model Training</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Create a categorical predictive model w/ a recommender system: Is Revenue at least 2.5% Budget? Yes = Recommend, No = Do Not Recommend. Include a print out of similar movies (to compare features). </a:t>
              </a:r>
              <a:endParaRPr sz="800">
                <a:latin typeface="Roboto"/>
                <a:ea typeface="Roboto"/>
                <a:cs typeface="Roboto"/>
                <a:sym typeface="Roboto"/>
              </a:endParaRPr>
            </a:p>
          </p:txBody>
        </p:sp>
      </p:grpSp>
      <p:grpSp>
        <p:nvGrpSpPr>
          <p:cNvPr id="96" name="Google Shape;96;p18"/>
          <p:cNvGrpSpPr/>
          <p:nvPr/>
        </p:nvGrpSpPr>
        <p:grpSpPr>
          <a:xfrm>
            <a:off x="5209838" y="1242975"/>
            <a:ext cx="3610650" cy="924600"/>
            <a:chOff x="5209838" y="1242975"/>
            <a:chExt cx="3610650" cy="924600"/>
          </a:xfrm>
        </p:grpSpPr>
        <p:sp>
          <p:nvSpPr>
            <p:cNvPr id="97" name="Google Shape;97;p18"/>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1. </a:t>
              </a:r>
              <a:r>
                <a:rPr b="1" lang="en" sz="1200">
                  <a:latin typeface="Roboto"/>
                  <a:ea typeface="Roboto"/>
                  <a:cs typeface="Roboto"/>
                  <a:sym typeface="Roboto"/>
                </a:rPr>
                <a:t>Data Collection</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Collect data from </a:t>
              </a:r>
              <a:r>
                <a:rPr lang="en" sz="800">
                  <a:latin typeface="Roboto"/>
                  <a:ea typeface="Roboto"/>
                  <a:cs typeface="Roboto"/>
                  <a:sym typeface="Roboto"/>
                </a:rPr>
                <a:t>available</a:t>
              </a:r>
              <a:r>
                <a:rPr lang="en" sz="800">
                  <a:latin typeface="Roboto"/>
                  <a:ea typeface="Roboto"/>
                  <a:cs typeface="Roboto"/>
                  <a:sym typeface="Roboto"/>
                </a:rPr>
                <a:t> films, with a focus on budget, revenue, genres, keywords, summaries, taglines.</a:t>
              </a:r>
              <a:endParaRPr sz="800">
                <a:latin typeface="Roboto"/>
                <a:ea typeface="Roboto"/>
                <a:cs typeface="Roboto"/>
                <a:sym typeface="Roboto"/>
              </a:endParaRPr>
            </a:p>
          </p:txBody>
        </p:sp>
        <p:cxnSp>
          <p:nvCxnSpPr>
            <p:cNvPr id="98" name="Google Shape;98;p18"/>
            <p:cNvCxnSpPr/>
            <p:nvPr/>
          </p:nvCxnSpPr>
          <p:spPr>
            <a:xfrm>
              <a:off x="5209838" y="1654113"/>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99" name="Google Shape;99;p18"/>
          <p:cNvGrpSpPr/>
          <p:nvPr/>
        </p:nvGrpSpPr>
        <p:grpSpPr>
          <a:xfrm>
            <a:off x="5610288" y="2313350"/>
            <a:ext cx="3210200" cy="924600"/>
            <a:chOff x="5610288" y="2313350"/>
            <a:chExt cx="3210200" cy="924600"/>
          </a:xfrm>
        </p:grpSpPr>
        <p:cxnSp>
          <p:nvCxnSpPr>
            <p:cNvPr id="100" name="Google Shape;100;p18"/>
            <p:cNvCxnSpPr/>
            <p:nvPr/>
          </p:nvCxnSpPr>
          <p:spPr>
            <a:xfrm>
              <a:off x="5610288" y="2775650"/>
              <a:ext cx="886200" cy="0"/>
            </a:xfrm>
            <a:prstGeom prst="straightConnector1">
              <a:avLst/>
            </a:prstGeom>
            <a:noFill/>
            <a:ln cap="flat" cmpd="sng" w="9525">
              <a:solidFill>
                <a:srgbClr val="1B786F"/>
              </a:solidFill>
              <a:prstDash val="solid"/>
              <a:round/>
              <a:headEnd len="sm" w="sm" type="none"/>
              <a:tailEnd len="med" w="med" type="oval"/>
            </a:ln>
          </p:spPr>
        </p:cxnSp>
        <p:sp>
          <p:nvSpPr>
            <p:cNvPr id="101" name="Google Shape;101;p18"/>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2.  Data Processing</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Clean the extract the useful features and clean the data. Find feature importance. Create a ROI feature (does revenue </a:t>
              </a:r>
              <a:r>
                <a:rPr lang="en" sz="800">
                  <a:latin typeface="Roboto"/>
                  <a:ea typeface="Roboto"/>
                  <a:cs typeface="Roboto"/>
                  <a:sym typeface="Roboto"/>
                </a:rPr>
                <a:t>exceed</a:t>
              </a:r>
              <a:r>
                <a:rPr lang="en" sz="800">
                  <a:latin typeface="Roboto"/>
                  <a:ea typeface="Roboto"/>
                  <a:cs typeface="Roboto"/>
                  <a:sym typeface="Roboto"/>
                </a:rPr>
                <a:t> budget by 2.5%?).  Focus on developing emerging themes.</a:t>
              </a:r>
              <a:endParaRPr b="1" sz="800">
                <a:latin typeface="Roboto"/>
                <a:ea typeface="Roboto"/>
                <a:cs typeface="Roboto"/>
                <a:sym typeface="Roboto"/>
              </a:endParaRPr>
            </a:p>
          </p:txBody>
        </p:sp>
      </p:grpSp>
      <p:grpSp>
        <p:nvGrpSpPr>
          <p:cNvPr id="102" name="Google Shape;102;p18"/>
          <p:cNvGrpSpPr/>
          <p:nvPr/>
        </p:nvGrpSpPr>
        <p:grpSpPr>
          <a:xfrm>
            <a:off x="2601236" y="654951"/>
            <a:ext cx="3922200" cy="3915924"/>
            <a:chOff x="2610905" y="610653"/>
            <a:chExt cx="3922200" cy="3922200"/>
          </a:xfrm>
        </p:grpSpPr>
        <p:sp>
          <p:nvSpPr>
            <p:cNvPr id="103" name="Google Shape;103;p18"/>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rot="7920309">
              <a:off x="3183402" y="1183149"/>
              <a:ext cx="2777207" cy="2777207"/>
            </a:xfrm>
            <a:prstGeom prst="blockArc">
              <a:avLst>
                <a:gd fmla="val 12602522" name="adj1"/>
                <a:gd fmla="val 16867657" name="adj2"/>
                <a:gd fmla="val 20844"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8"/>
            <p:cNvSpPr/>
            <p:nvPr/>
          </p:nvSpPr>
          <p:spPr>
            <a:xfrm rot="3600063">
              <a:off x="3186335" y="1195681"/>
              <a:ext cx="2777488" cy="2777488"/>
            </a:xfrm>
            <a:prstGeom prst="blockArc">
              <a:avLst>
                <a:gd fmla="val 12602522" name="adj1"/>
                <a:gd fmla="val 16867657"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p:nvPr/>
          </p:nvSpPr>
          <p:spPr>
            <a:xfrm rot="4024705">
              <a:off x="5326681" y="1940898"/>
              <a:ext cx="578477" cy="57914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rot="-6816027">
              <a:off x="5326729" y="1940918"/>
              <a:ext cx="578485" cy="579035"/>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rot="-9359762">
              <a:off x="3193941" y="1176205"/>
              <a:ext cx="2777287" cy="2777287"/>
            </a:xfrm>
            <a:prstGeom prst="blockArc">
              <a:avLst>
                <a:gd fmla="val 12602522" name="adj1"/>
                <a:gd fmla="val 16867657" name="adj2"/>
                <a:gd fmla="val 20844"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8"/>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rot="-600092">
              <a:off x="3198852" y="1195456"/>
              <a:ext cx="2777611" cy="2777611"/>
            </a:xfrm>
            <a:prstGeom prst="blockArc">
              <a:avLst>
                <a:gd fmla="val 12513247" name="adj1"/>
                <a:gd fmla="val 16867657" name="adj2"/>
                <a:gd fmla="val 20844" name="adj3"/>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rot="-176551">
              <a:off x="4312105" y="1195442"/>
              <a:ext cx="578563" cy="579162"/>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rot="10584085">
              <a:off x="4312088" y="1195622"/>
              <a:ext cx="578340" cy="578939"/>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8344778">
              <a:off x="4940929" y="3162886"/>
              <a:ext cx="578465" cy="578888"/>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rot="-2495643">
              <a:off x="4941000" y="3162728"/>
              <a:ext cx="578445" cy="579093"/>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p:nvPr/>
          </p:nvSpPr>
          <p:spPr>
            <a:xfrm rot="-4556960">
              <a:off x="3257335" y="1939059"/>
              <a:ext cx="578302" cy="578957"/>
            </a:xfrm>
            <a:prstGeom prst="pie">
              <a:avLst>
                <a:gd fmla="val 6190354" name="adj1"/>
                <a:gd fmla="val 14996165" name="adj2"/>
              </a:avLst>
            </a:prstGeom>
            <a:solidFill>
              <a:srgbClr val="249C9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8"/>
            <p:cNvSpPr/>
            <p:nvPr/>
          </p:nvSpPr>
          <p:spPr>
            <a:xfrm rot="6204541">
              <a:off x="3257468" y="1938977"/>
              <a:ext cx="578264" cy="578917"/>
            </a:xfrm>
            <a:prstGeom prst="pie">
              <a:avLst>
                <a:gd fmla="val 4028252" name="adj1"/>
                <a:gd fmla="val 17183677" name="adj2"/>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8"/>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119" name="Google Shape;119;p18"/>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120" name="Google Shape;120;p18"/>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sp>
          <p:nvSpPr>
            <p:cNvPr id="121" name="Google Shape;121;p18"/>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122" name="Google Shape;122;p18"/>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MLS Flowchart Image</a:t>
            </a:r>
            <a:endParaRPr/>
          </a:p>
        </p:txBody>
      </p:sp>
      <p:sp>
        <p:nvSpPr>
          <p:cNvPr id="128" name="Google Shape;128;p19"/>
          <p:cNvSpPr txBox="1"/>
          <p:nvPr/>
        </p:nvSpPr>
        <p:spPr>
          <a:xfrm>
            <a:off x="324650" y="1090575"/>
            <a:ext cx="83646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Including an image of my MLS flowchart, since I am using Google Slides and I am not sure if the chart template I used will translate to your .pptx source.</a:t>
            </a:r>
            <a:endParaRPr sz="900">
              <a:solidFill>
                <a:schemeClr val="dk2"/>
              </a:solidFill>
            </a:endParaRPr>
          </a:p>
        </p:txBody>
      </p:sp>
      <p:pic>
        <p:nvPicPr>
          <p:cNvPr id="129" name="Google Shape;129;p19"/>
          <p:cNvPicPr preferRelativeResize="0"/>
          <p:nvPr/>
        </p:nvPicPr>
        <p:blipFill>
          <a:blip r:embed="rId3">
            <a:alphaModFix/>
          </a:blip>
          <a:stretch>
            <a:fillRect/>
          </a:stretch>
        </p:blipFill>
        <p:spPr>
          <a:xfrm>
            <a:off x="964000" y="1496525"/>
            <a:ext cx="6901153" cy="348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PgAdmin Data Image</a:t>
            </a:r>
            <a:endParaRPr/>
          </a:p>
        </p:txBody>
      </p:sp>
      <p:pic>
        <p:nvPicPr>
          <p:cNvPr id="135" name="Google Shape;135;p20"/>
          <p:cNvPicPr preferRelativeResize="0"/>
          <p:nvPr/>
        </p:nvPicPr>
        <p:blipFill>
          <a:blip r:embed="rId3">
            <a:alphaModFix/>
          </a:blip>
          <a:stretch>
            <a:fillRect/>
          </a:stretch>
        </p:blipFill>
        <p:spPr>
          <a:xfrm>
            <a:off x="993200" y="1149825"/>
            <a:ext cx="7157598" cy="3820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