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715ab7df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715ab7df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715ab7dfb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715ab7dfb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715ab7dfb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715ab7dfb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715ab7dfb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715ab7dfb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73f6ab09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73f6ab09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72801ee5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72801ee5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russellyates88/suicide-rates-overview-1985-to-2016?select=master.csv" TargetMode="External"/><Relationship Id="rId4" Type="http://schemas.openxmlformats.org/officeDocument/2006/relationships/hyperlink" Target="https://www.kaggle.com/datasets/russellyates88/suicide-rates-overview-1985-to-2016?select=master.cs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dni.gov/index.php/gt2040-home/gt2040-deeper-looks/future-of-womens-rights" TargetMode="External"/><Relationship Id="rId4" Type="http://schemas.openxmlformats.org/officeDocument/2006/relationships/hyperlink" Target="https://www.unwomen.org/sites/default/files/Headquarters/Attachments/Sections/Library/Publications/2011/ProgressOfTheWorldsWomen-2011-en.pdf" TargetMode="External"/><Relationship Id="rId10" Type="http://schemas.openxmlformats.org/officeDocument/2006/relationships/hyperlink" Target="https://womensmentalhealth.org/posts/suicidality-midlife/" TargetMode="External"/><Relationship Id="rId9" Type="http://schemas.openxmlformats.org/officeDocument/2006/relationships/hyperlink" Target="https://womensmentalhealth.org/posts/suicidality-midlife/" TargetMode="External"/><Relationship Id="rId5" Type="http://schemas.openxmlformats.org/officeDocument/2006/relationships/hyperlink" Target="https://www.weforum.org/publications/global-gender-gap-report-2025/digest/" TargetMode="External"/><Relationship Id="rId6" Type="http://schemas.openxmlformats.org/officeDocument/2006/relationships/hyperlink" Target="https://doi.org/10.1371/journal.pgph.0003054" TargetMode="External"/><Relationship Id="rId7" Type="http://schemas.openxmlformats.org/officeDocument/2006/relationships/hyperlink" Target="https://doi.org/10.30773/pi.2024.0383" TargetMode="External"/><Relationship Id="rId8" Type="http://schemas.openxmlformats.org/officeDocument/2006/relationships/hyperlink" Target="https://doi.org/10.1192/j.eurpsy.2022.342"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34800"/>
            <a:ext cx="8520600" cy="117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800"/>
              <a:t>The Female Side of Suicide</a:t>
            </a:r>
            <a:endParaRPr sz="4800"/>
          </a:p>
        </p:txBody>
      </p:sp>
      <p:sp>
        <p:nvSpPr>
          <p:cNvPr id="55" name="Google Shape;55;p13"/>
          <p:cNvSpPr txBox="1"/>
          <p:nvPr>
            <p:ph idx="1" type="subTitle"/>
          </p:nvPr>
        </p:nvSpPr>
        <p:spPr>
          <a:xfrm>
            <a:off x="311700" y="2063100"/>
            <a:ext cx="8520600" cy="57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chemeClr val="dk1"/>
                </a:solidFill>
              </a:rPr>
              <a:t>Visualizing 30 Years of Global Suicide Patterns of Women</a:t>
            </a:r>
            <a:endParaRPr sz="2100"/>
          </a:p>
        </p:txBody>
      </p:sp>
      <p:sp>
        <p:nvSpPr>
          <p:cNvPr id="56" name="Google Shape;56;p13"/>
          <p:cNvSpPr txBox="1"/>
          <p:nvPr/>
        </p:nvSpPr>
        <p:spPr>
          <a:xfrm>
            <a:off x="71875" y="4465975"/>
            <a:ext cx="4843500" cy="6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Kyle S. Mellors</a:t>
            </a:r>
            <a:endParaRPr sz="1600">
              <a:solidFill>
                <a:schemeClr val="dk2"/>
              </a:solidFill>
            </a:endParaRPr>
          </a:p>
          <a:p>
            <a:pPr indent="0" lvl="0" marL="0" rtl="0" algn="l">
              <a:spcBef>
                <a:spcPts val="0"/>
              </a:spcBef>
              <a:spcAft>
                <a:spcPts val="0"/>
              </a:spcAft>
              <a:buNone/>
            </a:pPr>
            <a:r>
              <a:rPr lang="en" sz="1600">
                <a:solidFill>
                  <a:schemeClr val="dk2"/>
                </a:solidFill>
              </a:rPr>
              <a:t>MSDS 670 - Mid Term Project</a:t>
            </a:r>
            <a:endParaRPr sz="16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11700" y="1152475"/>
            <a:ext cx="8520600" cy="3894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As a personal advocate of equality for all persons, I have taken this opportunity to look at the analysis of a taboo topic for a marginalized group: death by suicide of women. </a:t>
            </a:r>
            <a:endParaRPr/>
          </a:p>
          <a:p>
            <a:pPr indent="0" lvl="0" marL="0" rtl="0" algn="l">
              <a:spcBef>
                <a:spcPts val="1200"/>
              </a:spcBef>
              <a:spcAft>
                <a:spcPts val="0"/>
              </a:spcAft>
              <a:buNone/>
            </a:pPr>
            <a:r>
              <a:rPr lang="en"/>
              <a:t>Discussion on suicide statistics of men is very common, with most of us easily quoting statistics like “men are much more likely to commit suicide than women”. While these statistics are alarming - and need to be addressed - it is equally important we talk about suicide and women, who still face the same factors and consequences.</a:t>
            </a:r>
            <a:endParaRPr/>
          </a:p>
          <a:p>
            <a:pPr indent="0" lvl="0" marL="0" rtl="0" algn="l">
              <a:spcBef>
                <a:spcPts val="1200"/>
              </a:spcBef>
              <a:spcAft>
                <a:spcPts val="0"/>
              </a:spcAft>
              <a:buNone/>
            </a:pPr>
            <a:r>
              <a:rPr lang="en"/>
              <a:t>Additionally, we have all likely dealt with suicide, whether it be a friend, family, loved one, acquaintance, or an idol or celebrity.</a:t>
            </a:r>
            <a:endParaRPr/>
          </a:p>
          <a:p>
            <a:pPr indent="0" lvl="0" marL="0" rtl="0" algn="l">
              <a:spcBef>
                <a:spcPts val="1200"/>
              </a:spcBef>
              <a:spcAft>
                <a:spcPts val="0"/>
              </a:spcAft>
              <a:buNone/>
            </a:pPr>
            <a:r>
              <a:rPr lang="en"/>
              <a:t>My goal is to increase awareness of death by suicide rates for women. The numbers are not inconsequential and women can suffer from unique factors.</a:t>
            </a:r>
            <a:endParaRPr/>
          </a:p>
          <a:p>
            <a:pPr indent="0" lvl="0" marL="0" rtl="0" algn="l">
              <a:spcBef>
                <a:spcPts val="1200"/>
              </a:spcBef>
              <a:spcAft>
                <a:spcPts val="1200"/>
              </a:spcAft>
              <a:buNone/>
            </a:pPr>
            <a:r>
              <a:rPr lang="en" u="sng">
                <a:solidFill>
                  <a:schemeClr val="hlink"/>
                </a:solidFill>
                <a:hlinkClick r:id="rId3"/>
              </a:rPr>
              <a:t>ht</a:t>
            </a:r>
            <a:r>
              <a:rPr lang="en" u="sng">
                <a:solidFill>
                  <a:schemeClr val="hlink"/>
                </a:solidFill>
                <a:hlinkClick r:id="rId4"/>
              </a:rPr>
              <a:t>tps://www.kaggle.com/datasets/russellyates88/suicide-rates-overview-1985-to-2016?select=master.csv</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Women Suicide Rates From 1985-2015</a:t>
            </a:r>
            <a:endParaRPr/>
          </a:p>
        </p:txBody>
      </p:sp>
      <p:sp>
        <p:nvSpPr>
          <p:cNvPr id="68" name="Google Shape;68;p15"/>
          <p:cNvSpPr txBox="1"/>
          <p:nvPr>
            <p:ph idx="1" type="body"/>
          </p:nvPr>
        </p:nvSpPr>
        <p:spPr>
          <a:xfrm>
            <a:off x="347200" y="725100"/>
            <a:ext cx="3032400" cy="41091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sz="1400"/>
              <a:t>Steady decline over the years. Nearly 6/100k in 1985 &amp; &lt;5/100k 2015.</a:t>
            </a:r>
            <a:endParaRPr sz="1400"/>
          </a:p>
          <a:p>
            <a:pPr indent="-317500" lvl="0" marL="457200" rtl="0" algn="l">
              <a:spcBef>
                <a:spcPts val="0"/>
              </a:spcBef>
              <a:spcAft>
                <a:spcPts val="0"/>
              </a:spcAft>
              <a:buSzPts val="1400"/>
              <a:buChar char="●"/>
            </a:pPr>
            <a:r>
              <a:rPr lang="en" sz="1400"/>
              <a:t>Max point: 1995 (6.4)</a:t>
            </a:r>
            <a:endParaRPr sz="1400"/>
          </a:p>
          <a:p>
            <a:pPr indent="-317500" lvl="0" marL="457200" rtl="0" algn="l">
              <a:spcBef>
                <a:spcPts val="0"/>
              </a:spcBef>
              <a:spcAft>
                <a:spcPts val="0"/>
              </a:spcAft>
              <a:buSzPts val="1400"/>
              <a:buChar char="●"/>
            </a:pPr>
            <a:r>
              <a:rPr lang="en" sz="1400"/>
              <a:t>Min Point: 2011 (4.4)</a:t>
            </a:r>
            <a:endParaRPr sz="1400"/>
          </a:p>
          <a:p>
            <a:pPr indent="0" lvl="0" marL="0" rtl="0" algn="l">
              <a:spcBef>
                <a:spcPts val="1200"/>
              </a:spcBef>
              <a:spcAft>
                <a:spcPts val="0"/>
              </a:spcAft>
              <a:buNone/>
            </a:pPr>
            <a:r>
              <a:rPr lang="en" sz="1400"/>
              <a:t>Reasons for </a:t>
            </a:r>
            <a:r>
              <a:rPr lang="en" sz="1400"/>
              <a:t>this trend:</a:t>
            </a:r>
            <a:endParaRPr sz="1400"/>
          </a:p>
          <a:p>
            <a:pPr indent="-317500" lvl="0" marL="457200" rtl="0" algn="l">
              <a:spcBef>
                <a:spcPts val="1200"/>
              </a:spcBef>
              <a:spcAft>
                <a:spcPts val="0"/>
              </a:spcAft>
              <a:buSzPts val="1400"/>
              <a:buChar char="-"/>
            </a:pPr>
            <a:r>
              <a:rPr lang="en" sz="1400"/>
              <a:t>Increased QoL and Gender Equality</a:t>
            </a:r>
            <a:r>
              <a:rPr lang="en" sz="600"/>
              <a:t>[1]</a:t>
            </a:r>
            <a:endParaRPr sz="600"/>
          </a:p>
          <a:p>
            <a:pPr indent="-317500" lvl="0" marL="457200" rtl="0" algn="l">
              <a:spcBef>
                <a:spcPts val="0"/>
              </a:spcBef>
              <a:spcAft>
                <a:spcPts val="0"/>
              </a:spcAft>
              <a:buSzPts val="1400"/>
              <a:buChar char="-"/>
            </a:pPr>
            <a:r>
              <a:rPr lang="en" sz="1400"/>
              <a:t>Increased engagement in politics and leadership</a:t>
            </a:r>
            <a:r>
              <a:rPr lang="en" sz="600"/>
              <a:t>[1]</a:t>
            </a:r>
            <a:endParaRPr sz="1400"/>
          </a:p>
          <a:p>
            <a:pPr indent="-317500" lvl="0" marL="457200" rtl="0" algn="l">
              <a:spcBef>
                <a:spcPts val="0"/>
              </a:spcBef>
              <a:spcAft>
                <a:spcPts val="0"/>
              </a:spcAft>
              <a:buSzPts val="1400"/>
              <a:buChar char="-"/>
            </a:pPr>
            <a:r>
              <a:rPr lang="en" sz="1400"/>
              <a:t>Increased resource allocation for female victims</a:t>
            </a:r>
            <a:r>
              <a:rPr lang="en" sz="600"/>
              <a:t>[2]</a:t>
            </a:r>
            <a:endParaRPr sz="1400"/>
          </a:p>
          <a:p>
            <a:pPr indent="0" lvl="0" marL="0" rtl="0" algn="l">
              <a:spcBef>
                <a:spcPts val="1200"/>
              </a:spcBef>
              <a:spcAft>
                <a:spcPts val="1200"/>
              </a:spcAft>
              <a:buNone/>
            </a:pPr>
            <a:r>
              <a:rPr lang="en" sz="1400"/>
              <a:t>The gender gap still exists, but there are global trends showing the gap is closing.</a:t>
            </a:r>
            <a:r>
              <a:rPr lang="en" sz="600"/>
              <a:t>[3]</a:t>
            </a:r>
            <a:endParaRPr sz="1400"/>
          </a:p>
        </p:txBody>
      </p:sp>
      <p:pic>
        <p:nvPicPr>
          <p:cNvPr id="69" name="Google Shape;69;p15" title="Mellors - MSDS 670 - Mid Term - Women Suicide Rates from 1985 - 2015.png"/>
          <p:cNvPicPr preferRelativeResize="0"/>
          <p:nvPr/>
        </p:nvPicPr>
        <p:blipFill>
          <a:blip r:embed="rId3">
            <a:alphaModFix/>
          </a:blip>
          <a:stretch>
            <a:fillRect/>
          </a:stretch>
        </p:blipFill>
        <p:spPr>
          <a:xfrm>
            <a:off x="3496500" y="725100"/>
            <a:ext cx="5495101" cy="394960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Women Suicide Rates by Country</a:t>
            </a:r>
            <a:endParaRPr/>
          </a:p>
        </p:txBody>
      </p:sp>
      <p:sp>
        <p:nvSpPr>
          <p:cNvPr id="75" name="Google Shape;75;p16"/>
          <p:cNvSpPr txBox="1"/>
          <p:nvPr>
            <p:ph idx="1" type="body"/>
          </p:nvPr>
        </p:nvSpPr>
        <p:spPr>
          <a:xfrm>
            <a:off x="220400" y="607325"/>
            <a:ext cx="3462300" cy="4320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400"/>
              <a:t>Top Countries:</a:t>
            </a:r>
            <a:endParaRPr sz="1400"/>
          </a:p>
          <a:p>
            <a:pPr indent="-310832" lvl="0" marL="457200" rtl="0" algn="l">
              <a:spcBef>
                <a:spcPts val="1200"/>
              </a:spcBef>
              <a:spcAft>
                <a:spcPts val="0"/>
              </a:spcAft>
              <a:buSzPct val="100000"/>
              <a:buChar char="●"/>
            </a:pPr>
            <a:r>
              <a:rPr lang="en" sz="1400"/>
              <a:t>Sri Lanka (15.5)</a:t>
            </a:r>
            <a:r>
              <a:rPr lang="en" sz="600"/>
              <a:t>[4]</a:t>
            </a:r>
            <a:endParaRPr sz="1400"/>
          </a:p>
          <a:p>
            <a:pPr indent="-310832" lvl="1" marL="914400" rtl="0" algn="l">
              <a:spcBef>
                <a:spcPts val="0"/>
              </a:spcBef>
              <a:spcAft>
                <a:spcPts val="0"/>
              </a:spcAft>
              <a:buSzPct val="100000"/>
              <a:buChar char="○"/>
            </a:pPr>
            <a:r>
              <a:rPr lang="en"/>
              <a:t>Civil war (1983-2009)</a:t>
            </a:r>
            <a:endParaRPr/>
          </a:p>
          <a:p>
            <a:pPr indent="-310832" lvl="1" marL="914400" rtl="0" algn="l">
              <a:spcBef>
                <a:spcPts val="0"/>
              </a:spcBef>
              <a:spcAft>
                <a:spcPts val="0"/>
              </a:spcAft>
              <a:buSzPct val="100000"/>
              <a:buChar char="○"/>
            </a:pPr>
            <a:r>
              <a:rPr lang="en"/>
              <a:t>Change in gender norms</a:t>
            </a:r>
            <a:endParaRPr/>
          </a:p>
          <a:p>
            <a:pPr indent="-310832" lvl="1" marL="914400" rtl="0" algn="l">
              <a:spcBef>
                <a:spcPts val="0"/>
              </a:spcBef>
              <a:spcAft>
                <a:spcPts val="0"/>
              </a:spcAft>
              <a:buSzPct val="100000"/>
              <a:buChar char="○"/>
            </a:pPr>
            <a:r>
              <a:rPr lang="en"/>
              <a:t>Under-resourced mental health resources</a:t>
            </a:r>
            <a:endParaRPr/>
          </a:p>
          <a:p>
            <a:pPr indent="-310832" lvl="0" marL="457200" rtl="0" algn="l">
              <a:spcBef>
                <a:spcPts val="0"/>
              </a:spcBef>
              <a:spcAft>
                <a:spcPts val="0"/>
              </a:spcAft>
              <a:buSzPct val="100000"/>
              <a:buChar char="●"/>
            </a:pPr>
            <a:r>
              <a:rPr lang="en" sz="1400"/>
              <a:t>Republic of Korea (S.Korea) (14.8)</a:t>
            </a:r>
            <a:r>
              <a:rPr lang="en" sz="600"/>
              <a:t>[5]</a:t>
            </a:r>
            <a:endParaRPr sz="1400"/>
          </a:p>
          <a:p>
            <a:pPr indent="-310832" lvl="1" marL="914400" rtl="0" algn="l">
              <a:spcBef>
                <a:spcPts val="0"/>
              </a:spcBef>
              <a:spcAft>
                <a:spcPts val="0"/>
              </a:spcAft>
              <a:buSzPct val="100000"/>
              <a:buChar char="○"/>
            </a:pPr>
            <a:r>
              <a:rPr lang="en"/>
              <a:t>High</a:t>
            </a:r>
            <a:r>
              <a:rPr lang="en"/>
              <a:t> levels of depression and anxiety</a:t>
            </a:r>
            <a:endParaRPr/>
          </a:p>
          <a:p>
            <a:pPr indent="-310832" lvl="1" marL="914400" rtl="0" algn="l">
              <a:spcBef>
                <a:spcPts val="0"/>
              </a:spcBef>
              <a:spcAft>
                <a:spcPts val="0"/>
              </a:spcAft>
              <a:buSzPct val="100000"/>
              <a:buChar char="○"/>
            </a:pPr>
            <a:r>
              <a:rPr lang="en"/>
              <a:t>Societal stigma on mental health</a:t>
            </a:r>
            <a:endParaRPr/>
          </a:p>
          <a:p>
            <a:pPr indent="-310832" lvl="1" marL="914400" rtl="0" algn="l">
              <a:spcBef>
                <a:spcPts val="0"/>
              </a:spcBef>
              <a:spcAft>
                <a:spcPts val="0"/>
              </a:spcAft>
              <a:buSzPct val="100000"/>
              <a:buChar char="○"/>
            </a:pPr>
            <a:r>
              <a:rPr lang="en"/>
              <a:t>Burdens of progressive and traditional expectations</a:t>
            </a:r>
            <a:endParaRPr/>
          </a:p>
          <a:p>
            <a:pPr indent="-310832" lvl="0" marL="457200" rtl="0" algn="l">
              <a:spcBef>
                <a:spcPts val="0"/>
              </a:spcBef>
              <a:spcAft>
                <a:spcPts val="0"/>
              </a:spcAft>
              <a:buSzPct val="100000"/>
              <a:buChar char="●"/>
            </a:pPr>
            <a:r>
              <a:rPr lang="en" sz="1400"/>
              <a:t>Hungary (14.1)</a:t>
            </a:r>
            <a:r>
              <a:rPr lang="en" sz="600"/>
              <a:t>[6]</a:t>
            </a:r>
            <a:endParaRPr sz="1400"/>
          </a:p>
          <a:p>
            <a:pPr indent="-310832" lvl="1" marL="914400" rtl="0" algn="l">
              <a:spcBef>
                <a:spcPts val="0"/>
              </a:spcBef>
              <a:spcAft>
                <a:spcPts val="0"/>
              </a:spcAft>
              <a:buSzPct val="100000"/>
              <a:buChar char="○"/>
            </a:pPr>
            <a:r>
              <a:rPr lang="en"/>
              <a:t>Untreated mental health</a:t>
            </a:r>
            <a:endParaRPr/>
          </a:p>
          <a:p>
            <a:pPr indent="-310832" lvl="1" marL="914400" rtl="0" algn="l">
              <a:spcBef>
                <a:spcPts val="0"/>
              </a:spcBef>
              <a:spcAft>
                <a:spcPts val="0"/>
              </a:spcAft>
              <a:buSzPct val="100000"/>
              <a:buChar char="○"/>
            </a:pPr>
            <a:r>
              <a:rPr lang="en"/>
              <a:t>lack of mental health resources</a:t>
            </a:r>
            <a:endParaRPr/>
          </a:p>
          <a:p>
            <a:pPr indent="-310832" lvl="1" marL="914400" rtl="0" algn="l">
              <a:spcBef>
                <a:spcPts val="0"/>
              </a:spcBef>
              <a:spcAft>
                <a:spcPts val="0"/>
              </a:spcAft>
              <a:buSzPct val="100000"/>
              <a:buChar char="○"/>
            </a:pPr>
            <a:r>
              <a:rPr lang="en"/>
              <a:t>Lithium/Arsenic in drinking water</a:t>
            </a:r>
            <a:endParaRPr/>
          </a:p>
          <a:p>
            <a:pPr indent="-310832" lvl="1" marL="914400" rtl="0" algn="l">
              <a:spcBef>
                <a:spcPts val="0"/>
              </a:spcBef>
              <a:spcAft>
                <a:spcPts val="0"/>
              </a:spcAft>
              <a:buSzPct val="100000"/>
              <a:buChar char="○"/>
            </a:pPr>
            <a:r>
              <a:rPr lang="en"/>
              <a:t>Smoking/Drinking</a:t>
            </a:r>
            <a:endParaRPr/>
          </a:p>
        </p:txBody>
      </p:sp>
      <p:pic>
        <p:nvPicPr>
          <p:cNvPr id="76" name="Google Shape;76;p16" title="Mellors - MSDS 670 - Mid Term - Women Suicide Rates by Country.png"/>
          <p:cNvPicPr preferRelativeResize="0"/>
          <p:nvPr/>
        </p:nvPicPr>
        <p:blipFill>
          <a:blip r:embed="rId3">
            <a:alphaModFix/>
          </a:blip>
          <a:stretch>
            <a:fillRect/>
          </a:stretch>
        </p:blipFill>
        <p:spPr>
          <a:xfrm>
            <a:off x="3794600" y="725100"/>
            <a:ext cx="5197000" cy="420226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320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Women Suicides by Age Group (Generation)</a:t>
            </a:r>
            <a:endParaRPr/>
          </a:p>
        </p:txBody>
      </p:sp>
      <p:sp>
        <p:nvSpPr>
          <p:cNvPr id="82" name="Google Shape;82;p17"/>
          <p:cNvSpPr txBox="1"/>
          <p:nvPr>
            <p:ph idx="1" type="body"/>
          </p:nvPr>
        </p:nvSpPr>
        <p:spPr>
          <a:xfrm>
            <a:off x="332000" y="572700"/>
            <a:ext cx="3421800" cy="40038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Results:</a:t>
            </a:r>
            <a:endParaRPr/>
          </a:p>
          <a:p>
            <a:pPr indent="-317182" lvl="0" marL="457200" rtl="0" algn="l">
              <a:spcBef>
                <a:spcPts val="1200"/>
              </a:spcBef>
              <a:spcAft>
                <a:spcPts val="0"/>
              </a:spcAft>
              <a:buSzPct val="100000"/>
              <a:buChar char="●"/>
            </a:pPr>
            <a:r>
              <a:rPr lang="en"/>
              <a:t>Highest: </a:t>
            </a:r>
            <a:r>
              <a:rPr lang="en"/>
              <a:t>35-54: ~</a:t>
            </a:r>
            <a:r>
              <a:rPr lang="en"/>
              <a:t>510,000 (33%)</a:t>
            </a:r>
            <a:endParaRPr/>
          </a:p>
          <a:p>
            <a:pPr indent="-317182" lvl="0" marL="457200" rtl="0" algn="l">
              <a:spcBef>
                <a:spcPts val="0"/>
              </a:spcBef>
              <a:spcAft>
                <a:spcPts val="0"/>
              </a:spcAft>
              <a:buSzPct val="100000"/>
              <a:buChar char="●"/>
            </a:pPr>
            <a:r>
              <a:rPr lang="en"/>
              <a:t>Lowest: 5-14: &lt;17,000</a:t>
            </a:r>
            <a:endParaRPr/>
          </a:p>
          <a:p>
            <a:pPr indent="-317182" lvl="0" marL="457200" rtl="0" algn="l">
              <a:spcBef>
                <a:spcPts val="0"/>
              </a:spcBef>
              <a:spcAft>
                <a:spcPts val="0"/>
              </a:spcAft>
              <a:buSzPct val="100000"/>
              <a:buChar char="●"/>
            </a:pPr>
            <a:r>
              <a:rPr lang="en"/>
              <a:t>Bell Curve: Increases to middle age and then decreases.</a:t>
            </a:r>
            <a:endParaRPr/>
          </a:p>
          <a:p>
            <a:pPr indent="0" lvl="0" marL="0" rtl="0" algn="l">
              <a:spcBef>
                <a:spcPts val="1200"/>
              </a:spcBef>
              <a:spcAft>
                <a:spcPts val="0"/>
              </a:spcAft>
              <a:buNone/>
            </a:pPr>
            <a:r>
              <a:rPr lang="en"/>
              <a:t>Reasons for these trends:</a:t>
            </a:r>
            <a:r>
              <a:rPr lang="en" sz="600"/>
              <a:t>[7]</a:t>
            </a:r>
            <a:endParaRPr/>
          </a:p>
          <a:p>
            <a:pPr indent="-317182" lvl="0" marL="457200" rtl="0" algn="l">
              <a:spcBef>
                <a:spcPts val="1200"/>
              </a:spcBef>
              <a:spcAft>
                <a:spcPts val="0"/>
              </a:spcAft>
              <a:buSzPct val="100000"/>
              <a:buChar char="●"/>
            </a:pPr>
            <a:r>
              <a:rPr lang="en"/>
              <a:t>Middle-aged women suffer gender inequality at home and work</a:t>
            </a:r>
            <a:endParaRPr/>
          </a:p>
          <a:p>
            <a:pPr indent="-317182" lvl="0" marL="457200" rtl="0" algn="l">
              <a:spcBef>
                <a:spcPts val="0"/>
              </a:spcBef>
              <a:spcAft>
                <a:spcPts val="0"/>
              </a:spcAft>
              <a:buSzPct val="100000"/>
              <a:buChar char="●"/>
            </a:pPr>
            <a:r>
              <a:rPr lang="en"/>
              <a:t>Increased </a:t>
            </a:r>
            <a:r>
              <a:rPr lang="en"/>
              <a:t>chronic</a:t>
            </a:r>
            <a:r>
              <a:rPr lang="en"/>
              <a:t> pains</a:t>
            </a:r>
            <a:endParaRPr/>
          </a:p>
          <a:p>
            <a:pPr indent="-317182" lvl="0" marL="457200" rtl="0" algn="l">
              <a:spcBef>
                <a:spcPts val="0"/>
              </a:spcBef>
              <a:spcAft>
                <a:spcPts val="0"/>
              </a:spcAft>
              <a:buSzPct val="100000"/>
              <a:buChar char="●"/>
            </a:pPr>
            <a:r>
              <a:rPr lang="en"/>
              <a:t>Hormonal imbalance/menopause</a:t>
            </a:r>
            <a:endParaRPr/>
          </a:p>
          <a:p>
            <a:pPr indent="-317182" lvl="0" marL="457200" rtl="0" algn="l">
              <a:spcBef>
                <a:spcPts val="0"/>
              </a:spcBef>
              <a:spcAft>
                <a:spcPts val="0"/>
              </a:spcAft>
              <a:buSzPct val="100000"/>
              <a:buChar char="●"/>
            </a:pPr>
            <a:r>
              <a:rPr lang="en"/>
              <a:t>Decline of mental, physical, and emotional health</a:t>
            </a:r>
            <a:endParaRPr/>
          </a:p>
          <a:p>
            <a:pPr indent="0" lvl="0" marL="0" rtl="0" algn="l">
              <a:spcBef>
                <a:spcPts val="1200"/>
              </a:spcBef>
              <a:spcAft>
                <a:spcPts val="1200"/>
              </a:spcAft>
              <a:buNone/>
            </a:pPr>
            <a:r>
              <a:t/>
            </a:r>
            <a:endParaRPr/>
          </a:p>
        </p:txBody>
      </p:sp>
      <p:pic>
        <p:nvPicPr>
          <p:cNvPr id="83" name="Google Shape;83;p17" title="Mellors - MSDS 670 - Mid Term - Women Suicide Rates by Generation.png"/>
          <p:cNvPicPr preferRelativeResize="0"/>
          <p:nvPr/>
        </p:nvPicPr>
        <p:blipFill>
          <a:blip r:embed="rId3">
            <a:alphaModFix/>
          </a:blip>
          <a:stretch>
            <a:fillRect/>
          </a:stretch>
        </p:blipFill>
        <p:spPr>
          <a:xfrm>
            <a:off x="3906200" y="725100"/>
            <a:ext cx="5085399" cy="38512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Female suicide is not limited by country, age, or generation.</a:t>
            </a:r>
            <a:endParaRPr/>
          </a:p>
          <a:p>
            <a:pPr indent="-342900" lvl="0" marL="457200" rtl="0" algn="l">
              <a:spcBef>
                <a:spcPts val="0"/>
              </a:spcBef>
              <a:spcAft>
                <a:spcPts val="0"/>
              </a:spcAft>
              <a:buSzPts val="1800"/>
              <a:buChar char="●"/>
            </a:pPr>
            <a:r>
              <a:rPr lang="en"/>
              <a:t>Female suicides are high in countries that apply pressure to gender norms and do not have adaquate mental health resources</a:t>
            </a:r>
            <a:endParaRPr/>
          </a:p>
          <a:p>
            <a:pPr indent="-342900" lvl="0" marL="457200" rtl="0" algn="l">
              <a:spcBef>
                <a:spcPts val="0"/>
              </a:spcBef>
              <a:spcAft>
                <a:spcPts val="0"/>
              </a:spcAft>
              <a:buSzPts val="1800"/>
              <a:buChar char="●"/>
            </a:pPr>
            <a:r>
              <a:rPr lang="en"/>
              <a:t>Middle aged women make up 30% of all deaths by suicide of women, factors such as decline in health, chronic pain, and hormonal imbalances/menopause.</a:t>
            </a:r>
            <a:endParaRPr/>
          </a:p>
          <a:p>
            <a:pPr indent="0" lvl="0" marL="0" rtl="0" algn="l">
              <a:spcBef>
                <a:spcPts val="1200"/>
              </a:spcBef>
              <a:spcAft>
                <a:spcPts val="1200"/>
              </a:spcAft>
              <a:buNone/>
            </a:pPr>
            <a:r>
              <a:rPr lang="en"/>
              <a:t>Note: Future research would benefit from </a:t>
            </a:r>
            <a:r>
              <a:rPr lang="en"/>
              <a:t>understanding</a:t>
            </a:r>
            <a:r>
              <a:rPr lang="en"/>
              <a:t> the reasons women and girls commit suicide. Little research was found on this, with most suicidal factors being non-gendered.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95" name="Google Shape;95;p19"/>
          <p:cNvSpPr txBox="1"/>
          <p:nvPr>
            <p:ph idx="1" type="body"/>
          </p:nvPr>
        </p:nvSpPr>
        <p:spPr>
          <a:xfrm>
            <a:off x="311700" y="1152475"/>
            <a:ext cx="8625900" cy="3925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400"/>
              <a:t>[1] Office of the Director of National Intelligence. (2021). </a:t>
            </a:r>
            <a:r>
              <a:rPr i="1" lang="en" sz="1400"/>
              <a:t>Global Trends 2040. </a:t>
            </a:r>
            <a:r>
              <a:rPr lang="en" sz="1400" u="sng">
                <a:solidFill>
                  <a:schemeClr val="hlink"/>
                </a:solidFill>
                <a:hlinkClick r:id="rId3"/>
              </a:rPr>
              <a:t>https://www.dni.gov/index.php/gt2040-home/gt2040-deeper-looks/future-of-womens-rights</a:t>
            </a:r>
            <a:endParaRPr sz="1400"/>
          </a:p>
          <a:p>
            <a:pPr indent="0" lvl="0" marL="0" rtl="0" algn="l">
              <a:spcBef>
                <a:spcPts val="1200"/>
              </a:spcBef>
              <a:spcAft>
                <a:spcPts val="0"/>
              </a:spcAft>
              <a:buNone/>
            </a:pPr>
            <a:r>
              <a:rPr lang="en" sz="1400"/>
              <a:t>[2] UN Women. (2012). 2011-2012 </a:t>
            </a:r>
            <a:r>
              <a:rPr i="1" lang="en" sz="1400"/>
              <a:t>Progress of the World’s Women. In Pursuit of Justice</a:t>
            </a:r>
            <a:r>
              <a:rPr lang="en" sz="1400"/>
              <a:t>. </a:t>
            </a:r>
            <a:r>
              <a:rPr lang="en" sz="1400" u="sng">
                <a:solidFill>
                  <a:schemeClr val="hlink"/>
                </a:solidFill>
                <a:hlinkClick r:id="rId4"/>
              </a:rPr>
              <a:t>https://www.unwomen.org/sites/default/files/Headquarters/Attachments/Sections/Library/Publications/2011/ProgressOfTheWorldsWomen-2011-en.pdf</a:t>
            </a:r>
            <a:endParaRPr sz="1400"/>
          </a:p>
          <a:p>
            <a:pPr indent="0" lvl="0" marL="0" rtl="0" algn="l">
              <a:spcBef>
                <a:spcPts val="1200"/>
              </a:spcBef>
              <a:spcAft>
                <a:spcPts val="0"/>
              </a:spcAft>
              <a:buNone/>
            </a:pPr>
            <a:r>
              <a:rPr lang="en" sz="1400"/>
              <a:t>[3] World Economic Forum. (2025). </a:t>
            </a:r>
            <a:r>
              <a:rPr i="1" lang="en" sz="1400"/>
              <a:t>Global Gender Gap Report 2025. </a:t>
            </a:r>
            <a:r>
              <a:rPr lang="en" sz="1400" u="sng">
                <a:solidFill>
                  <a:schemeClr val="hlink"/>
                </a:solidFill>
                <a:hlinkClick r:id="rId5"/>
              </a:rPr>
              <a:t>https://www.weforum.org/publications/global-gender-gap-report-2025/digest/</a:t>
            </a:r>
            <a:endParaRPr sz="1400"/>
          </a:p>
          <a:p>
            <a:pPr indent="0" lvl="0" marL="0" rtl="0" algn="l">
              <a:spcBef>
                <a:spcPts val="1200"/>
              </a:spcBef>
              <a:spcAft>
                <a:spcPts val="0"/>
              </a:spcAft>
              <a:buNone/>
            </a:pPr>
            <a:r>
              <a:rPr lang="en" sz="1400"/>
              <a:t>[4] Bandara, P., Wickrama, P., Sivayokan, S., Knipe, D., Rajapakse, T. (2024). Reflections on the trends of suicide in Sri Lanka, 1997–2022: The need for continued vigilance. </a:t>
            </a:r>
            <a:r>
              <a:rPr i="1" lang="en" sz="1400"/>
              <a:t>PLOS Glob Public Health. 4</a:t>
            </a:r>
            <a:r>
              <a:rPr lang="en" sz="1400"/>
              <a:t>(4). </a:t>
            </a:r>
            <a:r>
              <a:rPr lang="en" sz="1400" u="sng">
                <a:solidFill>
                  <a:schemeClr val="hlink"/>
                </a:solidFill>
                <a:hlinkClick r:id="rId6"/>
              </a:rPr>
              <a:t>https://doi.org/10.1371/journal.pgph.0003054</a:t>
            </a:r>
            <a:endParaRPr sz="1400"/>
          </a:p>
          <a:p>
            <a:pPr indent="0" lvl="0" marL="0" rtl="0" algn="l">
              <a:spcBef>
                <a:spcPts val="1200"/>
              </a:spcBef>
              <a:spcAft>
                <a:spcPts val="0"/>
              </a:spcAft>
              <a:buNone/>
            </a:pPr>
            <a:r>
              <a:rPr lang="en" sz="1400"/>
              <a:t>[5] Lee. A.R., Sun, J.Y.H, Baik, M., Na, P.J., Lee, S.M., Paik, J.W. (2025). National Trends and Directions for Suicide Prevention Research in South Korea: A Narrative Review. Psychiatry Investig. 22(6). 603-6011. doi: </a:t>
            </a:r>
            <a:r>
              <a:rPr lang="en" sz="1400" u="sng">
                <a:solidFill>
                  <a:schemeClr val="hlink"/>
                </a:solidFill>
                <a:hlinkClick r:id="rId7"/>
              </a:rPr>
              <a:t>10.30773/pi.2024.0383</a:t>
            </a:r>
            <a:endParaRPr sz="1400"/>
          </a:p>
          <a:p>
            <a:pPr indent="0" lvl="0" marL="0" rtl="0" algn="l">
              <a:spcBef>
                <a:spcPts val="1200"/>
              </a:spcBef>
              <a:spcAft>
                <a:spcPts val="0"/>
              </a:spcAft>
              <a:buNone/>
            </a:pPr>
            <a:r>
              <a:rPr lang="en" sz="1400"/>
              <a:t>[6] Rihmer, Z., Dome, P., Gonda, X., Belteczki, Z., Nemeth, A., Szilagyi, S., Balazs, J. (2022). Decreasing suicide mortality in Hungary – What are the main causes?. </a:t>
            </a:r>
            <a:r>
              <a:rPr i="1" lang="en" sz="1400"/>
              <a:t>Eur Psychiatry. 65</a:t>
            </a:r>
            <a:r>
              <a:rPr lang="en" sz="1400"/>
              <a:t>. </a:t>
            </a:r>
            <a:r>
              <a:rPr lang="en" sz="1400" u="sng">
                <a:solidFill>
                  <a:schemeClr val="hlink"/>
                </a:solidFill>
                <a:hlinkClick r:id="rId8"/>
              </a:rPr>
              <a:t>https://doi.org/10.1192/j.eurpsy.2022.342</a:t>
            </a:r>
            <a:endParaRPr sz="1400"/>
          </a:p>
          <a:p>
            <a:pPr indent="0" lvl="0" marL="0" rtl="0" algn="l">
              <a:spcBef>
                <a:spcPts val="1200"/>
              </a:spcBef>
              <a:spcAft>
                <a:spcPts val="1200"/>
              </a:spcAft>
              <a:buNone/>
            </a:pPr>
            <a:r>
              <a:rPr lang="en" sz="1400"/>
              <a:t>[7] MGH Center for Women’s Mental Health. (2020). Suicidality in Midlife Women: A Brief Overview. </a:t>
            </a:r>
            <a:r>
              <a:rPr lang="en" sz="1400" u="sng">
                <a:solidFill>
                  <a:schemeClr val="hlink"/>
                </a:solidFill>
                <a:hlinkClick r:id="rId9"/>
              </a:rPr>
              <a:t>https://womensmentalhealth.org/posts/suicidality-midlife</a:t>
            </a:r>
            <a:r>
              <a:rPr lang="en" sz="1400" u="sng">
                <a:solidFill>
                  <a:schemeClr val="hlink"/>
                </a:solidFill>
                <a:hlinkClick r:id="rId10"/>
              </a:rPr>
              <a:t>/</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