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8" r:id="rId3"/>
    <p:sldId id="310" r:id="rId4"/>
    <p:sldId id="286" r:id="rId5"/>
    <p:sldId id="257" r:id="rId6"/>
    <p:sldId id="309" r:id="rId7"/>
    <p:sldId id="311" r:id="rId8"/>
    <p:sldId id="313" r:id="rId9"/>
    <p:sldId id="3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6" autoAdjust="0"/>
    <p:restoredTop sz="94660"/>
  </p:normalViewPr>
  <p:slideViewPr>
    <p:cSldViewPr snapToGrid="0">
      <p:cViewPr varScale="1">
        <p:scale>
          <a:sx n="58" d="100"/>
          <a:sy n="58" d="100"/>
        </p:scale>
        <p:origin x="82" y="10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B01CA0-8EB2-42D2-8DA8-8DDB9DA08172}" type="doc">
      <dgm:prSet loTypeId="urn:microsoft.com/office/officeart/2005/8/layout/l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16AB57E-7FA7-4BAB-851F-DBCB15929368}">
      <dgm:prSet/>
      <dgm:spPr/>
      <dgm:t>
        <a:bodyPr/>
        <a:lstStyle/>
        <a:p>
          <a:r>
            <a:rPr lang="en-US" dirty="0"/>
            <a:t>Selected matching HRU for land use, soil, and slope</a:t>
          </a:r>
        </a:p>
      </dgm:t>
    </dgm:pt>
    <dgm:pt modelId="{9E3EB419-541D-4F79-B38D-712C9725B084}" type="parTrans" cxnId="{9768C346-491A-4B8A-AF15-E5881BE0CA68}">
      <dgm:prSet/>
      <dgm:spPr/>
      <dgm:t>
        <a:bodyPr/>
        <a:lstStyle/>
        <a:p>
          <a:endParaRPr lang="en-US"/>
        </a:p>
      </dgm:t>
    </dgm:pt>
    <dgm:pt modelId="{C074222E-A2DF-4642-BD18-149452D6CA14}" type="sibTrans" cxnId="{9768C346-491A-4B8A-AF15-E5881BE0CA68}">
      <dgm:prSet/>
      <dgm:spPr/>
      <dgm:t>
        <a:bodyPr/>
        <a:lstStyle/>
        <a:p>
          <a:endParaRPr lang="en-US"/>
        </a:p>
      </dgm:t>
    </dgm:pt>
    <dgm:pt modelId="{D9955B30-2414-4D0C-8D02-DB718EB45787}">
      <dgm:prSet/>
      <dgm:spPr/>
      <dgm:t>
        <a:bodyPr/>
        <a:lstStyle/>
        <a:p>
          <a:r>
            <a:rPr lang="en-US" dirty="0"/>
            <a:t>Adjusted the area of the matching HRU to same area as AOI</a:t>
          </a:r>
        </a:p>
      </dgm:t>
    </dgm:pt>
    <dgm:pt modelId="{604D2988-F20D-46E1-9B87-51C57B139BCB}" type="parTrans" cxnId="{BD320B6E-7B98-4859-8EB0-0164E7FCEF31}">
      <dgm:prSet/>
      <dgm:spPr/>
      <dgm:t>
        <a:bodyPr/>
        <a:lstStyle/>
        <a:p>
          <a:endParaRPr lang="en-US"/>
        </a:p>
      </dgm:t>
    </dgm:pt>
    <dgm:pt modelId="{129C42A2-AF1A-4D65-BE16-C2EEE8BA5DD4}" type="sibTrans" cxnId="{BD320B6E-7B98-4859-8EB0-0164E7FCEF31}">
      <dgm:prSet/>
      <dgm:spPr/>
      <dgm:t>
        <a:bodyPr/>
        <a:lstStyle/>
        <a:p>
          <a:endParaRPr lang="en-US"/>
        </a:p>
      </dgm:t>
    </dgm:pt>
    <dgm:pt modelId="{5DFBF602-B534-44C4-A88F-4BE80EE154F7}">
      <dgm:prSet/>
      <dgm:spPr/>
      <dgm:t>
        <a:bodyPr/>
        <a:lstStyle/>
        <a:p>
          <a:r>
            <a:rPr lang="en-US" dirty="0"/>
            <a:t>Adjusted the area of an HRU with land use = Fescue, same soil, and slope to maintain area of watershed</a:t>
          </a:r>
        </a:p>
      </dgm:t>
    </dgm:pt>
    <dgm:pt modelId="{016661C9-FA01-426D-A42B-72CD18D3CBE7}" type="parTrans" cxnId="{C355C816-575B-49DB-A452-023B732BC3CE}">
      <dgm:prSet/>
      <dgm:spPr/>
      <dgm:t>
        <a:bodyPr/>
        <a:lstStyle/>
        <a:p>
          <a:endParaRPr lang="en-US"/>
        </a:p>
      </dgm:t>
    </dgm:pt>
    <dgm:pt modelId="{AFC6C363-9C24-4F84-A065-4834BF7A2D8B}" type="sibTrans" cxnId="{C355C816-575B-49DB-A452-023B732BC3CE}">
      <dgm:prSet/>
      <dgm:spPr/>
      <dgm:t>
        <a:bodyPr/>
        <a:lstStyle/>
        <a:p>
          <a:endParaRPr lang="en-US"/>
        </a:p>
      </dgm:t>
    </dgm:pt>
    <dgm:pt modelId="{9E613B68-F66A-4CBF-A380-48D44790A68F}">
      <dgm:prSet/>
      <dgm:spPr/>
      <dgm:t>
        <a:bodyPr/>
        <a:lstStyle/>
        <a:p>
          <a:r>
            <a:rPr lang="en-US" dirty="0"/>
            <a:t>Ran SWAT to generate Baseline output</a:t>
          </a:r>
        </a:p>
      </dgm:t>
    </dgm:pt>
    <dgm:pt modelId="{91575D56-8FC4-404B-8424-F1F8448504F4}" type="parTrans" cxnId="{6969EF54-04E5-403A-8D12-8CB21E5DAC4B}">
      <dgm:prSet/>
      <dgm:spPr/>
      <dgm:t>
        <a:bodyPr/>
        <a:lstStyle/>
        <a:p>
          <a:endParaRPr lang="en-US"/>
        </a:p>
      </dgm:t>
    </dgm:pt>
    <dgm:pt modelId="{FA243D41-984F-4A26-B669-33380901F90E}" type="sibTrans" cxnId="{6969EF54-04E5-403A-8D12-8CB21E5DAC4B}">
      <dgm:prSet/>
      <dgm:spPr/>
      <dgm:t>
        <a:bodyPr/>
        <a:lstStyle/>
        <a:p>
          <a:endParaRPr lang="en-US"/>
        </a:p>
      </dgm:t>
    </dgm:pt>
    <dgm:pt modelId="{2F652814-E181-4307-AEAC-B4F159578C60}">
      <dgm:prSet/>
      <dgm:spPr/>
      <dgm:t>
        <a:bodyPr/>
        <a:lstStyle/>
        <a:p>
          <a:r>
            <a:rPr lang="en-US"/>
            <a:t>Used Python code (updated_hru_fr.py) to modify areas in the hru files</a:t>
          </a:r>
          <a:endParaRPr lang="en-US" dirty="0"/>
        </a:p>
      </dgm:t>
    </dgm:pt>
    <dgm:pt modelId="{E527180D-6527-486F-8ECE-51955039129F}" type="parTrans" cxnId="{9463618E-96FD-4E55-BC1F-463DD46799A3}">
      <dgm:prSet/>
      <dgm:spPr/>
      <dgm:t>
        <a:bodyPr/>
        <a:lstStyle/>
        <a:p>
          <a:endParaRPr lang="en-US"/>
        </a:p>
      </dgm:t>
    </dgm:pt>
    <dgm:pt modelId="{289B9594-B28A-4BA1-B05C-1C8B1F1D2870}" type="sibTrans" cxnId="{9463618E-96FD-4E55-BC1F-463DD46799A3}">
      <dgm:prSet/>
      <dgm:spPr/>
      <dgm:t>
        <a:bodyPr/>
        <a:lstStyle/>
        <a:p>
          <a:endParaRPr lang="en-US"/>
        </a:p>
      </dgm:t>
    </dgm:pt>
    <dgm:pt modelId="{0D1BEA81-F103-4C1C-9C87-727E11383E45}">
      <dgm:prSet/>
      <dgm:spPr/>
      <dgm:t>
        <a:bodyPr/>
        <a:lstStyle/>
        <a:p>
          <a:r>
            <a:rPr lang="en-US" dirty="0"/>
            <a:t>Land use = Pasture</a:t>
          </a:r>
        </a:p>
        <a:p>
          <a:r>
            <a:rPr lang="en-US" dirty="0"/>
            <a:t> Soil = Counts </a:t>
          </a:r>
        </a:p>
        <a:p>
          <a:r>
            <a:rPr lang="en-US" dirty="0"/>
            <a:t>Slope = 1%</a:t>
          </a:r>
        </a:p>
      </dgm:t>
    </dgm:pt>
    <dgm:pt modelId="{B66316EE-BEB9-45DB-AA8C-AC488515E83B}" type="parTrans" cxnId="{23F91199-16A3-4C6B-9990-BB587C69A6AF}">
      <dgm:prSet/>
      <dgm:spPr/>
      <dgm:t>
        <a:bodyPr/>
        <a:lstStyle/>
        <a:p>
          <a:endParaRPr lang="en-US"/>
        </a:p>
      </dgm:t>
    </dgm:pt>
    <dgm:pt modelId="{1B6C1E59-7B46-43D9-B681-CDB01DCA04DF}" type="sibTrans" cxnId="{23F91199-16A3-4C6B-9990-BB587C69A6AF}">
      <dgm:prSet/>
      <dgm:spPr/>
      <dgm:t>
        <a:bodyPr/>
        <a:lstStyle/>
        <a:p>
          <a:endParaRPr lang="en-US"/>
        </a:p>
      </dgm:t>
    </dgm:pt>
    <dgm:pt modelId="{36CD6F63-AC29-4957-9B47-63FFE3517094}">
      <dgm:prSet/>
      <dgm:spPr/>
      <dgm:t>
        <a:bodyPr/>
        <a:lstStyle/>
        <a:p>
          <a:r>
            <a:rPr lang="en-US" dirty="0"/>
            <a:t>Output file </a:t>
          </a:r>
          <a:r>
            <a:rPr lang="en-US" dirty="0" err="1"/>
            <a:t>output.hru</a:t>
          </a:r>
          <a:r>
            <a:rPr lang="en-US" dirty="0"/>
            <a:t> contains monthly output from 2001-2022 for the AOI HRU</a:t>
          </a:r>
        </a:p>
      </dgm:t>
    </dgm:pt>
    <dgm:pt modelId="{028593C8-6DA8-4EE8-A96A-0893B7823F35}" type="parTrans" cxnId="{6107D458-AA64-4D2C-86F4-DB0B87EC85C5}">
      <dgm:prSet/>
      <dgm:spPr/>
      <dgm:t>
        <a:bodyPr/>
        <a:lstStyle/>
        <a:p>
          <a:endParaRPr lang="en-US"/>
        </a:p>
      </dgm:t>
    </dgm:pt>
    <dgm:pt modelId="{983C0FE5-1C58-4934-95EE-9CA18249DD0D}" type="sibTrans" cxnId="{6107D458-AA64-4D2C-86F4-DB0B87EC85C5}">
      <dgm:prSet/>
      <dgm:spPr/>
      <dgm:t>
        <a:bodyPr/>
        <a:lstStyle/>
        <a:p>
          <a:endParaRPr lang="en-US"/>
        </a:p>
      </dgm:t>
    </dgm:pt>
    <dgm:pt modelId="{1A6D86C3-8016-43CD-B3AD-EB1175DEEC2B}">
      <dgm:prSet/>
      <dgm:spPr/>
      <dgm:t>
        <a:bodyPr/>
        <a:lstStyle/>
        <a:p>
          <a:r>
            <a:rPr lang="en-US" dirty="0"/>
            <a:t>Monthly timestep from 1999 – 2022 with a 2-year spin-up</a:t>
          </a:r>
        </a:p>
      </dgm:t>
    </dgm:pt>
    <dgm:pt modelId="{3BB996C6-72AA-4B09-8BD2-8BA58A09D538}" type="parTrans" cxnId="{3441BAEB-F76E-466F-94E9-56B9BA04B7E8}">
      <dgm:prSet/>
      <dgm:spPr/>
      <dgm:t>
        <a:bodyPr/>
        <a:lstStyle/>
        <a:p>
          <a:endParaRPr lang="en-US"/>
        </a:p>
      </dgm:t>
    </dgm:pt>
    <dgm:pt modelId="{C34B1C67-A019-4716-A6BB-F779A4C746DF}" type="sibTrans" cxnId="{3441BAEB-F76E-466F-94E9-56B9BA04B7E8}">
      <dgm:prSet/>
      <dgm:spPr/>
      <dgm:t>
        <a:bodyPr/>
        <a:lstStyle/>
        <a:p>
          <a:endParaRPr lang="en-US"/>
        </a:p>
      </dgm:t>
    </dgm:pt>
    <dgm:pt modelId="{0D40D76A-1C0F-4422-BCBC-3F276F012FC4}" type="pres">
      <dgm:prSet presAssocID="{22B01CA0-8EB2-42D2-8DA8-8DDB9DA0817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8C8EE82-FCC3-47E6-B8AA-2FD3BBB927CA}" type="pres">
      <dgm:prSet presAssocID="{916AB57E-7FA7-4BAB-851F-DBCB15929368}" presName="horFlow" presStyleCnt="0"/>
      <dgm:spPr/>
    </dgm:pt>
    <dgm:pt modelId="{867410B9-66BE-4895-BE49-9D62FBA7605D}" type="pres">
      <dgm:prSet presAssocID="{916AB57E-7FA7-4BAB-851F-DBCB15929368}" presName="bigChev" presStyleLbl="node1" presStyleIdx="0" presStyleCnt="3"/>
      <dgm:spPr/>
    </dgm:pt>
    <dgm:pt modelId="{69BD1568-36AE-4182-A655-81D4426DB323}" type="pres">
      <dgm:prSet presAssocID="{B66316EE-BEB9-45DB-AA8C-AC488515E83B}" presName="parTrans" presStyleCnt="0"/>
      <dgm:spPr/>
    </dgm:pt>
    <dgm:pt modelId="{BB46B059-4FAE-41E6-B029-B2EEB55DAB27}" type="pres">
      <dgm:prSet presAssocID="{0D1BEA81-F103-4C1C-9C87-727E11383E45}" presName="node" presStyleLbl="alignAccFollowNode1" presStyleIdx="0" presStyleCnt="5">
        <dgm:presLayoutVars>
          <dgm:bulletEnabled val="1"/>
        </dgm:presLayoutVars>
      </dgm:prSet>
      <dgm:spPr/>
    </dgm:pt>
    <dgm:pt modelId="{E8A42C02-571A-4539-BFA7-893FDCB97A2A}" type="pres">
      <dgm:prSet presAssocID="{916AB57E-7FA7-4BAB-851F-DBCB15929368}" presName="vSp" presStyleCnt="0"/>
      <dgm:spPr/>
    </dgm:pt>
    <dgm:pt modelId="{F6E04297-BD44-4D9B-A394-365FB4835635}" type="pres">
      <dgm:prSet presAssocID="{2F652814-E181-4307-AEAC-B4F159578C60}" presName="horFlow" presStyleCnt="0"/>
      <dgm:spPr/>
    </dgm:pt>
    <dgm:pt modelId="{567C5017-4FC8-4B39-B948-C8F6E010BAB2}" type="pres">
      <dgm:prSet presAssocID="{2F652814-E181-4307-AEAC-B4F159578C60}" presName="bigChev" presStyleLbl="node1" presStyleIdx="1" presStyleCnt="3"/>
      <dgm:spPr/>
    </dgm:pt>
    <dgm:pt modelId="{773A76F8-12E6-47EE-977F-A7C9B8DFF84D}" type="pres">
      <dgm:prSet presAssocID="{604D2988-F20D-46E1-9B87-51C57B139BCB}" presName="parTrans" presStyleCnt="0"/>
      <dgm:spPr/>
    </dgm:pt>
    <dgm:pt modelId="{1C0F2E36-BD05-4DDD-A0CB-C2A7BC18D7BE}" type="pres">
      <dgm:prSet presAssocID="{D9955B30-2414-4D0C-8D02-DB718EB45787}" presName="node" presStyleLbl="alignAccFollowNode1" presStyleIdx="1" presStyleCnt="5">
        <dgm:presLayoutVars>
          <dgm:bulletEnabled val="1"/>
        </dgm:presLayoutVars>
      </dgm:prSet>
      <dgm:spPr/>
    </dgm:pt>
    <dgm:pt modelId="{F9067B22-38D6-4AD3-8C6B-91307963235E}" type="pres">
      <dgm:prSet presAssocID="{129C42A2-AF1A-4D65-BE16-C2EEE8BA5DD4}" presName="sibTrans" presStyleCnt="0"/>
      <dgm:spPr/>
    </dgm:pt>
    <dgm:pt modelId="{FC1BEF12-7A9D-4946-A0BB-911A8960408B}" type="pres">
      <dgm:prSet presAssocID="{5DFBF602-B534-44C4-A88F-4BE80EE154F7}" presName="node" presStyleLbl="alignAccFollowNode1" presStyleIdx="2" presStyleCnt="5">
        <dgm:presLayoutVars>
          <dgm:bulletEnabled val="1"/>
        </dgm:presLayoutVars>
      </dgm:prSet>
      <dgm:spPr/>
    </dgm:pt>
    <dgm:pt modelId="{4B6ECBB1-6D0F-4454-957E-D52434717244}" type="pres">
      <dgm:prSet presAssocID="{2F652814-E181-4307-AEAC-B4F159578C60}" presName="vSp" presStyleCnt="0"/>
      <dgm:spPr/>
    </dgm:pt>
    <dgm:pt modelId="{E8E92083-7325-4F57-B69A-B6CD4C26CFF7}" type="pres">
      <dgm:prSet presAssocID="{9E613B68-F66A-4CBF-A380-48D44790A68F}" presName="horFlow" presStyleCnt="0"/>
      <dgm:spPr/>
    </dgm:pt>
    <dgm:pt modelId="{8247F58F-53E9-4F9F-BE58-A8C5C57BC741}" type="pres">
      <dgm:prSet presAssocID="{9E613B68-F66A-4CBF-A380-48D44790A68F}" presName="bigChev" presStyleLbl="node1" presStyleIdx="2" presStyleCnt="3"/>
      <dgm:spPr/>
    </dgm:pt>
    <dgm:pt modelId="{F2D1EB9A-F5E5-4C7D-B2B3-1C9129200504}" type="pres">
      <dgm:prSet presAssocID="{3BB996C6-72AA-4B09-8BD2-8BA58A09D538}" presName="parTrans" presStyleCnt="0"/>
      <dgm:spPr/>
    </dgm:pt>
    <dgm:pt modelId="{D66D55C7-D615-44CF-A85B-13C82CD1353B}" type="pres">
      <dgm:prSet presAssocID="{1A6D86C3-8016-43CD-B3AD-EB1175DEEC2B}" presName="node" presStyleLbl="alignAccFollowNode1" presStyleIdx="3" presStyleCnt="5">
        <dgm:presLayoutVars>
          <dgm:bulletEnabled val="1"/>
        </dgm:presLayoutVars>
      </dgm:prSet>
      <dgm:spPr/>
    </dgm:pt>
    <dgm:pt modelId="{F7AD796F-CE34-4541-88C1-72BA942D9EC6}" type="pres">
      <dgm:prSet presAssocID="{C34B1C67-A019-4716-A6BB-F779A4C746DF}" presName="sibTrans" presStyleCnt="0"/>
      <dgm:spPr/>
    </dgm:pt>
    <dgm:pt modelId="{9B9FA838-E943-4B60-81BE-B55B9A5D703B}" type="pres">
      <dgm:prSet presAssocID="{36CD6F63-AC29-4957-9B47-63FFE3517094}" presName="node" presStyleLbl="alignAccFollowNode1" presStyleIdx="4" presStyleCnt="5">
        <dgm:presLayoutVars>
          <dgm:bulletEnabled val="1"/>
        </dgm:presLayoutVars>
      </dgm:prSet>
      <dgm:spPr/>
    </dgm:pt>
  </dgm:ptLst>
  <dgm:cxnLst>
    <dgm:cxn modelId="{C355C816-575B-49DB-A452-023B732BC3CE}" srcId="{2F652814-E181-4307-AEAC-B4F159578C60}" destId="{5DFBF602-B534-44C4-A88F-4BE80EE154F7}" srcOrd="1" destOrd="0" parTransId="{016661C9-FA01-426D-A42B-72CD18D3CBE7}" sibTransId="{AFC6C363-9C24-4F84-A065-4834BF7A2D8B}"/>
    <dgm:cxn modelId="{FBA21F21-EAAD-4920-9E57-CD72E4737E62}" type="presOf" srcId="{916AB57E-7FA7-4BAB-851F-DBCB15929368}" destId="{867410B9-66BE-4895-BE49-9D62FBA7605D}" srcOrd="0" destOrd="0" presId="urn:microsoft.com/office/officeart/2005/8/layout/lProcess3"/>
    <dgm:cxn modelId="{9768C346-491A-4B8A-AF15-E5881BE0CA68}" srcId="{22B01CA0-8EB2-42D2-8DA8-8DDB9DA08172}" destId="{916AB57E-7FA7-4BAB-851F-DBCB15929368}" srcOrd="0" destOrd="0" parTransId="{9E3EB419-541D-4F79-B38D-712C9725B084}" sibTransId="{C074222E-A2DF-4642-BD18-149452D6CA14}"/>
    <dgm:cxn modelId="{3DE1726B-9664-4278-A2FE-541D0DDCA116}" type="presOf" srcId="{D9955B30-2414-4D0C-8D02-DB718EB45787}" destId="{1C0F2E36-BD05-4DDD-A0CB-C2A7BC18D7BE}" srcOrd="0" destOrd="0" presId="urn:microsoft.com/office/officeart/2005/8/layout/lProcess3"/>
    <dgm:cxn modelId="{F841C86B-3577-4DE8-8342-64967235FA05}" type="presOf" srcId="{9E613B68-F66A-4CBF-A380-48D44790A68F}" destId="{8247F58F-53E9-4F9F-BE58-A8C5C57BC741}" srcOrd="0" destOrd="0" presId="urn:microsoft.com/office/officeart/2005/8/layout/lProcess3"/>
    <dgm:cxn modelId="{BD320B6E-7B98-4859-8EB0-0164E7FCEF31}" srcId="{2F652814-E181-4307-AEAC-B4F159578C60}" destId="{D9955B30-2414-4D0C-8D02-DB718EB45787}" srcOrd="0" destOrd="0" parTransId="{604D2988-F20D-46E1-9B87-51C57B139BCB}" sibTransId="{129C42A2-AF1A-4D65-BE16-C2EEE8BA5DD4}"/>
    <dgm:cxn modelId="{94DAFA6F-ADD9-4C4C-ABF3-8ACBC35FB5A8}" type="presOf" srcId="{36CD6F63-AC29-4957-9B47-63FFE3517094}" destId="{9B9FA838-E943-4B60-81BE-B55B9A5D703B}" srcOrd="0" destOrd="0" presId="urn:microsoft.com/office/officeart/2005/8/layout/lProcess3"/>
    <dgm:cxn modelId="{26996B53-886D-4DD7-AC29-7B24B5E3837A}" type="presOf" srcId="{1A6D86C3-8016-43CD-B3AD-EB1175DEEC2B}" destId="{D66D55C7-D615-44CF-A85B-13C82CD1353B}" srcOrd="0" destOrd="0" presId="urn:microsoft.com/office/officeart/2005/8/layout/lProcess3"/>
    <dgm:cxn modelId="{6969EF54-04E5-403A-8D12-8CB21E5DAC4B}" srcId="{22B01CA0-8EB2-42D2-8DA8-8DDB9DA08172}" destId="{9E613B68-F66A-4CBF-A380-48D44790A68F}" srcOrd="2" destOrd="0" parTransId="{91575D56-8FC4-404B-8424-F1F8448504F4}" sibTransId="{FA243D41-984F-4A26-B669-33380901F90E}"/>
    <dgm:cxn modelId="{6107D458-AA64-4D2C-86F4-DB0B87EC85C5}" srcId="{9E613B68-F66A-4CBF-A380-48D44790A68F}" destId="{36CD6F63-AC29-4957-9B47-63FFE3517094}" srcOrd="1" destOrd="0" parTransId="{028593C8-6DA8-4EE8-A96A-0893B7823F35}" sibTransId="{983C0FE5-1C58-4934-95EE-9CA18249DD0D}"/>
    <dgm:cxn modelId="{9463618E-96FD-4E55-BC1F-463DD46799A3}" srcId="{22B01CA0-8EB2-42D2-8DA8-8DDB9DA08172}" destId="{2F652814-E181-4307-AEAC-B4F159578C60}" srcOrd="1" destOrd="0" parTransId="{E527180D-6527-486F-8ECE-51955039129F}" sibTransId="{289B9594-B28A-4BA1-B05C-1C8B1F1D2870}"/>
    <dgm:cxn modelId="{23F91199-16A3-4C6B-9990-BB587C69A6AF}" srcId="{916AB57E-7FA7-4BAB-851F-DBCB15929368}" destId="{0D1BEA81-F103-4C1C-9C87-727E11383E45}" srcOrd="0" destOrd="0" parTransId="{B66316EE-BEB9-45DB-AA8C-AC488515E83B}" sibTransId="{1B6C1E59-7B46-43D9-B681-CDB01DCA04DF}"/>
    <dgm:cxn modelId="{2FA5E5BD-B1C0-4356-A95D-DE91092D86A1}" type="presOf" srcId="{2F652814-E181-4307-AEAC-B4F159578C60}" destId="{567C5017-4FC8-4B39-B948-C8F6E010BAB2}" srcOrd="0" destOrd="0" presId="urn:microsoft.com/office/officeart/2005/8/layout/lProcess3"/>
    <dgm:cxn modelId="{34EE3ECC-E54C-41B8-937D-359B7E55C2F3}" type="presOf" srcId="{0D1BEA81-F103-4C1C-9C87-727E11383E45}" destId="{BB46B059-4FAE-41E6-B029-B2EEB55DAB27}" srcOrd="0" destOrd="0" presId="urn:microsoft.com/office/officeart/2005/8/layout/lProcess3"/>
    <dgm:cxn modelId="{9D2B0ED2-7497-49C4-A7D1-EB0CF9613ED7}" type="presOf" srcId="{5DFBF602-B534-44C4-A88F-4BE80EE154F7}" destId="{FC1BEF12-7A9D-4946-A0BB-911A8960408B}" srcOrd="0" destOrd="0" presId="urn:microsoft.com/office/officeart/2005/8/layout/lProcess3"/>
    <dgm:cxn modelId="{672EAEEA-E38B-45A0-A19C-FF17F4E910C4}" type="presOf" srcId="{22B01CA0-8EB2-42D2-8DA8-8DDB9DA08172}" destId="{0D40D76A-1C0F-4422-BCBC-3F276F012FC4}" srcOrd="0" destOrd="0" presId="urn:microsoft.com/office/officeart/2005/8/layout/lProcess3"/>
    <dgm:cxn modelId="{3441BAEB-F76E-466F-94E9-56B9BA04B7E8}" srcId="{9E613B68-F66A-4CBF-A380-48D44790A68F}" destId="{1A6D86C3-8016-43CD-B3AD-EB1175DEEC2B}" srcOrd="0" destOrd="0" parTransId="{3BB996C6-72AA-4B09-8BD2-8BA58A09D538}" sibTransId="{C34B1C67-A019-4716-A6BB-F779A4C746DF}"/>
    <dgm:cxn modelId="{107CEFA3-C2EF-449E-AAD6-6A9407A3EBB4}" type="presParOf" srcId="{0D40D76A-1C0F-4422-BCBC-3F276F012FC4}" destId="{48C8EE82-FCC3-47E6-B8AA-2FD3BBB927CA}" srcOrd="0" destOrd="0" presId="urn:microsoft.com/office/officeart/2005/8/layout/lProcess3"/>
    <dgm:cxn modelId="{FD3FADE1-9790-49B7-A354-3C1EFB9ADD9B}" type="presParOf" srcId="{48C8EE82-FCC3-47E6-B8AA-2FD3BBB927CA}" destId="{867410B9-66BE-4895-BE49-9D62FBA7605D}" srcOrd="0" destOrd="0" presId="urn:microsoft.com/office/officeart/2005/8/layout/lProcess3"/>
    <dgm:cxn modelId="{A67B960D-FBF5-4609-A13E-DBDDDBDEC6FD}" type="presParOf" srcId="{48C8EE82-FCC3-47E6-B8AA-2FD3BBB927CA}" destId="{69BD1568-36AE-4182-A655-81D4426DB323}" srcOrd="1" destOrd="0" presId="urn:microsoft.com/office/officeart/2005/8/layout/lProcess3"/>
    <dgm:cxn modelId="{1351874E-7AB3-4CAA-8A99-0553B90C9E02}" type="presParOf" srcId="{48C8EE82-FCC3-47E6-B8AA-2FD3BBB927CA}" destId="{BB46B059-4FAE-41E6-B029-B2EEB55DAB27}" srcOrd="2" destOrd="0" presId="urn:microsoft.com/office/officeart/2005/8/layout/lProcess3"/>
    <dgm:cxn modelId="{63E5D2F4-3557-47DA-B5AB-26527835CCF5}" type="presParOf" srcId="{0D40D76A-1C0F-4422-BCBC-3F276F012FC4}" destId="{E8A42C02-571A-4539-BFA7-893FDCB97A2A}" srcOrd="1" destOrd="0" presId="urn:microsoft.com/office/officeart/2005/8/layout/lProcess3"/>
    <dgm:cxn modelId="{3F65D0A9-922A-48C4-A6A2-DDF69F78B55B}" type="presParOf" srcId="{0D40D76A-1C0F-4422-BCBC-3F276F012FC4}" destId="{F6E04297-BD44-4D9B-A394-365FB4835635}" srcOrd="2" destOrd="0" presId="urn:microsoft.com/office/officeart/2005/8/layout/lProcess3"/>
    <dgm:cxn modelId="{E1A1C036-0107-40E3-91EF-B228AD7446A2}" type="presParOf" srcId="{F6E04297-BD44-4D9B-A394-365FB4835635}" destId="{567C5017-4FC8-4B39-B948-C8F6E010BAB2}" srcOrd="0" destOrd="0" presId="urn:microsoft.com/office/officeart/2005/8/layout/lProcess3"/>
    <dgm:cxn modelId="{69A80491-0EF4-4CD5-99AF-5327EEB2AC4E}" type="presParOf" srcId="{F6E04297-BD44-4D9B-A394-365FB4835635}" destId="{773A76F8-12E6-47EE-977F-A7C9B8DFF84D}" srcOrd="1" destOrd="0" presId="urn:microsoft.com/office/officeart/2005/8/layout/lProcess3"/>
    <dgm:cxn modelId="{F903830A-0604-41AD-AED0-4393D807916F}" type="presParOf" srcId="{F6E04297-BD44-4D9B-A394-365FB4835635}" destId="{1C0F2E36-BD05-4DDD-A0CB-C2A7BC18D7BE}" srcOrd="2" destOrd="0" presId="urn:microsoft.com/office/officeart/2005/8/layout/lProcess3"/>
    <dgm:cxn modelId="{B840B00D-8AAA-4A2F-B7C1-89D9BE842C6D}" type="presParOf" srcId="{F6E04297-BD44-4D9B-A394-365FB4835635}" destId="{F9067B22-38D6-4AD3-8C6B-91307963235E}" srcOrd="3" destOrd="0" presId="urn:microsoft.com/office/officeart/2005/8/layout/lProcess3"/>
    <dgm:cxn modelId="{0A07A46D-453E-4986-BAE8-D68EC132A026}" type="presParOf" srcId="{F6E04297-BD44-4D9B-A394-365FB4835635}" destId="{FC1BEF12-7A9D-4946-A0BB-911A8960408B}" srcOrd="4" destOrd="0" presId="urn:microsoft.com/office/officeart/2005/8/layout/lProcess3"/>
    <dgm:cxn modelId="{B1A7BA2C-E712-4835-8963-ACC5C02A6F10}" type="presParOf" srcId="{0D40D76A-1C0F-4422-BCBC-3F276F012FC4}" destId="{4B6ECBB1-6D0F-4454-957E-D52434717244}" srcOrd="3" destOrd="0" presId="urn:microsoft.com/office/officeart/2005/8/layout/lProcess3"/>
    <dgm:cxn modelId="{F415B90E-6A6F-4B0F-89C1-52E23AD2EAE8}" type="presParOf" srcId="{0D40D76A-1C0F-4422-BCBC-3F276F012FC4}" destId="{E8E92083-7325-4F57-B69A-B6CD4C26CFF7}" srcOrd="4" destOrd="0" presId="urn:microsoft.com/office/officeart/2005/8/layout/lProcess3"/>
    <dgm:cxn modelId="{58A6AA93-D0F3-48ED-8484-B79EBE567556}" type="presParOf" srcId="{E8E92083-7325-4F57-B69A-B6CD4C26CFF7}" destId="{8247F58F-53E9-4F9F-BE58-A8C5C57BC741}" srcOrd="0" destOrd="0" presId="urn:microsoft.com/office/officeart/2005/8/layout/lProcess3"/>
    <dgm:cxn modelId="{4345A89B-6167-4940-9FE4-9D0434D74FA9}" type="presParOf" srcId="{E8E92083-7325-4F57-B69A-B6CD4C26CFF7}" destId="{F2D1EB9A-F5E5-4C7D-B2B3-1C9129200504}" srcOrd="1" destOrd="0" presId="urn:microsoft.com/office/officeart/2005/8/layout/lProcess3"/>
    <dgm:cxn modelId="{A350120B-32E5-4A32-B8C0-A4F6CF3A81ED}" type="presParOf" srcId="{E8E92083-7325-4F57-B69A-B6CD4C26CFF7}" destId="{D66D55C7-D615-44CF-A85B-13C82CD1353B}" srcOrd="2" destOrd="0" presId="urn:microsoft.com/office/officeart/2005/8/layout/lProcess3"/>
    <dgm:cxn modelId="{EA221DF1-C7C0-4CC8-BDAC-EFADC9BE0681}" type="presParOf" srcId="{E8E92083-7325-4F57-B69A-B6CD4C26CFF7}" destId="{F7AD796F-CE34-4541-88C1-72BA942D9EC6}" srcOrd="3" destOrd="0" presId="urn:microsoft.com/office/officeart/2005/8/layout/lProcess3"/>
    <dgm:cxn modelId="{F6FDE6D5-1867-4849-84E8-E8DD2D015702}" type="presParOf" srcId="{E8E92083-7325-4F57-B69A-B6CD4C26CFF7}" destId="{9B9FA838-E943-4B60-81BE-B55B9A5D703B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AF7B00-EF86-42E0-AA47-0A0AD842DB1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46F55E8-BA50-452D-8E25-79256FA0E5F2}">
      <dgm:prSet phldrT="[Text]"/>
      <dgm:spPr/>
      <dgm:t>
        <a:bodyPr/>
        <a:lstStyle/>
        <a:p>
          <a:r>
            <a:rPr lang="en-US" dirty="0"/>
            <a:t>Used Python code (add_WWHT_cover_crop_mgt.py) to simulate a cover crop on the AOI HRU</a:t>
          </a:r>
        </a:p>
      </dgm:t>
    </dgm:pt>
    <dgm:pt modelId="{C11BCD39-EF25-4FDF-8FC5-F7B5EED3EB06}" type="parTrans" cxnId="{36B0FB2F-75AF-4F9E-891E-BDAA6AA75942}">
      <dgm:prSet/>
      <dgm:spPr/>
      <dgm:t>
        <a:bodyPr/>
        <a:lstStyle/>
        <a:p>
          <a:endParaRPr lang="en-US"/>
        </a:p>
      </dgm:t>
    </dgm:pt>
    <dgm:pt modelId="{E429B703-F43A-4293-881C-7F5C4E4F64A2}" type="sibTrans" cxnId="{36B0FB2F-75AF-4F9E-891E-BDAA6AA75942}">
      <dgm:prSet/>
      <dgm:spPr/>
      <dgm:t>
        <a:bodyPr/>
        <a:lstStyle/>
        <a:p>
          <a:endParaRPr lang="en-US"/>
        </a:p>
      </dgm:t>
    </dgm:pt>
    <dgm:pt modelId="{FE56E08E-B7B2-463A-BA8A-DE24AFA78609}">
      <dgm:prSet phldrT="[Text]"/>
      <dgm:spPr/>
      <dgm:t>
        <a:bodyPr/>
        <a:lstStyle/>
        <a:p>
          <a:r>
            <a:rPr lang="en-US" dirty="0"/>
            <a:t>Modify management of AOI HRU to simulate winter wheat as a cover crop on the pasture</a:t>
          </a:r>
        </a:p>
      </dgm:t>
    </dgm:pt>
    <dgm:pt modelId="{1E5E3283-EE39-4228-9471-3A20F0C7FBC9}" type="parTrans" cxnId="{836ED80B-ECC6-4AA8-8C4A-02F7BE63AE7D}">
      <dgm:prSet/>
      <dgm:spPr/>
      <dgm:t>
        <a:bodyPr/>
        <a:lstStyle/>
        <a:p>
          <a:endParaRPr lang="en-US"/>
        </a:p>
      </dgm:t>
    </dgm:pt>
    <dgm:pt modelId="{6DE19310-0906-4375-AFD5-7F5A2BD87044}" type="sibTrans" cxnId="{836ED80B-ECC6-4AA8-8C4A-02F7BE63AE7D}">
      <dgm:prSet/>
      <dgm:spPr/>
      <dgm:t>
        <a:bodyPr/>
        <a:lstStyle/>
        <a:p>
          <a:endParaRPr lang="en-US"/>
        </a:p>
      </dgm:t>
    </dgm:pt>
    <dgm:pt modelId="{6E5BEB3D-44AC-4A3E-9194-B639C69ECA94}">
      <dgm:prSet phldrT="[Text]"/>
      <dgm:spPr/>
      <dgm:t>
        <a:bodyPr/>
        <a:lstStyle/>
        <a:p>
          <a:r>
            <a:rPr lang="en-US" dirty="0"/>
            <a:t>Ran SWAT to generate Cover Crop Output</a:t>
          </a:r>
        </a:p>
      </dgm:t>
    </dgm:pt>
    <dgm:pt modelId="{60CA519F-24E7-48BA-ABA0-8BE7018DB3D2}" type="parTrans" cxnId="{62856AC7-843D-436B-AAB2-F4CF52879390}">
      <dgm:prSet/>
      <dgm:spPr/>
      <dgm:t>
        <a:bodyPr/>
        <a:lstStyle/>
        <a:p>
          <a:endParaRPr lang="en-US"/>
        </a:p>
      </dgm:t>
    </dgm:pt>
    <dgm:pt modelId="{1AD7503E-DCE0-4A8C-A667-AFADCDC288C1}" type="sibTrans" cxnId="{62856AC7-843D-436B-AAB2-F4CF52879390}">
      <dgm:prSet/>
      <dgm:spPr/>
      <dgm:t>
        <a:bodyPr/>
        <a:lstStyle/>
        <a:p>
          <a:endParaRPr lang="en-US"/>
        </a:p>
      </dgm:t>
    </dgm:pt>
    <dgm:pt modelId="{0FF705CF-BCBC-488F-8FA8-8D3F2E598026}">
      <dgm:prSet phldrT="[Text]"/>
      <dgm:spPr/>
      <dgm:t>
        <a:bodyPr/>
        <a:lstStyle/>
        <a:p>
          <a:r>
            <a:rPr lang="en-US" dirty="0"/>
            <a:t>Output file </a:t>
          </a:r>
          <a:r>
            <a:rPr lang="en-US" dirty="0" err="1"/>
            <a:t>output.hru</a:t>
          </a:r>
          <a:r>
            <a:rPr lang="en-US" dirty="0"/>
            <a:t> contains monthly output from 2001-2022 for the AOI HRU</a:t>
          </a:r>
        </a:p>
      </dgm:t>
    </dgm:pt>
    <dgm:pt modelId="{F8E8827C-3362-473C-8682-1919093673B6}" type="parTrans" cxnId="{E4C51667-F851-488F-942D-62A0F8D8F5A1}">
      <dgm:prSet/>
      <dgm:spPr/>
      <dgm:t>
        <a:bodyPr/>
        <a:lstStyle/>
        <a:p>
          <a:endParaRPr lang="en-US"/>
        </a:p>
      </dgm:t>
    </dgm:pt>
    <dgm:pt modelId="{B960D0A2-ED27-4459-A5A1-E2FCC32D0E03}" type="sibTrans" cxnId="{E4C51667-F851-488F-942D-62A0F8D8F5A1}">
      <dgm:prSet/>
      <dgm:spPr/>
      <dgm:t>
        <a:bodyPr/>
        <a:lstStyle/>
        <a:p>
          <a:endParaRPr lang="en-US"/>
        </a:p>
      </dgm:t>
    </dgm:pt>
    <dgm:pt modelId="{30609B24-AE24-4BE9-AC8D-67DA1346B579}">
      <dgm:prSet phldrT="[Text]"/>
      <dgm:spPr/>
      <dgm:t>
        <a:bodyPr/>
        <a:lstStyle/>
        <a:p>
          <a:r>
            <a:rPr lang="en-US" dirty="0"/>
            <a:t>Monthly timestep from 1999-2022 with 2-year spin-up</a:t>
          </a:r>
        </a:p>
      </dgm:t>
    </dgm:pt>
    <dgm:pt modelId="{7F815B5F-7EE1-4400-98EA-66ABBDB2A3FE}" type="parTrans" cxnId="{A6B74C10-A1AE-4BAA-AE77-E1A413866FAF}">
      <dgm:prSet/>
      <dgm:spPr/>
      <dgm:t>
        <a:bodyPr/>
        <a:lstStyle/>
        <a:p>
          <a:endParaRPr lang="en-US"/>
        </a:p>
      </dgm:t>
    </dgm:pt>
    <dgm:pt modelId="{234C111F-2315-4364-A09E-203C784E12B5}" type="sibTrans" cxnId="{A6B74C10-A1AE-4BAA-AE77-E1A413866FAF}">
      <dgm:prSet/>
      <dgm:spPr/>
      <dgm:t>
        <a:bodyPr/>
        <a:lstStyle/>
        <a:p>
          <a:endParaRPr lang="en-US"/>
        </a:p>
      </dgm:t>
    </dgm:pt>
    <dgm:pt modelId="{BF4D884D-D90C-4369-B973-22D9B1A14B9B}" type="pres">
      <dgm:prSet presAssocID="{E3AF7B00-EF86-42E0-AA47-0A0AD842DB13}" presName="Name0" presStyleCnt="0">
        <dgm:presLayoutVars>
          <dgm:dir/>
          <dgm:animLvl val="lvl"/>
          <dgm:resizeHandles val="exact"/>
        </dgm:presLayoutVars>
      </dgm:prSet>
      <dgm:spPr/>
    </dgm:pt>
    <dgm:pt modelId="{4407E47D-6612-4FE7-86AE-9BB92932FB75}" type="pres">
      <dgm:prSet presAssocID="{6E5BEB3D-44AC-4A3E-9194-B639C69ECA94}" presName="boxAndChildren" presStyleCnt="0"/>
      <dgm:spPr/>
    </dgm:pt>
    <dgm:pt modelId="{3FC09C0E-D190-48E4-8EC7-90FBCAE90368}" type="pres">
      <dgm:prSet presAssocID="{6E5BEB3D-44AC-4A3E-9194-B639C69ECA94}" presName="parentTextBox" presStyleLbl="node1" presStyleIdx="0" presStyleCnt="2"/>
      <dgm:spPr/>
    </dgm:pt>
    <dgm:pt modelId="{AF9F01C4-130C-41CE-B55E-F92E3EEBF484}" type="pres">
      <dgm:prSet presAssocID="{6E5BEB3D-44AC-4A3E-9194-B639C69ECA94}" presName="entireBox" presStyleLbl="node1" presStyleIdx="0" presStyleCnt="2"/>
      <dgm:spPr/>
    </dgm:pt>
    <dgm:pt modelId="{7897A8CB-CCC6-47E1-A3AB-B6A19FFF0253}" type="pres">
      <dgm:prSet presAssocID="{6E5BEB3D-44AC-4A3E-9194-B639C69ECA94}" presName="descendantBox" presStyleCnt="0"/>
      <dgm:spPr/>
    </dgm:pt>
    <dgm:pt modelId="{FEDD591D-29ED-4882-91C1-C3DFA956B54B}" type="pres">
      <dgm:prSet presAssocID="{30609B24-AE24-4BE9-AC8D-67DA1346B579}" presName="childTextBox" presStyleLbl="fgAccFollowNode1" presStyleIdx="0" presStyleCnt="3">
        <dgm:presLayoutVars>
          <dgm:bulletEnabled val="1"/>
        </dgm:presLayoutVars>
      </dgm:prSet>
      <dgm:spPr/>
    </dgm:pt>
    <dgm:pt modelId="{B4EE74F4-30DD-4CF6-9228-413429FEA581}" type="pres">
      <dgm:prSet presAssocID="{0FF705CF-BCBC-488F-8FA8-8D3F2E598026}" presName="childTextBox" presStyleLbl="fgAccFollowNode1" presStyleIdx="1" presStyleCnt="3">
        <dgm:presLayoutVars>
          <dgm:bulletEnabled val="1"/>
        </dgm:presLayoutVars>
      </dgm:prSet>
      <dgm:spPr/>
    </dgm:pt>
    <dgm:pt modelId="{87E406CA-9CD9-45A5-A4AD-9098C2C82FEE}" type="pres">
      <dgm:prSet presAssocID="{E429B703-F43A-4293-881C-7F5C4E4F64A2}" presName="sp" presStyleCnt="0"/>
      <dgm:spPr/>
    </dgm:pt>
    <dgm:pt modelId="{60A1E27E-87F3-4083-8401-09DF1A8A7DDF}" type="pres">
      <dgm:prSet presAssocID="{346F55E8-BA50-452D-8E25-79256FA0E5F2}" presName="arrowAndChildren" presStyleCnt="0"/>
      <dgm:spPr/>
    </dgm:pt>
    <dgm:pt modelId="{55265428-5A93-4953-8714-A4C28969DD9B}" type="pres">
      <dgm:prSet presAssocID="{346F55E8-BA50-452D-8E25-79256FA0E5F2}" presName="parentTextArrow" presStyleLbl="node1" presStyleIdx="0" presStyleCnt="2"/>
      <dgm:spPr/>
    </dgm:pt>
    <dgm:pt modelId="{9952C39F-AE8E-439A-8562-EE0FD4A9B9D8}" type="pres">
      <dgm:prSet presAssocID="{346F55E8-BA50-452D-8E25-79256FA0E5F2}" presName="arrow" presStyleLbl="node1" presStyleIdx="1" presStyleCnt="2"/>
      <dgm:spPr/>
    </dgm:pt>
    <dgm:pt modelId="{3BA59A4F-878E-4055-850A-6401369629C5}" type="pres">
      <dgm:prSet presAssocID="{346F55E8-BA50-452D-8E25-79256FA0E5F2}" presName="descendantArrow" presStyleCnt="0"/>
      <dgm:spPr/>
    </dgm:pt>
    <dgm:pt modelId="{9E019F67-EA74-4595-B37A-539CD96E2FA6}" type="pres">
      <dgm:prSet presAssocID="{FE56E08E-B7B2-463A-BA8A-DE24AFA78609}" presName="childTextArrow" presStyleLbl="fgAccFollowNode1" presStyleIdx="2" presStyleCnt="3">
        <dgm:presLayoutVars>
          <dgm:bulletEnabled val="1"/>
        </dgm:presLayoutVars>
      </dgm:prSet>
      <dgm:spPr/>
    </dgm:pt>
  </dgm:ptLst>
  <dgm:cxnLst>
    <dgm:cxn modelId="{836ED80B-ECC6-4AA8-8C4A-02F7BE63AE7D}" srcId="{346F55E8-BA50-452D-8E25-79256FA0E5F2}" destId="{FE56E08E-B7B2-463A-BA8A-DE24AFA78609}" srcOrd="0" destOrd="0" parTransId="{1E5E3283-EE39-4228-9471-3A20F0C7FBC9}" sibTransId="{6DE19310-0906-4375-AFD5-7F5A2BD87044}"/>
    <dgm:cxn modelId="{A6B74C10-A1AE-4BAA-AE77-E1A413866FAF}" srcId="{6E5BEB3D-44AC-4A3E-9194-B639C69ECA94}" destId="{30609B24-AE24-4BE9-AC8D-67DA1346B579}" srcOrd="0" destOrd="0" parTransId="{7F815B5F-7EE1-4400-98EA-66ABBDB2A3FE}" sibTransId="{234C111F-2315-4364-A09E-203C784E12B5}"/>
    <dgm:cxn modelId="{6478DD2A-7E28-483E-96FC-E64AA6C696AD}" type="presOf" srcId="{346F55E8-BA50-452D-8E25-79256FA0E5F2}" destId="{9952C39F-AE8E-439A-8562-EE0FD4A9B9D8}" srcOrd="1" destOrd="0" presId="urn:microsoft.com/office/officeart/2005/8/layout/process4"/>
    <dgm:cxn modelId="{36B0FB2F-75AF-4F9E-891E-BDAA6AA75942}" srcId="{E3AF7B00-EF86-42E0-AA47-0A0AD842DB13}" destId="{346F55E8-BA50-452D-8E25-79256FA0E5F2}" srcOrd="0" destOrd="0" parTransId="{C11BCD39-EF25-4FDF-8FC5-F7B5EED3EB06}" sibTransId="{E429B703-F43A-4293-881C-7F5C4E4F64A2}"/>
    <dgm:cxn modelId="{C671493B-741B-4DD7-AFB1-037E16B8D3B3}" type="presOf" srcId="{0FF705CF-BCBC-488F-8FA8-8D3F2E598026}" destId="{B4EE74F4-30DD-4CF6-9228-413429FEA581}" srcOrd="0" destOrd="0" presId="urn:microsoft.com/office/officeart/2005/8/layout/process4"/>
    <dgm:cxn modelId="{E4C51667-F851-488F-942D-62A0F8D8F5A1}" srcId="{6E5BEB3D-44AC-4A3E-9194-B639C69ECA94}" destId="{0FF705CF-BCBC-488F-8FA8-8D3F2E598026}" srcOrd="1" destOrd="0" parTransId="{F8E8827C-3362-473C-8682-1919093673B6}" sibTransId="{B960D0A2-ED27-4459-A5A1-E2FCC32D0E03}"/>
    <dgm:cxn modelId="{6AA61572-4284-44AC-826C-5199222236E3}" type="presOf" srcId="{6E5BEB3D-44AC-4A3E-9194-B639C69ECA94}" destId="{AF9F01C4-130C-41CE-B55E-F92E3EEBF484}" srcOrd="1" destOrd="0" presId="urn:microsoft.com/office/officeart/2005/8/layout/process4"/>
    <dgm:cxn modelId="{3239CD7E-7E20-482D-A125-556A749DBD4A}" type="presOf" srcId="{346F55E8-BA50-452D-8E25-79256FA0E5F2}" destId="{55265428-5A93-4953-8714-A4C28969DD9B}" srcOrd="0" destOrd="0" presId="urn:microsoft.com/office/officeart/2005/8/layout/process4"/>
    <dgm:cxn modelId="{714538B1-C62F-44F1-9316-75379E1D7D7C}" type="presOf" srcId="{30609B24-AE24-4BE9-AC8D-67DA1346B579}" destId="{FEDD591D-29ED-4882-91C1-C3DFA956B54B}" srcOrd="0" destOrd="0" presId="urn:microsoft.com/office/officeart/2005/8/layout/process4"/>
    <dgm:cxn modelId="{6BD9D8BC-84F2-4015-B845-3349AF98AE73}" type="presOf" srcId="{FE56E08E-B7B2-463A-BA8A-DE24AFA78609}" destId="{9E019F67-EA74-4595-B37A-539CD96E2FA6}" srcOrd="0" destOrd="0" presId="urn:microsoft.com/office/officeart/2005/8/layout/process4"/>
    <dgm:cxn modelId="{62856AC7-843D-436B-AAB2-F4CF52879390}" srcId="{E3AF7B00-EF86-42E0-AA47-0A0AD842DB13}" destId="{6E5BEB3D-44AC-4A3E-9194-B639C69ECA94}" srcOrd="1" destOrd="0" parTransId="{60CA519F-24E7-48BA-ABA0-8BE7018DB3D2}" sibTransId="{1AD7503E-DCE0-4A8C-A667-AFADCDC288C1}"/>
    <dgm:cxn modelId="{B7B476DC-7F33-47D7-820F-75422B382DC8}" type="presOf" srcId="{6E5BEB3D-44AC-4A3E-9194-B639C69ECA94}" destId="{3FC09C0E-D190-48E4-8EC7-90FBCAE90368}" srcOrd="0" destOrd="0" presId="urn:microsoft.com/office/officeart/2005/8/layout/process4"/>
    <dgm:cxn modelId="{64452EF1-9D6D-45F4-867D-8D028AF4CE6E}" type="presOf" srcId="{E3AF7B00-EF86-42E0-AA47-0A0AD842DB13}" destId="{BF4D884D-D90C-4369-B973-22D9B1A14B9B}" srcOrd="0" destOrd="0" presId="urn:microsoft.com/office/officeart/2005/8/layout/process4"/>
    <dgm:cxn modelId="{0112B9F3-5B27-491A-84A7-103A94D21163}" type="presParOf" srcId="{BF4D884D-D90C-4369-B973-22D9B1A14B9B}" destId="{4407E47D-6612-4FE7-86AE-9BB92932FB75}" srcOrd="0" destOrd="0" presId="urn:microsoft.com/office/officeart/2005/8/layout/process4"/>
    <dgm:cxn modelId="{87C1D382-8E85-4CDB-9107-161890948741}" type="presParOf" srcId="{4407E47D-6612-4FE7-86AE-9BB92932FB75}" destId="{3FC09C0E-D190-48E4-8EC7-90FBCAE90368}" srcOrd="0" destOrd="0" presId="urn:microsoft.com/office/officeart/2005/8/layout/process4"/>
    <dgm:cxn modelId="{F40D8625-69DE-454C-8CE6-B269351C998C}" type="presParOf" srcId="{4407E47D-6612-4FE7-86AE-9BB92932FB75}" destId="{AF9F01C4-130C-41CE-B55E-F92E3EEBF484}" srcOrd="1" destOrd="0" presId="urn:microsoft.com/office/officeart/2005/8/layout/process4"/>
    <dgm:cxn modelId="{B768F4CD-19C4-4916-B5B3-61A7015955EC}" type="presParOf" srcId="{4407E47D-6612-4FE7-86AE-9BB92932FB75}" destId="{7897A8CB-CCC6-47E1-A3AB-B6A19FFF0253}" srcOrd="2" destOrd="0" presId="urn:microsoft.com/office/officeart/2005/8/layout/process4"/>
    <dgm:cxn modelId="{1A4A1493-303C-4523-9D96-F9DED91D9AD7}" type="presParOf" srcId="{7897A8CB-CCC6-47E1-A3AB-B6A19FFF0253}" destId="{FEDD591D-29ED-4882-91C1-C3DFA956B54B}" srcOrd="0" destOrd="0" presId="urn:microsoft.com/office/officeart/2005/8/layout/process4"/>
    <dgm:cxn modelId="{902964E6-07E7-4029-BBF8-5EA452DF0928}" type="presParOf" srcId="{7897A8CB-CCC6-47E1-A3AB-B6A19FFF0253}" destId="{B4EE74F4-30DD-4CF6-9228-413429FEA581}" srcOrd="1" destOrd="0" presId="urn:microsoft.com/office/officeart/2005/8/layout/process4"/>
    <dgm:cxn modelId="{362A2368-2E7E-47A2-81BB-966FE77797EC}" type="presParOf" srcId="{BF4D884D-D90C-4369-B973-22D9B1A14B9B}" destId="{87E406CA-9CD9-45A5-A4AD-9098C2C82FEE}" srcOrd="1" destOrd="0" presId="urn:microsoft.com/office/officeart/2005/8/layout/process4"/>
    <dgm:cxn modelId="{F46044EC-1D31-4620-95A3-0FF2F527EAD5}" type="presParOf" srcId="{BF4D884D-D90C-4369-B973-22D9B1A14B9B}" destId="{60A1E27E-87F3-4083-8401-09DF1A8A7DDF}" srcOrd="2" destOrd="0" presId="urn:microsoft.com/office/officeart/2005/8/layout/process4"/>
    <dgm:cxn modelId="{D8B19128-EC8D-4A45-B37A-D8345861F9C3}" type="presParOf" srcId="{60A1E27E-87F3-4083-8401-09DF1A8A7DDF}" destId="{55265428-5A93-4953-8714-A4C28969DD9B}" srcOrd="0" destOrd="0" presId="urn:microsoft.com/office/officeart/2005/8/layout/process4"/>
    <dgm:cxn modelId="{274CD464-4D94-4A0B-93AA-E2C56F8880E8}" type="presParOf" srcId="{60A1E27E-87F3-4083-8401-09DF1A8A7DDF}" destId="{9952C39F-AE8E-439A-8562-EE0FD4A9B9D8}" srcOrd="1" destOrd="0" presId="urn:microsoft.com/office/officeart/2005/8/layout/process4"/>
    <dgm:cxn modelId="{E119CB2B-B759-4650-95B6-8D1DB5A137A5}" type="presParOf" srcId="{60A1E27E-87F3-4083-8401-09DF1A8A7DDF}" destId="{3BA59A4F-878E-4055-850A-6401369629C5}" srcOrd="2" destOrd="0" presId="urn:microsoft.com/office/officeart/2005/8/layout/process4"/>
    <dgm:cxn modelId="{B69698AC-7AE7-4146-81C4-551326CFA029}" type="presParOf" srcId="{3BA59A4F-878E-4055-850A-6401369629C5}" destId="{9E019F67-EA74-4595-B37A-539CD96E2FA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FA1937-E983-432E-A010-4305AFDFCC90}" type="doc">
      <dgm:prSet loTypeId="urn:microsoft.com/office/officeart/2005/8/layout/target3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DFBD44E-EC15-4196-9E46-261B899FF1B8}">
      <dgm:prSet phldrT="[Text]"/>
      <dgm:spPr/>
      <dgm:t>
        <a:bodyPr/>
        <a:lstStyle/>
        <a:p>
          <a:r>
            <a:rPr lang="en-US" b="1" dirty="0"/>
            <a:t>Improved infiltration</a:t>
          </a:r>
          <a:endParaRPr lang="en-US" dirty="0"/>
        </a:p>
      </dgm:t>
    </dgm:pt>
    <dgm:pt modelId="{B8DEF7E5-0115-4C89-AEAE-1106A688440C}" type="parTrans" cxnId="{0468CE7F-4F42-47A7-9F10-D5F326A3855D}">
      <dgm:prSet/>
      <dgm:spPr/>
      <dgm:t>
        <a:bodyPr/>
        <a:lstStyle/>
        <a:p>
          <a:endParaRPr lang="en-US"/>
        </a:p>
      </dgm:t>
    </dgm:pt>
    <dgm:pt modelId="{983F6B8C-A5F1-474F-96CB-630DC3BDE479}" type="sibTrans" cxnId="{0468CE7F-4F42-47A7-9F10-D5F326A3855D}">
      <dgm:prSet/>
      <dgm:spPr/>
      <dgm:t>
        <a:bodyPr/>
        <a:lstStyle/>
        <a:p>
          <a:endParaRPr lang="en-US"/>
        </a:p>
      </dgm:t>
    </dgm:pt>
    <dgm:pt modelId="{CB23AC5C-5B11-4D2A-AC87-255564E1FC25}">
      <dgm:prSet phldrT="[Text]"/>
      <dgm:spPr/>
      <dgm:t>
        <a:bodyPr/>
        <a:lstStyle/>
        <a:p>
          <a:r>
            <a:rPr lang="en-US" b="1" dirty="0"/>
            <a:t>Vegetative cover</a:t>
          </a:r>
          <a:endParaRPr lang="en-US" dirty="0"/>
        </a:p>
      </dgm:t>
    </dgm:pt>
    <dgm:pt modelId="{D59BDB24-DD40-4D7A-9A5C-EDDA88D90AC8}" type="parTrans" cxnId="{4FC07C28-952E-48B8-9316-9B748DCD892C}">
      <dgm:prSet/>
      <dgm:spPr/>
      <dgm:t>
        <a:bodyPr/>
        <a:lstStyle/>
        <a:p>
          <a:endParaRPr lang="en-US"/>
        </a:p>
      </dgm:t>
    </dgm:pt>
    <dgm:pt modelId="{345A341C-1804-49C0-A3B7-766FF5AD04BF}" type="sibTrans" cxnId="{4FC07C28-952E-48B8-9316-9B748DCD892C}">
      <dgm:prSet/>
      <dgm:spPr/>
      <dgm:t>
        <a:bodyPr/>
        <a:lstStyle/>
        <a:p>
          <a:endParaRPr lang="en-US"/>
        </a:p>
      </dgm:t>
    </dgm:pt>
    <dgm:pt modelId="{ED07303D-1531-449C-A348-51A6883C0C44}">
      <dgm:prSet phldrT="[Text]"/>
      <dgm:spPr/>
      <dgm:t>
        <a:bodyPr/>
        <a:lstStyle/>
        <a:p>
          <a:r>
            <a:rPr lang="en-US" b="0" dirty="0"/>
            <a:t>Leaves and residues physically slow down water flow, </a:t>
          </a:r>
          <a:r>
            <a:rPr lang="en-US" dirty="0"/>
            <a:t>allowing more time for infiltration.</a:t>
          </a:r>
        </a:p>
      </dgm:t>
    </dgm:pt>
    <dgm:pt modelId="{ED2B815D-9A45-4AA8-8324-7A4AEEF704D8}" type="parTrans" cxnId="{360E933F-FAA7-49C0-8355-53A22B5F04B8}">
      <dgm:prSet/>
      <dgm:spPr/>
      <dgm:t>
        <a:bodyPr/>
        <a:lstStyle/>
        <a:p>
          <a:endParaRPr lang="en-US"/>
        </a:p>
      </dgm:t>
    </dgm:pt>
    <dgm:pt modelId="{3806A5E3-B705-44D2-B91F-B0A718D66B77}" type="sibTrans" cxnId="{360E933F-FAA7-49C0-8355-53A22B5F04B8}">
      <dgm:prSet/>
      <dgm:spPr/>
      <dgm:t>
        <a:bodyPr/>
        <a:lstStyle/>
        <a:p>
          <a:endParaRPr lang="en-US"/>
        </a:p>
      </dgm:t>
    </dgm:pt>
    <dgm:pt modelId="{9FA0F36E-3641-431F-A05B-2D73CD7F68A7}">
      <dgm:prSet/>
      <dgm:spPr/>
      <dgm:t>
        <a:bodyPr/>
        <a:lstStyle/>
        <a:p>
          <a:r>
            <a:rPr lang="en-US" dirty="0"/>
            <a:t>Roots from cover crops create more channels in the soil so less water runs off the surface.</a:t>
          </a:r>
        </a:p>
      </dgm:t>
    </dgm:pt>
    <dgm:pt modelId="{B5C69C5F-65D1-474B-8A35-8A89EFDBFB5C}" type="parTrans" cxnId="{442E40F5-B842-462D-9A18-D0239E38AB2A}">
      <dgm:prSet/>
      <dgm:spPr/>
      <dgm:t>
        <a:bodyPr/>
        <a:lstStyle/>
        <a:p>
          <a:endParaRPr lang="en-US"/>
        </a:p>
      </dgm:t>
    </dgm:pt>
    <dgm:pt modelId="{18A3D93F-0DEB-494D-AD55-88D8E49466D5}" type="sibTrans" cxnId="{442E40F5-B842-462D-9A18-D0239E38AB2A}">
      <dgm:prSet/>
      <dgm:spPr/>
      <dgm:t>
        <a:bodyPr/>
        <a:lstStyle/>
        <a:p>
          <a:endParaRPr lang="en-US"/>
        </a:p>
      </dgm:t>
    </dgm:pt>
    <dgm:pt modelId="{47F72A8E-0633-4968-AF59-6B0C0C91F4E6}">
      <dgm:prSet phldrT="[Text]"/>
      <dgm:spPr/>
      <dgm:t>
        <a:bodyPr/>
        <a:lstStyle/>
        <a:p>
          <a:r>
            <a:rPr lang="en-US" b="1" dirty="0"/>
            <a:t>Evapotranspiration</a:t>
          </a:r>
          <a:endParaRPr lang="en-US" dirty="0"/>
        </a:p>
      </dgm:t>
    </dgm:pt>
    <dgm:pt modelId="{A0D99D90-1532-41E5-941B-444B582B9080}" type="parTrans" cxnId="{8A7E9251-8CF2-45E8-B226-642265B89C52}">
      <dgm:prSet/>
      <dgm:spPr/>
      <dgm:t>
        <a:bodyPr/>
        <a:lstStyle/>
        <a:p>
          <a:endParaRPr lang="en-US"/>
        </a:p>
      </dgm:t>
    </dgm:pt>
    <dgm:pt modelId="{F52F482B-0FAA-40CD-8B93-E7C1B1CF3BA8}" type="sibTrans" cxnId="{8A7E9251-8CF2-45E8-B226-642265B89C52}">
      <dgm:prSet/>
      <dgm:spPr/>
      <dgm:t>
        <a:bodyPr/>
        <a:lstStyle/>
        <a:p>
          <a:endParaRPr lang="en-US"/>
        </a:p>
      </dgm:t>
    </dgm:pt>
    <dgm:pt modelId="{199CC907-6C19-45B7-8980-5BCFAF6E3BED}">
      <dgm:prSet phldrT="[Text]"/>
      <dgm:spPr/>
      <dgm:t>
        <a:bodyPr/>
        <a:lstStyle/>
        <a:p>
          <a:r>
            <a:rPr lang="en-US" dirty="0"/>
            <a:t>Cover crops take up more water through </a:t>
          </a:r>
          <a:r>
            <a:rPr lang="en-US" b="0" dirty="0"/>
            <a:t>evapotranspiration, </a:t>
          </a:r>
          <a:r>
            <a:rPr lang="en-US" dirty="0"/>
            <a:t>reducing the volume available for runoff.</a:t>
          </a:r>
        </a:p>
      </dgm:t>
    </dgm:pt>
    <dgm:pt modelId="{6FB7C851-FCC2-4A4A-9F62-18A7D2501700}" type="parTrans" cxnId="{30B9F8B7-508F-45B7-B704-1AE4446AF730}">
      <dgm:prSet/>
      <dgm:spPr/>
      <dgm:t>
        <a:bodyPr/>
        <a:lstStyle/>
        <a:p>
          <a:endParaRPr lang="en-US"/>
        </a:p>
      </dgm:t>
    </dgm:pt>
    <dgm:pt modelId="{90C7ACB1-2866-4D22-B458-921188AA65F7}" type="sibTrans" cxnId="{30B9F8B7-508F-45B7-B704-1AE4446AF730}">
      <dgm:prSet/>
      <dgm:spPr/>
      <dgm:t>
        <a:bodyPr/>
        <a:lstStyle/>
        <a:p>
          <a:endParaRPr lang="en-US"/>
        </a:p>
      </dgm:t>
    </dgm:pt>
    <dgm:pt modelId="{93E81A0A-DF00-4F6B-9DB2-45890D42C1A5}" type="pres">
      <dgm:prSet presAssocID="{65FA1937-E983-432E-A010-4305AFDFCC9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2A9772D7-2630-4928-98DF-A6964B13DB1D}" type="pres">
      <dgm:prSet presAssocID="{CDFBD44E-EC15-4196-9E46-261B899FF1B8}" presName="circle1" presStyleLbl="node1" presStyleIdx="0" presStyleCnt="3"/>
      <dgm:spPr/>
    </dgm:pt>
    <dgm:pt modelId="{7B6D2A40-A4AB-4558-9DB8-20FF93AEB52E}" type="pres">
      <dgm:prSet presAssocID="{CDFBD44E-EC15-4196-9E46-261B899FF1B8}" presName="space" presStyleCnt="0"/>
      <dgm:spPr/>
    </dgm:pt>
    <dgm:pt modelId="{C9A02350-9739-4A8A-BF72-5CB64820439B}" type="pres">
      <dgm:prSet presAssocID="{CDFBD44E-EC15-4196-9E46-261B899FF1B8}" presName="rect1" presStyleLbl="alignAcc1" presStyleIdx="0" presStyleCnt="3"/>
      <dgm:spPr/>
    </dgm:pt>
    <dgm:pt modelId="{737F2C2A-E502-4C87-BDC3-D228E71E40EE}" type="pres">
      <dgm:prSet presAssocID="{CB23AC5C-5B11-4D2A-AC87-255564E1FC25}" presName="vertSpace2" presStyleLbl="node1" presStyleIdx="0" presStyleCnt="3"/>
      <dgm:spPr/>
    </dgm:pt>
    <dgm:pt modelId="{32D2E499-62B1-4658-8649-B11314A01D9A}" type="pres">
      <dgm:prSet presAssocID="{CB23AC5C-5B11-4D2A-AC87-255564E1FC25}" presName="circle2" presStyleLbl="node1" presStyleIdx="1" presStyleCnt="3"/>
      <dgm:spPr/>
    </dgm:pt>
    <dgm:pt modelId="{BAB591E1-20FB-44FF-90EB-3EDB08418625}" type="pres">
      <dgm:prSet presAssocID="{CB23AC5C-5B11-4D2A-AC87-255564E1FC25}" presName="rect2" presStyleLbl="alignAcc1" presStyleIdx="1" presStyleCnt="3"/>
      <dgm:spPr/>
    </dgm:pt>
    <dgm:pt modelId="{4E286AE1-8A41-4C3D-8E67-F89495B88DEF}" type="pres">
      <dgm:prSet presAssocID="{47F72A8E-0633-4968-AF59-6B0C0C91F4E6}" presName="vertSpace3" presStyleLbl="node1" presStyleIdx="1" presStyleCnt="3"/>
      <dgm:spPr/>
    </dgm:pt>
    <dgm:pt modelId="{CB094E9D-33D1-456D-AA1C-A0FF17BB6A1F}" type="pres">
      <dgm:prSet presAssocID="{47F72A8E-0633-4968-AF59-6B0C0C91F4E6}" presName="circle3" presStyleLbl="node1" presStyleIdx="2" presStyleCnt="3"/>
      <dgm:spPr/>
    </dgm:pt>
    <dgm:pt modelId="{CCE627FA-6C1E-4D5B-AE6C-DFFB5BC68CE7}" type="pres">
      <dgm:prSet presAssocID="{47F72A8E-0633-4968-AF59-6B0C0C91F4E6}" presName="rect3" presStyleLbl="alignAcc1" presStyleIdx="2" presStyleCnt="3"/>
      <dgm:spPr/>
    </dgm:pt>
    <dgm:pt modelId="{DA20F13B-4E3A-4CB1-B076-F2DDF76D7DD0}" type="pres">
      <dgm:prSet presAssocID="{CDFBD44E-EC15-4196-9E46-261B899FF1B8}" presName="rect1ParTx" presStyleLbl="alignAcc1" presStyleIdx="2" presStyleCnt="3">
        <dgm:presLayoutVars>
          <dgm:chMax val="1"/>
          <dgm:bulletEnabled val="1"/>
        </dgm:presLayoutVars>
      </dgm:prSet>
      <dgm:spPr/>
    </dgm:pt>
    <dgm:pt modelId="{59279C28-ED7A-4F09-B341-9C129A2BF2E6}" type="pres">
      <dgm:prSet presAssocID="{CDFBD44E-EC15-4196-9E46-261B899FF1B8}" presName="rect1ChTx" presStyleLbl="alignAcc1" presStyleIdx="2" presStyleCnt="3">
        <dgm:presLayoutVars>
          <dgm:bulletEnabled val="1"/>
        </dgm:presLayoutVars>
      </dgm:prSet>
      <dgm:spPr/>
    </dgm:pt>
    <dgm:pt modelId="{49474A94-3129-4A69-B497-EFC3D568B9EE}" type="pres">
      <dgm:prSet presAssocID="{CB23AC5C-5B11-4D2A-AC87-255564E1FC25}" presName="rect2ParTx" presStyleLbl="alignAcc1" presStyleIdx="2" presStyleCnt="3">
        <dgm:presLayoutVars>
          <dgm:chMax val="1"/>
          <dgm:bulletEnabled val="1"/>
        </dgm:presLayoutVars>
      </dgm:prSet>
      <dgm:spPr/>
    </dgm:pt>
    <dgm:pt modelId="{2A1ED7D6-C03D-4981-B05A-87D25EE98897}" type="pres">
      <dgm:prSet presAssocID="{CB23AC5C-5B11-4D2A-AC87-255564E1FC25}" presName="rect2ChTx" presStyleLbl="alignAcc1" presStyleIdx="2" presStyleCnt="3">
        <dgm:presLayoutVars>
          <dgm:bulletEnabled val="1"/>
        </dgm:presLayoutVars>
      </dgm:prSet>
      <dgm:spPr/>
    </dgm:pt>
    <dgm:pt modelId="{4058DCCC-217A-45C5-A2B7-CCB0E99027AA}" type="pres">
      <dgm:prSet presAssocID="{47F72A8E-0633-4968-AF59-6B0C0C91F4E6}" presName="rect3ParTx" presStyleLbl="alignAcc1" presStyleIdx="2" presStyleCnt="3">
        <dgm:presLayoutVars>
          <dgm:chMax val="1"/>
          <dgm:bulletEnabled val="1"/>
        </dgm:presLayoutVars>
      </dgm:prSet>
      <dgm:spPr/>
    </dgm:pt>
    <dgm:pt modelId="{E2765318-D0D5-4081-976D-CECDD0793DA4}" type="pres">
      <dgm:prSet presAssocID="{47F72A8E-0633-4968-AF59-6B0C0C91F4E6}" presName="rect3ChTx" presStyleLbl="alignAcc1" presStyleIdx="2" presStyleCnt="3">
        <dgm:presLayoutVars>
          <dgm:bulletEnabled val="1"/>
        </dgm:presLayoutVars>
      </dgm:prSet>
      <dgm:spPr/>
    </dgm:pt>
  </dgm:ptLst>
  <dgm:cxnLst>
    <dgm:cxn modelId="{4FC07C28-952E-48B8-9316-9B748DCD892C}" srcId="{65FA1937-E983-432E-A010-4305AFDFCC90}" destId="{CB23AC5C-5B11-4D2A-AC87-255564E1FC25}" srcOrd="1" destOrd="0" parTransId="{D59BDB24-DD40-4D7A-9A5C-EDDA88D90AC8}" sibTransId="{345A341C-1804-49C0-A3B7-766FF5AD04BF}"/>
    <dgm:cxn modelId="{2F450631-EDDC-4669-BBC5-05DFC72BA8BD}" type="presOf" srcId="{47F72A8E-0633-4968-AF59-6B0C0C91F4E6}" destId="{4058DCCC-217A-45C5-A2B7-CCB0E99027AA}" srcOrd="1" destOrd="0" presId="urn:microsoft.com/office/officeart/2005/8/layout/target3"/>
    <dgm:cxn modelId="{360E933F-FAA7-49C0-8355-53A22B5F04B8}" srcId="{CB23AC5C-5B11-4D2A-AC87-255564E1FC25}" destId="{ED07303D-1531-449C-A348-51A6883C0C44}" srcOrd="0" destOrd="0" parTransId="{ED2B815D-9A45-4AA8-8324-7A4AEEF704D8}" sibTransId="{3806A5E3-B705-44D2-B91F-B0A718D66B77}"/>
    <dgm:cxn modelId="{CE3B0664-AF2C-45F4-9688-0F6B07ECA6D7}" type="presOf" srcId="{CB23AC5C-5B11-4D2A-AC87-255564E1FC25}" destId="{BAB591E1-20FB-44FF-90EB-3EDB08418625}" srcOrd="0" destOrd="0" presId="urn:microsoft.com/office/officeart/2005/8/layout/target3"/>
    <dgm:cxn modelId="{8A7E9251-8CF2-45E8-B226-642265B89C52}" srcId="{65FA1937-E983-432E-A010-4305AFDFCC90}" destId="{47F72A8E-0633-4968-AF59-6B0C0C91F4E6}" srcOrd="2" destOrd="0" parTransId="{A0D99D90-1532-41E5-941B-444B582B9080}" sibTransId="{F52F482B-0FAA-40CD-8B93-E7C1B1CF3BA8}"/>
    <dgm:cxn modelId="{B35AAD78-6164-44CD-B4F1-6F10886406A3}" type="presOf" srcId="{ED07303D-1531-449C-A348-51A6883C0C44}" destId="{2A1ED7D6-C03D-4981-B05A-87D25EE98897}" srcOrd="0" destOrd="0" presId="urn:microsoft.com/office/officeart/2005/8/layout/target3"/>
    <dgm:cxn modelId="{0468CE7F-4F42-47A7-9F10-D5F326A3855D}" srcId="{65FA1937-E983-432E-A010-4305AFDFCC90}" destId="{CDFBD44E-EC15-4196-9E46-261B899FF1B8}" srcOrd="0" destOrd="0" parTransId="{B8DEF7E5-0115-4C89-AEAE-1106A688440C}" sibTransId="{983F6B8C-A5F1-474F-96CB-630DC3BDE479}"/>
    <dgm:cxn modelId="{9A9EAD83-237D-4382-9C48-52FABE29CEE1}" type="presOf" srcId="{CDFBD44E-EC15-4196-9E46-261B899FF1B8}" destId="{DA20F13B-4E3A-4CB1-B076-F2DDF76D7DD0}" srcOrd="1" destOrd="0" presId="urn:microsoft.com/office/officeart/2005/8/layout/target3"/>
    <dgm:cxn modelId="{565B3AB4-08B6-45D5-A03C-B8E70E3208DF}" type="presOf" srcId="{9FA0F36E-3641-431F-A05B-2D73CD7F68A7}" destId="{59279C28-ED7A-4F09-B341-9C129A2BF2E6}" srcOrd="0" destOrd="0" presId="urn:microsoft.com/office/officeart/2005/8/layout/target3"/>
    <dgm:cxn modelId="{30B9F8B7-508F-45B7-B704-1AE4446AF730}" srcId="{47F72A8E-0633-4968-AF59-6B0C0C91F4E6}" destId="{199CC907-6C19-45B7-8980-5BCFAF6E3BED}" srcOrd="0" destOrd="0" parTransId="{6FB7C851-FCC2-4A4A-9F62-18A7D2501700}" sibTransId="{90C7ACB1-2866-4D22-B458-921188AA65F7}"/>
    <dgm:cxn modelId="{47D000C4-9315-4D4A-A9BA-DD6793F426FA}" type="presOf" srcId="{65FA1937-E983-432E-A010-4305AFDFCC90}" destId="{93E81A0A-DF00-4F6B-9DB2-45890D42C1A5}" srcOrd="0" destOrd="0" presId="urn:microsoft.com/office/officeart/2005/8/layout/target3"/>
    <dgm:cxn modelId="{E195D1D7-66C1-4D59-942E-F172A763B066}" type="presOf" srcId="{CDFBD44E-EC15-4196-9E46-261B899FF1B8}" destId="{C9A02350-9739-4A8A-BF72-5CB64820439B}" srcOrd="0" destOrd="0" presId="urn:microsoft.com/office/officeart/2005/8/layout/target3"/>
    <dgm:cxn modelId="{8B7C73DB-0597-4466-BFD4-B82A0962F235}" type="presOf" srcId="{199CC907-6C19-45B7-8980-5BCFAF6E3BED}" destId="{E2765318-D0D5-4081-976D-CECDD0793DA4}" srcOrd="0" destOrd="0" presId="urn:microsoft.com/office/officeart/2005/8/layout/target3"/>
    <dgm:cxn modelId="{D6D850EA-C4E7-4AA2-AF77-68784206ADB5}" type="presOf" srcId="{47F72A8E-0633-4968-AF59-6B0C0C91F4E6}" destId="{CCE627FA-6C1E-4D5B-AE6C-DFFB5BC68CE7}" srcOrd="0" destOrd="0" presId="urn:microsoft.com/office/officeart/2005/8/layout/target3"/>
    <dgm:cxn modelId="{442E40F5-B842-462D-9A18-D0239E38AB2A}" srcId="{CDFBD44E-EC15-4196-9E46-261B899FF1B8}" destId="{9FA0F36E-3641-431F-A05B-2D73CD7F68A7}" srcOrd="0" destOrd="0" parTransId="{B5C69C5F-65D1-474B-8A35-8A89EFDBFB5C}" sibTransId="{18A3D93F-0DEB-494D-AD55-88D8E49466D5}"/>
    <dgm:cxn modelId="{439BC7FE-2115-4BC3-9CB6-0E4AE7CF54BA}" type="presOf" srcId="{CB23AC5C-5B11-4D2A-AC87-255564E1FC25}" destId="{49474A94-3129-4A69-B497-EFC3D568B9EE}" srcOrd="1" destOrd="0" presId="urn:microsoft.com/office/officeart/2005/8/layout/target3"/>
    <dgm:cxn modelId="{E879510F-FEF9-4645-8B51-B9087ED1EE19}" type="presParOf" srcId="{93E81A0A-DF00-4F6B-9DB2-45890D42C1A5}" destId="{2A9772D7-2630-4928-98DF-A6964B13DB1D}" srcOrd="0" destOrd="0" presId="urn:microsoft.com/office/officeart/2005/8/layout/target3"/>
    <dgm:cxn modelId="{B3024686-C3EF-4300-871D-17E0FFBF4EC1}" type="presParOf" srcId="{93E81A0A-DF00-4F6B-9DB2-45890D42C1A5}" destId="{7B6D2A40-A4AB-4558-9DB8-20FF93AEB52E}" srcOrd="1" destOrd="0" presId="urn:microsoft.com/office/officeart/2005/8/layout/target3"/>
    <dgm:cxn modelId="{31B171EE-EE27-4E61-A17E-E4B92ABE613E}" type="presParOf" srcId="{93E81A0A-DF00-4F6B-9DB2-45890D42C1A5}" destId="{C9A02350-9739-4A8A-BF72-5CB64820439B}" srcOrd="2" destOrd="0" presId="urn:microsoft.com/office/officeart/2005/8/layout/target3"/>
    <dgm:cxn modelId="{F8311C9B-5519-4AC1-8382-207CC55E04D7}" type="presParOf" srcId="{93E81A0A-DF00-4F6B-9DB2-45890D42C1A5}" destId="{737F2C2A-E502-4C87-BDC3-D228E71E40EE}" srcOrd="3" destOrd="0" presId="urn:microsoft.com/office/officeart/2005/8/layout/target3"/>
    <dgm:cxn modelId="{7308D99F-D619-45D6-AB34-C292445E394E}" type="presParOf" srcId="{93E81A0A-DF00-4F6B-9DB2-45890D42C1A5}" destId="{32D2E499-62B1-4658-8649-B11314A01D9A}" srcOrd="4" destOrd="0" presId="urn:microsoft.com/office/officeart/2005/8/layout/target3"/>
    <dgm:cxn modelId="{FFE9A904-1B00-46BF-BB61-70AC28AF63B7}" type="presParOf" srcId="{93E81A0A-DF00-4F6B-9DB2-45890D42C1A5}" destId="{BAB591E1-20FB-44FF-90EB-3EDB08418625}" srcOrd="5" destOrd="0" presId="urn:microsoft.com/office/officeart/2005/8/layout/target3"/>
    <dgm:cxn modelId="{65A8E215-73B8-47B3-848C-C69463332C0B}" type="presParOf" srcId="{93E81A0A-DF00-4F6B-9DB2-45890D42C1A5}" destId="{4E286AE1-8A41-4C3D-8E67-F89495B88DEF}" srcOrd="6" destOrd="0" presId="urn:microsoft.com/office/officeart/2005/8/layout/target3"/>
    <dgm:cxn modelId="{2565E64D-1F8B-4B19-B275-80EF79E0A3A7}" type="presParOf" srcId="{93E81A0A-DF00-4F6B-9DB2-45890D42C1A5}" destId="{CB094E9D-33D1-456D-AA1C-A0FF17BB6A1F}" srcOrd="7" destOrd="0" presId="urn:microsoft.com/office/officeart/2005/8/layout/target3"/>
    <dgm:cxn modelId="{1F5B0357-B79C-4B1F-BE0D-8EE8BF0C4D96}" type="presParOf" srcId="{93E81A0A-DF00-4F6B-9DB2-45890D42C1A5}" destId="{CCE627FA-6C1E-4D5B-AE6C-DFFB5BC68CE7}" srcOrd="8" destOrd="0" presId="urn:microsoft.com/office/officeart/2005/8/layout/target3"/>
    <dgm:cxn modelId="{348F85B5-A24F-4A55-9CB4-E16E50602BA4}" type="presParOf" srcId="{93E81A0A-DF00-4F6B-9DB2-45890D42C1A5}" destId="{DA20F13B-4E3A-4CB1-B076-F2DDF76D7DD0}" srcOrd="9" destOrd="0" presId="urn:microsoft.com/office/officeart/2005/8/layout/target3"/>
    <dgm:cxn modelId="{5A6CEEB0-BAC6-4B65-A3F3-96A05802CE37}" type="presParOf" srcId="{93E81A0A-DF00-4F6B-9DB2-45890D42C1A5}" destId="{59279C28-ED7A-4F09-B341-9C129A2BF2E6}" srcOrd="10" destOrd="0" presId="urn:microsoft.com/office/officeart/2005/8/layout/target3"/>
    <dgm:cxn modelId="{18223961-4165-4C93-90F6-D946B8B3871E}" type="presParOf" srcId="{93E81A0A-DF00-4F6B-9DB2-45890D42C1A5}" destId="{49474A94-3129-4A69-B497-EFC3D568B9EE}" srcOrd="11" destOrd="0" presId="urn:microsoft.com/office/officeart/2005/8/layout/target3"/>
    <dgm:cxn modelId="{DFD39CFD-F21F-41F6-954E-5F636832AFC7}" type="presParOf" srcId="{93E81A0A-DF00-4F6B-9DB2-45890D42C1A5}" destId="{2A1ED7D6-C03D-4981-B05A-87D25EE98897}" srcOrd="12" destOrd="0" presId="urn:microsoft.com/office/officeart/2005/8/layout/target3"/>
    <dgm:cxn modelId="{EB434203-E0FC-49D9-9CCC-7AB952AE4233}" type="presParOf" srcId="{93E81A0A-DF00-4F6B-9DB2-45890D42C1A5}" destId="{4058DCCC-217A-45C5-A2B7-CCB0E99027AA}" srcOrd="13" destOrd="0" presId="urn:microsoft.com/office/officeart/2005/8/layout/target3"/>
    <dgm:cxn modelId="{DB9FCC89-6847-40C9-8A11-9EBFE08DF309}" type="presParOf" srcId="{93E81A0A-DF00-4F6B-9DB2-45890D42C1A5}" destId="{E2765318-D0D5-4081-976D-CECDD0793DA4}" srcOrd="1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410B9-66BE-4895-BE49-9D62FBA7605D}">
      <dsp:nvSpPr>
        <dsp:cNvPr id="0" name=""/>
        <dsp:cNvSpPr/>
      </dsp:nvSpPr>
      <dsp:spPr>
        <a:xfrm>
          <a:off x="653352" y="2565"/>
          <a:ext cx="3985882" cy="1594353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Selected matching HRU for land use, soil, and slope</a:t>
          </a:r>
        </a:p>
      </dsp:txBody>
      <dsp:txXfrm>
        <a:off x="1450529" y="2565"/>
        <a:ext cx="2391529" cy="1594353"/>
      </dsp:txXfrm>
    </dsp:sp>
    <dsp:sp modelId="{BB46B059-4FAE-41E6-B029-B2EEB55DAB27}">
      <dsp:nvSpPr>
        <dsp:cNvPr id="0" name=""/>
        <dsp:cNvSpPr/>
      </dsp:nvSpPr>
      <dsp:spPr>
        <a:xfrm>
          <a:off x="4121070" y="138085"/>
          <a:ext cx="3308282" cy="1323313"/>
        </a:xfrm>
        <a:prstGeom prst="chevron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Land use = Pasture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 Soil = Counts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Slope = 1%</a:t>
          </a:r>
        </a:p>
      </dsp:txBody>
      <dsp:txXfrm>
        <a:off x="4782727" y="138085"/>
        <a:ext cx="1984969" cy="1323313"/>
      </dsp:txXfrm>
    </dsp:sp>
    <dsp:sp modelId="{567C5017-4FC8-4B39-B948-C8F6E010BAB2}">
      <dsp:nvSpPr>
        <dsp:cNvPr id="0" name=""/>
        <dsp:cNvSpPr/>
      </dsp:nvSpPr>
      <dsp:spPr>
        <a:xfrm>
          <a:off x="653352" y="1820127"/>
          <a:ext cx="3985882" cy="1594353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Python code (updated_hru_fr.py) to modify areas in the hru files</a:t>
          </a:r>
          <a:endParaRPr lang="en-US" sz="2200" kern="1200" dirty="0"/>
        </a:p>
      </dsp:txBody>
      <dsp:txXfrm>
        <a:off x="1450529" y="1820127"/>
        <a:ext cx="2391529" cy="1594353"/>
      </dsp:txXfrm>
    </dsp:sp>
    <dsp:sp modelId="{1C0F2E36-BD05-4DDD-A0CB-C2A7BC18D7BE}">
      <dsp:nvSpPr>
        <dsp:cNvPr id="0" name=""/>
        <dsp:cNvSpPr/>
      </dsp:nvSpPr>
      <dsp:spPr>
        <a:xfrm>
          <a:off x="4121070" y="1955647"/>
          <a:ext cx="3308282" cy="1323313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Adjusted the area of the matching HRU to same area as AOI</a:t>
          </a:r>
        </a:p>
      </dsp:txBody>
      <dsp:txXfrm>
        <a:off x="4782727" y="1955647"/>
        <a:ext cx="1984969" cy="1323313"/>
      </dsp:txXfrm>
    </dsp:sp>
    <dsp:sp modelId="{FC1BEF12-7A9D-4946-A0BB-911A8960408B}">
      <dsp:nvSpPr>
        <dsp:cNvPr id="0" name=""/>
        <dsp:cNvSpPr/>
      </dsp:nvSpPr>
      <dsp:spPr>
        <a:xfrm>
          <a:off x="6966193" y="1955647"/>
          <a:ext cx="3308282" cy="1323313"/>
        </a:xfrm>
        <a:prstGeom prst="chevron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Adjusted the area of an HRU with land use = Fescue, same soil, and slope to maintain area of watershed</a:t>
          </a:r>
        </a:p>
      </dsp:txBody>
      <dsp:txXfrm>
        <a:off x="7627850" y="1955647"/>
        <a:ext cx="1984969" cy="1323313"/>
      </dsp:txXfrm>
    </dsp:sp>
    <dsp:sp modelId="{8247F58F-53E9-4F9F-BE58-A8C5C57BC741}">
      <dsp:nvSpPr>
        <dsp:cNvPr id="0" name=""/>
        <dsp:cNvSpPr/>
      </dsp:nvSpPr>
      <dsp:spPr>
        <a:xfrm>
          <a:off x="653352" y="3637690"/>
          <a:ext cx="3985882" cy="1594353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13970" rIns="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 SWAT to generate Baseline output</a:t>
          </a:r>
        </a:p>
      </dsp:txBody>
      <dsp:txXfrm>
        <a:off x="1450529" y="3637690"/>
        <a:ext cx="2391529" cy="1594353"/>
      </dsp:txXfrm>
    </dsp:sp>
    <dsp:sp modelId="{D66D55C7-D615-44CF-A85B-13C82CD1353B}">
      <dsp:nvSpPr>
        <dsp:cNvPr id="0" name=""/>
        <dsp:cNvSpPr/>
      </dsp:nvSpPr>
      <dsp:spPr>
        <a:xfrm>
          <a:off x="4121070" y="3773210"/>
          <a:ext cx="3308282" cy="1323313"/>
        </a:xfrm>
        <a:prstGeom prst="chevron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Monthly timestep from 1999 – 2022 with a 2-year spin-up</a:t>
          </a:r>
        </a:p>
      </dsp:txBody>
      <dsp:txXfrm>
        <a:off x="4782727" y="3773210"/>
        <a:ext cx="1984969" cy="1323313"/>
      </dsp:txXfrm>
    </dsp:sp>
    <dsp:sp modelId="{9B9FA838-E943-4B60-81BE-B55B9A5D703B}">
      <dsp:nvSpPr>
        <dsp:cNvPr id="0" name=""/>
        <dsp:cNvSpPr/>
      </dsp:nvSpPr>
      <dsp:spPr>
        <a:xfrm>
          <a:off x="6966193" y="3773210"/>
          <a:ext cx="3308282" cy="1323313"/>
        </a:xfrm>
        <a:prstGeom prst="chevron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Output file </a:t>
          </a:r>
          <a:r>
            <a:rPr lang="en-US" sz="1600" kern="1200" dirty="0" err="1"/>
            <a:t>output.hru</a:t>
          </a:r>
          <a:r>
            <a:rPr lang="en-US" sz="1600" kern="1200" dirty="0"/>
            <a:t> contains monthly output from 2001-2022 for the AOI HRU</a:t>
          </a:r>
        </a:p>
      </dsp:txBody>
      <dsp:txXfrm>
        <a:off x="7627850" y="3773210"/>
        <a:ext cx="1984969" cy="1323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9F01C4-130C-41CE-B55E-F92E3EEBF484}">
      <dsp:nvSpPr>
        <dsp:cNvPr id="0" name=""/>
        <dsp:cNvSpPr/>
      </dsp:nvSpPr>
      <dsp:spPr>
        <a:xfrm>
          <a:off x="0" y="2024269"/>
          <a:ext cx="6886575" cy="132814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Ran SWAT to generate Cover Crop Output</a:t>
          </a:r>
        </a:p>
      </dsp:txBody>
      <dsp:txXfrm>
        <a:off x="0" y="2024269"/>
        <a:ext cx="6886575" cy="717195"/>
      </dsp:txXfrm>
    </dsp:sp>
    <dsp:sp modelId="{FEDD591D-29ED-4882-91C1-C3DFA956B54B}">
      <dsp:nvSpPr>
        <dsp:cNvPr id="0" name=""/>
        <dsp:cNvSpPr/>
      </dsp:nvSpPr>
      <dsp:spPr>
        <a:xfrm>
          <a:off x="0" y="2714902"/>
          <a:ext cx="3443287" cy="6109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Monthly timestep from 1999-2022 with 2-year spin-up</a:t>
          </a:r>
        </a:p>
      </dsp:txBody>
      <dsp:txXfrm>
        <a:off x="0" y="2714902"/>
        <a:ext cx="3443287" cy="610944"/>
      </dsp:txXfrm>
    </dsp:sp>
    <dsp:sp modelId="{B4EE74F4-30DD-4CF6-9228-413429FEA581}">
      <dsp:nvSpPr>
        <dsp:cNvPr id="0" name=""/>
        <dsp:cNvSpPr/>
      </dsp:nvSpPr>
      <dsp:spPr>
        <a:xfrm>
          <a:off x="3443287" y="2714902"/>
          <a:ext cx="3443287" cy="610944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Output file </a:t>
          </a:r>
          <a:r>
            <a:rPr lang="en-US" sz="1400" kern="1200" dirty="0" err="1"/>
            <a:t>output.hru</a:t>
          </a:r>
          <a:r>
            <a:rPr lang="en-US" sz="1400" kern="1200" dirty="0"/>
            <a:t> contains monthly output from 2001-2022 for the AOI HRU</a:t>
          </a:r>
        </a:p>
      </dsp:txBody>
      <dsp:txXfrm>
        <a:off x="3443287" y="2714902"/>
        <a:ext cx="3443287" cy="610944"/>
      </dsp:txXfrm>
    </dsp:sp>
    <dsp:sp modelId="{9952C39F-AE8E-439A-8562-EE0FD4A9B9D8}">
      <dsp:nvSpPr>
        <dsp:cNvPr id="0" name=""/>
        <dsp:cNvSpPr/>
      </dsp:nvSpPr>
      <dsp:spPr>
        <a:xfrm rot="10800000">
          <a:off x="0" y="1512"/>
          <a:ext cx="6886575" cy="2042679"/>
        </a:xfrm>
        <a:prstGeom prst="upArrowCallou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Used Python code (add_WWHT_cover_crop_mgt.py) to simulate a cover crop on the AOI HRU</a:t>
          </a:r>
        </a:p>
      </dsp:txBody>
      <dsp:txXfrm rot="-10800000">
        <a:off x="0" y="1512"/>
        <a:ext cx="6886575" cy="716980"/>
      </dsp:txXfrm>
    </dsp:sp>
    <dsp:sp modelId="{9E019F67-EA74-4595-B37A-539CD96E2FA6}">
      <dsp:nvSpPr>
        <dsp:cNvPr id="0" name=""/>
        <dsp:cNvSpPr/>
      </dsp:nvSpPr>
      <dsp:spPr>
        <a:xfrm>
          <a:off x="0" y="718492"/>
          <a:ext cx="6886575" cy="610761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Modify management of AOI HRU to simulate winter wheat as a cover crop on the pasture</a:t>
          </a:r>
        </a:p>
      </dsp:txBody>
      <dsp:txXfrm>
        <a:off x="0" y="718492"/>
        <a:ext cx="6886575" cy="61076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772D7-2630-4928-98DF-A6964B13DB1D}">
      <dsp:nvSpPr>
        <dsp:cNvPr id="0" name=""/>
        <dsp:cNvSpPr/>
      </dsp:nvSpPr>
      <dsp:spPr>
        <a:xfrm>
          <a:off x="0" y="0"/>
          <a:ext cx="2752724" cy="2752724"/>
        </a:xfrm>
        <a:prstGeom prst="pie">
          <a:avLst>
            <a:gd name="adj1" fmla="val 54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02350-9739-4A8A-BF72-5CB64820439B}">
      <dsp:nvSpPr>
        <dsp:cNvPr id="0" name=""/>
        <dsp:cNvSpPr/>
      </dsp:nvSpPr>
      <dsp:spPr>
        <a:xfrm>
          <a:off x="1376362" y="0"/>
          <a:ext cx="9825037" cy="275272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Improved infiltration</a:t>
          </a:r>
          <a:endParaRPr lang="en-US" sz="3300" kern="1200" dirty="0"/>
        </a:p>
      </dsp:txBody>
      <dsp:txXfrm>
        <a:off x="1376362" y="0"/>
        <a:ext cx="4912518" cy="825819"/>
      </dsp:txXfrm>
    </dsp:sp>
    <dsp:sp modelId="{32D2E499-62B1-4658-8649-B11314A01D9A}">
      <dsp:nvSpPr>
        <dsp:cNvPr id="0" name=""/>
        <dsp:cNvSpPr/>
      </dsp:nvSpPr>
      <dsp:spPr>
        <a:xfrm>
          <a:off x="481727" y="825819"/>
          <a:ext cx="1789269" cy="1789269"/>
        </a:xfrm>
        <a:prstGeom prst="pie">
          <a:avLst>
            <a:gd name="adj1" fmla="val 5400000"/>
            <a:gd name="adj2" fmla="val 162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591E1-20FB-44FF-90EB-3EDB08418625}">
      <dsp:nvSpPr>
        <dsp:cNvPr id="0" name=""/>
        <dsp:cNvSpPr/>
      </dsp:nvSpPr>
      <dsp:spPr>
        <a:xfrm>
          <a:off x="1376362" y="825819"/>
          <a:ext cx="9825037" cy="17892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Vegetative cover</a:t>
          </a:r>
          <a:endParaRPr lang="en-US" sz="3300" kern="1200" dirty="0"/>
        </a:p>
      </dsp:txBody>
      <dsp:txXfrm>
        <a:off x="1376362" y="825819"/>
        <a:ext cx="4912518" cy="825816"/>
      </dsp:txXfrm>
    </dsp:sp>
    <dsp:sp modelId="{CB094E9D-33D1-456D-AA1C-A0FF17BB6A1F}">
      <dsp:nvSpPr>
        <dsp:cNvPr id="0" name=""/>
        <dsp:cNvSpPr/>
      </dsp:nvSpPr>
      <dsp:spPr>
        <a:xfrm>
          <a:off x="963454" y="1651635"/>
          <a:ext cx="825816" cy="825816"/>
        </a:xfrm>
        <a:prstGeom prst="pie">
          <a:avLst>
            <a:gd name="adj1" fmla="val 5400000"/>
            <a:gd name="adj2" fmla="val 162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E627FA-6C1E-4D5B-AE6C-DFFB5BC68CE7}">
      <dsp:nvSpPr>
        <dsp:cNvPr id="0" name=""/>
        <dsp:cNvSpPr/>
      </dsp:nvSpPr>
      <dsp:spPr>
        <a:xfrm>
          <a:off x="1376362" y="1651635"/>
          <a:ext cx="9825037" cy="82581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Evapotranspiration</a:t>
          </a:r>
          <a:endParaRPr lang="en-US" sz="3300" kern="1200" dirty="0"/>
        </a:p>
      </dsp:txBody>
      <dsp:txXfrm>
        <a:off x="1376362" y="1651635"/>
        <a:ext cx="4912518" cy="825816"/>
      </dsp:txXfrm>
    </dsp:sp>
    <dsp:sp modelId="{59279C28-ED7A-4F09-B341-9C129A2BF2E6}">
      <dsp:nvSpPr>
        <dsp:cNvPr id="0" name=""/>
        <dsp:cNvSpPr/>
      </dsp:nvSpPr>
      <dsp:spPr>
        <a:xfrm>
          <a:off x="6288881" y="0"/>
          <a:ext cx="4912518" cy="825819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Roots from cover crops create more channels in the soil so less water runs off the surface.</a:t>
          </a:r>
        </a:p>
      </dsp:txBody>
      <dsp:txXfrm>
        <a:off x="6288881" y="0"/>
        <a:ext cx="4912518" cy="825819"/>
      </dsp:txXfrm>
    </dsp:sp>
    <dsp:sp modelId="{2A1ED7D6-C03D-4981-B05A-87D25EE98897}">
      <dsp:nvSpPr>
        <dsp:cNvPr id="0" name=""/>
        <dsp:cNvSpPr/>
      </dsp:nvSpPr>
      <dsp:spPr>
        <a:xfrm>
          <a:off x="6288881" y="825819"/>
          <a:ext cx="4912518" cy="8258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/>
            <a:t>Leaves and residues physically slow down water flow, </a:t>
          </a:r>
          <a:r>
            <a:rPr lang="en-US" sz="1600" kern="1200" dirty="0"/>
            <a:t>allowing more time for infiltration.</a:t>
          </a:r>
        </a:p>
      </dsp:txBody>
      <dsp:txXfrm>
        <a:off x="6288881" y="825819"/>
        <a:ext cx="4912518" cy="825816"/>
      </dsp:txXfrm>
    </dsp:sp>
    <dsp:sp modelId="{E2765318-D0D5-4081-976D-CECDD0793DA4}">
      <dsp:nvSpPr>
        <dsp:cNvPr id="0" name=""/>
        <dsp:cNvSpPr/>
      </dsp:nvSpPr>
      <dsp:spPr>
        <a:xfrm>
          <a:off x="6288881" y="1651635"/>
          <a:ext cx="4912518" cy="82581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Cover crops take up more water through </a:t>
          </a:r>
          <a:r>
            <a:rPr lang="en-US" sz="1600" b="0" kern="1200" dirty="0"/>
            <a:t>evapotranspiration, </a:t>
          </a:r>
          <a:r>
            <a:rPr lang="en-US" sz="1600" kern="1200" dirty="0"/>
            <a:t>reducing the volume available for runoff.</a:t>
          </a:r>
        </a:p>
      </dsp:txBody>
      <dsp:txXfrm>
        <a:off x="6288881" y="1651635"/>
        <a:ext cx="4912518" cy="82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006F7-F919-45A2-9CA5-A802229584AA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7E916F-CF82-4D84-AE13-248322701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24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FFCD2-5DD9-4886-890D-32613ECD4BB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563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449DBF-FE86-47E6-9113-90FCC62A215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1A78-E21E-4E22-D341-C8580AEE8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26451-6D7E-A1C1-4F40-F624C5C9D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EC19-7C46-34D6-C85A-22CCDCFDA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BAFC-1737-5C3F-CEC5-1B9E4537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1098E-1FAE-9C82-5858-2212B66C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6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5C73-5F5B-EFB1-D671-3F0AB985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744F6-374D-9892-6C93-4ED0AC6ABB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F056-C9CF-02EC-2E7F-BF80C67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CFE91-E102-46EE-1BF7-85E686B3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DDBC3-2ED4-76A9-0B50-00F2D3D7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82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FD5EB3-0C1A-8E75-A837-2604A91B50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2FDD0C-63CF-EC45-7756-964FDE134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3442E-487E-7537-F590-E71416AA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802F2-91BC-71B7-0D88-888F927A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7AD03-A6B4-0544-7BC3-98660FE4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2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F7B0-E7F6-58DF-AEB5-6C5756D2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111A-5255-392A-12D9-3BA1F1C62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A0E3A-1C62-61D1-39DE-A5B3B5B0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6607-F41B-2A10-4A5D-CD43FBBB8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23BEC-3C6E-15BA-540A-54DAA6F11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AEECA-7D7E-6758-CD12-F5621F5E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AA060-DCDA-EC8C-0F40-70B559B9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1C42C-733F-9712-4191-3BE678858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14BF1-22D0-F0C5-4A5B-CEFB4E2AA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16291-C023-5FA4-B092-290B25A30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34C-F979-88E8-5F1A-4F62FC51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D865C-2A15-53FD-B56F-7BB277CB9F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57308-ED61-EF97-7388-90BE39A615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930E-2963-2287-6897-4D4F1167A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C3B42D-974F-0172-A6EA-943441ECC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386DE4-0D99-8B6D-DECA-0FA49F745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50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4951-5919-C11F-12E0-7A457BFAA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D7058-D589-5C03-3466-4132C369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254AB-B005-17D7-6970-250A0B221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054520-1146-1293-5469-422F48CB3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E898D-FA7A-8A73-A0EB-63F48B7B6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888C99-A475-D46E-53DD-12CC3C40B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92822-DC01-594E-202A-38BF0261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609BA-D555-B210-168E-1965F6C4E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5D015-570B-20CB-712B-DF35FE62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7A6DF-13CB-113C-7379-39EAA1107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7395F5-D9E9-265E-0F76-7EC55DC9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D1AC0-3BB9-25B8-CD20-39BFE64EE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7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D6E83-E000-EFEC-6775-44F361967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62F21D-3035-95AF-B931-A558F10CC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A4DE3-2273-3B42-C90B-9C482E8D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5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50D-906D-961A-5822-4A15170A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3DF7-0BD4-B19C-5919-273EDD67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F6463-70F1-628D-2C70-D13E96D7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D0DDB-392A-BF0D-7F7B-B0FCE1093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AF7BE-D1CA-6B56-ACA0-12EFA760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9A2B07-14B9-2436-18F7-7931BED4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87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10A5-76BB-DA7F-802E-E05FD4994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F36E9-B842-4E28-F3F6-55150BB1B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3A842-1FF0-5AFD-143B-0825B7F0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CBE67-7995-FE97-E6B2-F9A98466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DD69C-E988-5544-9A5B-5E4C7F70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426ED-31AC-829C-E80E-E59ABA90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C566A-3A43-8BE6-CB87-E7998E2B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25765-95C2-4DAB-16C5-1CD5EF55D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D77EE-7B62-9DA8-7C27-7711458AB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1261F-1727-454A-B16B-973AAB2033F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2E014-B990-1F6A-25AE-0E01F5494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F0809-462C-4C8D-E5C4-C25ADECD02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952BA-5B3E-4DF7-9E5E-5E51C7153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25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ws.gov/program/national-wetlands-inventory" TargetMode="External"/><Relationship Id="rId13" Type="http://schemas.openxmlformats.org/officeDocument/2006/relationships/hyperlink" Target="https://www.usgs.gov/mission-areas/water-resources/science/water-use-united-states" TargetMode="External"/><Relationship Id="rId3" Type="http://schemas.openxmlformats.org/officeDocument/2006/relationships/hyperlink" Target="https://prism.oregonstate.edu/" TargetMode="External"/><Relationship Id="rId7" Type="http://schemas.openxmlformats.org/officeDocument/2006/relationships/hyperlink" Target="https://lcluc.umd.edu/metadata/conterminous-united-states-conus-field-extraction" TargetMode="External"/><Relationship Id="rId12" Type="http://schemas.openxmlformats.org/officeDocument/2006/relationships/hyperlink" Target="https://onlinelibrary.wiley.com/doi/10.1111/1752-1688.1238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ss.usda.gov/Research_and_Science/Cropland/Release/" TargetMode="External"/><Relationship Id="rId11" Type="http://schemas.openxmlformats.org/officeDocument/2006/relationships/hyperlink" Target="https://gdg.sc.egov.usda.gov/Catalog/ProductDescription/NED.html" TargetMode="External"/><Relationship Id="rId5" Type="http://schemas.openxmlformats.org/officeDocument/2006/relationships/hyperlink" Target="https://www.mrlc.gov/data" TargetMode="External"/><Relationship Id="rId10" Type="http://schemas.openxmlformats.org/officeDocument/2006/relationships/hyperlink" Target="https://www.usgs.gov/national-hydrography/national-hydrography-dataset?qt-science_support_page_related_con=0#qt-science_support_page_related_con" TargetMode="External"/><Relationship Id="rId4" Type="http://schemas.openxmlformats.org/officeDocument/2006/relationships/hyperlink" Target="https://www.nrcs.usda.gov/wps/portal/nrcs/detail/soils/survey/?cid=nrcs142p2_053627" TargetMode="External"/><Relationship Id="rId9" Type="http://schemas.openxmlformats.org/officeDocument/2006/relationships/hyperlink" Target="https://nadp.slh.wisc.edu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7BCDD8-6945-7EB9-9466-E92069FAE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/>
          </a:bodyPr>
          <a:lstStyle/>
          <a:p>
            <a:pPr algn="r"/>
            <a:r>
              <a:rPr lang="en-US" sz="5300"/>
              <a:t>Evaluating Volumetric Water Benefits with SWAT:</a:t>
            </a:r>
            <a:br>
              <a:rPr lang="en-US" sz="5300"/>
            </a:br>
            <a:r>
              <a:rPr lang="en-US" sz="5300"/>
              <a:t>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81751-67D5-6FBD-5EF9-9466EF8E6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1" y="4582814"/>
            <a:ext cx="5925987" cy="1312657"/>
          </a:xfrm>
        </p:spPr>
        <p:txBody>
          <a:bodyPr anchor="t">
            <a:normAutofit/>
          </a:bodyPr>
          <a:lstStyle/>
          <a:p>
            <a:pPr algn="r"/>
            <a:r>
              <a:rPr lang="en-US"/>
              <a:t>By: Katie Mendoza</a:t>
            </a:r>
          </a:p>
        </p:txBody>
      </p:sp>
      <p:pic>
        <p:nvPicPr>
          <p:cNvPr id="7" name="Graphic 6" descr="Water">
            <a:extLst>
              <a:ext uri="{FF2B5EF4-FFF2-40B4-BE49-F238E27FC236}">
                <a16:creationId xmlns:a16="http://schemas.microsoft.com/office/drawing/2014/main" id="{364C81CC-B616-4996-E0AB-ADB9EE04C9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11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id="{FDFCDC4C-A275-4EB5-AD06-AD480FD1A5F3}"/>
              </a:ext>
            </a:extLst>
          </p:cNvPr>
          <p:cNvSpPr txBox="1"/>
          <p:nvPr/>
        </p:nvSpPr>
        <p:spPr>
          <a:xfrm>
            <a:off x="414277" y="898731"/>
            <a:ext cx="6016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solidFill>
                  <a:srgbClr val="4B1311"/>
                </a:solidFill>
              </a:rPr>
              <a:t>SWAT-</a:t>
            </a:r>
            <a:r>
              <a:rPr lang="en-GB" sz="2200" dirty="0">
                <a:solidFill>
                  <a:srgbClr val="4B1311"/>
                </a:solidFill>
              </a:rPr>
              <a:t> Soil and Water Analysis Tool</a:t>
            </a:r>
          </a:p>
          <a:p>
            <a:r>
              <a:rPr lang="en-GB" sz="2200" dirty="0">
                <a:solidFill>
                  <a:srgbClr val="4B1311"/>
                </a:solidFill>
              </a:rPr>
              <a:t>Semi-distributed watershed scale ecosystem model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67098-FE20-B432-72DA-C26B84D20336}"/>
              </a:ext>
            </a:extLst>
          </p:cNvPr>
          <p:cNvGrpSpPr/>
          <p:nvPr/>
        </p:nvGrpSpPr>
        <p:grpSpPr>
          <a:xfrm>
            <a:off x="119439" y="1640944"/>
            <a:ext cx="10303782" cy="5027613"/>
            <a:chOff x="176589" y="983719"/>
            <a:chExt cx="10303782" cy="5027613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5F2775-8A1F-4A0A-9C15-1D07E7FC42E0}"/>
                </a:ext>
              </a:extLst>
            </p:cNvPr>
            <p:cNvCxnSpPr>
              <a:cxnSpLocks/>
            </p:cNvCxnSpPr>
            <p:nvPr/>
          </p:nvCxnSpPr>
          <p:spPr>
            <a:xfrm>
              <a:off x="633987" y="983719"/>
              <a:ext cx="5673213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Cross 1">
              <a:extLst>
                <a:ext uri="{FF2B5EF4-FFF2-40B4-BE49-F238E27FC236}">
                  <a16:creationId xmlns:a16="http://schemas.microsoft.com/office/drawing/2014/main" id="{8BBDF638-B669-4E6E-9D5D-66CF831C26A3}"/>
                </a:ext>
              </a:extLst>
            </p:cNvPr>
            <p:cNvSpPr/>
            <p:nvPr/>
          </p:nvSpPr>
          <p:spPr>
            <a:xfrm>
              <a:off x="3158288" y="2416598"/>
              <a:ext cx="126312" cy="128872"/>
            </a:xfrm>
            <a:prstGeom prst="plus">
              <a:avLst>
                <a:gd name="adj" fmla="val 40574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BA51BB2-2746-480B-8216-037948214FD4}"/>
                </a:ext>
              </a:extLst>
            </p:cNvPr>
            <p:cNvCxnSpPr/>
            <p:nvPr/>
          </p:nvCxnSpPr>
          <p:spPr>
            <a:xfrm>
              <a:off x="7765553" y="1732057"/>
              <a:ext cx="827314" cy="0"/>
            </a:xfrm>
            <a:prstGeom prst="straightConnector1">
              <a:avLst/>
            </a:prstGeom>
            <a:ln w="19050">
              <a:solidFill>
                <a:srgbClr val="2F5597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442D15-E536-4335-8C01-B6D30DEBE1CB}"/>
                </a:ext>
              </a:extLst>
            </p:cNvPr>
            <p:cNvSpPr txBox="1"/>
            <p:nvPr/>
          </p:nvSpPr>
          <p:spPr>
            <a:xfrm>
              <a:off x="7783799" y="1842351"/>
              <a:ext cx="2696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Areas of unique properties</a:t>
              </a:r>
              <a:endParaRPr lang="en-GB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10C36FE-E4F7-4789-9361-CDCBD6A74572}"/>
                </a:ext>
              </a:extLst>
            </p:cNvPr>
            <p:cNvGrpSpPr/>
            <p:nvPr/>
          </p:nvGrpSpPr>
          <p:grpSpPr>
            <a:xfrm>
              <a:off x="176589" y="1169761"/>
              <a:ext cx="3031232" cy="4841571"/>
              <a:chOff x="-34611" y="1791638"/>
              <a:chExt cx="3031232" cy="4841571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1E9E7CE-13F7-4E2D-8713-74743629357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13534" b="11149"/>
              <a:stretch/>
            </p:blipFill>
            <p:spPr>
              <a:xfrm>
                <a:off x="-34611" y="1791638"/>
                <a:ext cx="3031232" cy="4841571"/>
              </a:xfrm>
              <a:prstGeom prst="rect">
                <a:avLst/>
              </a:prstGeom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4B5E4CA-4FDD-452E-921D-FAD1714BBA24}"/>
                  </a:ext>
                </a:extLst>
              </p:cNvPr>
              <p:cNvSpPr/>
              <p:nvPr/>
            </p:nvSpPr>
            <p:spPr>
              <a:xfrm>
                <a:off x="1059655" y="5310176"/>
                <a:ext cx="781270" cy="218674"/>
              </a:xfrm>
              <a:prstGeom prst="rect">
                <a:avLst/>
              </a:prstGeom>
              <a:solidFill>
                <a:srgbClr val="4B13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Elevation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997F35D-E1BE-4BEC-BB0F-6F1D6EB939EF}"/>
                  </a:ext>
                </a:extLst>
              </p:cNvPr>
              <p:cNvSpPr/>
              <p:nvPr/>
            </p:nvSpPr>
            <p:spPr>
              <a:xfrm>
                <a:off x="1059655" y="4493517"/>
                <a:ext cx="781270" cy="199035"/>
              </a:xfrm>
              <a:prstGeom prst="rect">
                <a:avLst/>
              </a:prstGeom>
              <a:solidFill>
                <a:srgbClr val="4B13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Land Use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C7C964D-00E9-404D-9A2C-825D09FF88E0}"/>
                  </a:ext>
                </a:extLst>
              </p:cNvPr>
              <p:cNvSpPr/>
              <p:nvPr/>
            </p:nvSpPr>
            <p:spPr>
              <a:xfrm>
                <a:off x="1059655" y="3869006"/>
                <a:ext cx="781270" cy="181871"/>
              </a:xfrm>
              <a:prstGeom prst="rect">
                <a:avLst/>
              </a:prstGeom>
              <a:solidFill>
                <a:srgbClr val="4B13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Soil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8A6FB5C-A8E3-458D-88FC-40ECD21720DF}"/>
                  </a:ext>
                </a:extLst>
              </p:cNvPr>
              <p:cNvSpPr/>
              <p:nvPr/>
            </p:nvSpPr>
            <p:spPr>
              <a:xfrm>
                <a:off x="1059655" y="3279821"/>
                <a:ext cx="892970" cy="218674"/>
              </a:xfrm>
              <a:prstGeom prst="rect">
                <a:avLst/>
              </a:prstGeom>
              <a:solidFill>
                <a:srgbClr val="4B131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100" dirty="0">
                    <a:solidFill>
                      <a:schemeClr val="bg1"/>
                    </a:solidFill>
                  </a:rPr>
                  <a:t>Land Scape</a:t>
                </a:r>
              </a:p>
            </p:txBody>
          </p:sp>
        </p:grp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18A29C7-F992-4A66-AB3F-2BED20224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58910">
              <a:off x="4542971" y="2284361"/>
              <a:ext cx="2333951" cy="3077004"/>
            </a:xfrm>
            <a:prstGeom prst="rect">
              <a:avLst/>
            </a:prstGeom>
            <a:scene3d>
              <a:camera prst="isometricTopUp"/>
              <a:lightRig rig="threePt" dir="t"/>
            </a:scene3d>
          </p:spPr>
        </p:pic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D01EB2ED-E5A7-4E75-ACC1-068F275910F2}"/>
                </a:ext>
              </a:extLst>
            </p:cNvPr>
            <p:cNvSpPr/>
            <p:nvPr/>
          </p:nvSpPr>
          <p:spPr>
            <a:xfrm>
              <a:off x="3213954" y="2394163"/>
              <a:ext cx="394907" cy="2091859"/>
            </a:xfrm>
            <a:prstGeom prst="rightBrace">
              <a:avLst>
                <a:gd name="adj1" fmla="val 51589"/>
                <a:gd name="adj2" fmla="val 54953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B094AEA-004F-4401-A012-A060A2A91F0E}"/>
                </a:ext>
              </a:extLst>
            </p:cNvPr>
            <p:cNvSpPr/>
            <p:nvPr/>
          </p:nvSpPr>
          <p:spPr>
            <a:xfrm>
              <a:off x="5503959" y="2809417"/>
              <a:ext cx="884255" cy="1857146"/>
            </a:xfrm>
            <a:custGeom>
              <a:avLst/>
              <a:gdLst>
                <a:gd name="connsiteX0" fmla="*/ 0 w 492391"/>
                <a:gd name="connsiteY0" fmla="*/ 0 h 1446963"/>
                <a:gd name="connsiteX1" fmla="*/ 20097 w 492391"/>
                <a:gd name="connsiteY1" fmla="*/ 482321 h 1446963"/>
                <a:gd name="connsiteX2" fmla="*/ 50242 w 492391"/>
                <a:gd name="connsiteY2" fmla="*/ 522514 h 1446963"/>
                <a:gd name="connsiteX3" fmla="*/ 160773 w 492391"/>
                <a:gd name="connsiteY3" fmla="*/ 602901 h 1446963"/>
                <a:gd name="connsiteX4" fmla="*/ 241160 w 492391"/>
                <a:gd name="connsiteY4" fmla="*/ 673240 h 1446963"/>
                <a:gd name="connsiteX5" fmla="*/ 271305 w 492391"/>
                <a:gd name="connsiteY5" fmla="*/ 763675 h 1446963"/>
                <a:gd name="connsiteX6" fmla="*/ 281354 w 492391"/>
                <a:gd name="connsiteY6" fmla="*/ 823965 h 1446963"/>
                <a:gd name="connsiteX7" fmla="*/ 291402 w 492391"/>
                <a:gd name="connsiteY7" fmla="*/ 864158 h 1446963"/>
                <a:gd name="connsiteX8" fmla="*/ 311499 w 492391"/>
                <a:gd name="connsiteY8" fmla="*/ 994787 h 1446963"/>
                <a:gd name="connsiteX9" fmla="*/ 321547 w 492391"/>
                <a:gd name="connsiteY9" fmla="*/ 1034980 h 1446963"/>
                <a:gd name="connsiteX10" fmla="*/ 361740 w 492391"/>
                <a:gd name="connsiteY10" fmla="*/ 1145512 h 1446963"/>
                <a:gd name="connsiteX11" fmla="*/ 371789 w 492391"/>
                <a:gd name="connsiteY11" fmla="*/ 1205802 h 1446963"/>
                <a:gd name="connsiteX12" fmla="*/ 422031 w 492391"/>
                <a:gd name="connsiteY12" fmla="*/ 1266092 h 1446963"/>
                <a:gd name="connsiteX13" fmla="*/ 442127 w 492391"/>
                <a:gd name="connsiteY13" fmla="*/ 1316334 h 1446963"/>
                <a:gd name="connsiteX14" fmla="*/ 452176 w 492391"/>
                <a:gd name="connsiteY14" fmla="*/ 1366576 h 1446963"/>
                <a:gd name="connsiteX15" fmla="*/ 472272 w 492391"/>
                <a:gd name="connsiteY15" fmla="*/ 1396721 h 1446963"/>
                <a:gd name="connsiteX16" fmla="*/ 492369 w 492391"/>
                <a:gd name="connsiteY16" fmla="*/ 1446963 h 1446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92391" h="1446963">
                  <a:moveTo>
                    <a:pt x="0" y="0"/>
                  </a:moveTo>
                  <a:cubicBezTo>
                    <a:pt x="6699" y="160774"/>
                    <a:pt x="4696" y="322147"/>
                    <a:pt x="20097" y="482321"/>
                  </a:cubicBezTo>
                  <a:cubicBezTo>
                    <a:pt x="21700" y="498991"/>
                    <a:pt x="37850" y="511249"/>
                    <a:pt x="50242" y="522514"/>
                  </a:cubicBezTo>
                  <a:cubicBezTo>
                    <a:pt x="134523" y="599133"/>
                    <a:pt x="104838" y="560950"/>
                    <a:pt x="160773" y="602901"/>
                  </a:cubicBezTo>
                  <a:cubicBezTo>
                    <a:pt x="209844" y="639704"/>
                    <a:pt x="203978" y="636058"/>
                    <a:pt x="241160" y="673240"/>
                  </a:cubicBezTo>
                  <a:cubicBezTo>
                    <a:pt x="251208" y="703385"/>
                    <a:pt x="263117" y="732972"/>
                    <a:pt x="271305" y="763675"/>
                  </a:cubicBezTo>
                  <a:cubicBezTo>
                    <a:pt x="276555" y="783361"/>
                    <a:pt x="277358" y="803987"/>
                    <a:pt x="281354" y="823965"/>
                  </a:cubicBezTo>
                  <a:cubicBezTo>
                    <a:pt x="284062" y="837507"/>
                    <a:pt x="288694" y="850616"/>
                    <a:pt x="291402" y="864158"/>
                  </a:cubicBezTo>
                  <a:cubicBezTo>
                    <a:pt x="310824" y="961269"/>
                    <a:pt x="292198" y="888634"/>
                    <a:pt x="311499" y="994787"/>
                  </a:cubicBezTo>
                  <a:cubicBezTo>
                    <a:pt x="313969" y="1008374"/>
                    <a:pt x="317579" y="1021752"/>
                    <a:pt x="321547" y="1034980"/>
                  </a:cubicBezTo>
                  <a:cubicBezTo>
                    <a:pt x="337025" y="1086573"/>
                    <a:pt x="342566" y="1097576"/>
                    <a:pt x="361740" y="1145512"/>
                  </a:cubicBezTo>
                  <a:cubicBezTo>
                    <a:pt x="365090" y="1165609"/>
                    <a:pt x="365346" y="1186474"/>
                    <a:pt x="371789" y="1205802"/>
                  </a:cubicBezTo>
                  <a:cubicBezTo>
                    <a:pt x="378784" y="1226786"/>
                    <a:pt x="408039" y="1252100"/>
                    <a:pt x="422031" y="1266092"/>
                  </a:cubicBezTo>
                  <a:cubicBezTo>
                    <a:pt x="428730" y="1282839"/>
                    <a:pt x="436944" y="1299057"/>
                    <a:pt x="442127" y="1316334"/>
                  </a:cubicBezTo>
                  <a:cubicBezTo>
                    <a:pt x="447035" y="1332693"/>
                    <a:pt x="446179" y="1350584"/>
                    <a:pt x="452176" y="1366576"/>
                  </a:cubicBezTo>
                  <a:cubicBezTo>
                    <a:pt x="456416" y="1377884"/>
                    <a:pt x="466280" y="1386236"/>
                    <a:pt x="472272" y="1396721"/>
                  </a:cubicBezTo>
                  <a:cubicBezTo>
                    <a:pt x="493867" y="1434512"/>
                    <a:pt x="492369" y="1423142"/>
                    <a:pt x="492369" y="1446963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8FC516A-F998-4178-AACD-FAA8989E54BA}"/>
                </a:ext>
              </a:extLst>
            </p:cNvPr>
            <p:cNvSpPr/>
            <p:nvPr/>
          </p:nvSpPr>
          <p:spPr>
            <a:xfrm>
              <a:off x="4171453" y="3393959"/>
              <a:ext cx="1487156" cy="202153"/>
            </a:xfrm>
            <a:custGeom>
              <a:avLst/>
              <a:gdLst>
                <a:gd name="connsiteX0" fmla="*/ 0 w 1487156"/>
                <a:gd name="connsiteY0" fmla="*/ 0 h 202153"/>
                <a:gd name="connsiteX1" fmla="*/ 211015 w 1487156"/>
                <a:gd name="connsiteY1" fmla="*/ 110532 h 202153"/>
                <a:gd name="connsiteX2" fmla="*/ 462224 w 1487156"/>
                <a:gd name="connsiteY2" fmla="*/ 180871 h 202153"/>
                <a:gd name="connsiteX3" fmla="*/ 582804 w 1487156"/>
                <a:gd name="connsiteY3" fmla="*/ 200967 h 202153"/>
                <a:gd name="connsiteX4" fmla="*/ 914400 w 1487156"/>
                <a:gd name="connsiteY4" fmla="*/ 190919 h 202153"/>
                <a:gd name="connsiteX5" fmla="*/ 1024932 w 1487156"/>
                <a:gd name="connsiteY5" fmla="*/ 120580 h 202153"/>
                <a:gd name="connsiteX6" fmla="*/ 1105319 w 1487156"/>
                <a:gd name="connsiteY6" fmla="*/ 80387 h 202153"/>
                <a:gd name="connsiteX7" fmla="*/ 1145512 w 1487156"/>
                <a:gd name="connsiteY7" fmla="*/ 70339 h 202153"/>
                <a:gd name="connsiteX8" fmla="*/ 1175657 w 1487156"/>
                <a:gd name="connsiteY8" fmla="*/ 60290 h 202153"/>
                <a:gd name="connsiteX9" fmla="*/ 1396721 w 1487156"/>
                <a:gd name="connsiteY9" fmla="*/ 70339 h 202153"/>
                <a:gd name="connsiteX10" fmla="*/ 1426866 w 1487156"/>
                <a:gd name="connsiteY10" fmla="*/ 90435 h 202153"/>
                <a:gd name="connsiteX11" fmla="*/ 1487156 w 1487156"/>
                <a:gd name="connsiteY11" fmla="*/ 110532 h 2021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87156" h="202153">
                  <a:moveTo>
                    <a:pt x="0" y="0"/>
                  </a:moveTo>
                  <a:cubicBezTo>
                    <a:pt x="70338" y="36844"/>
                    <a:pt x="135123" y="87180"/>
                    <a:pt x="211015" y="110532"/>
                  </a:cubicBezTo>
                  <a:cubicBezTo>
                    <a:pt x="305258" y="139530"/>
                    <a:pt x="366547" y="160939"/>
                    <a:pt x="462224" y="180871"/>
                  </a:cubicBezTo>
                  <a:cubicBezTo>
                    <a:pt x="502115" y="189182"/>
                    <a:pt x="542611" y="194268"/>
                    <a:pt x="582804" y="200967"/>
                  </a:cubicBezTo>
                  <a:cubicBezTo>
                    <a:pt x="693336" y="197618"/>
                    <a:pt x="805601" y="210701"/>
                    <a:pt x="914400" y="190919"/>
                  </a:cubicBezTo>
                  <a:cubicBezTo>
                    <a:pt x="957367" y="183107"/>
                    <a:pt x="983501" y="134390"/>
                    <a:pt x="1024932" y="120580"/>
                  </a:cubicBezTo>
                  <a:cubicBezTo>
                    <a:pt x="1118644" y="89344"/>
                    <a:pt x="962946" y="143663"/>
                    <a:pt x="1105319" y="80387"/>
                  </a:cubicBezTo>
                  <a:cubicBezTo>
                    <a:pt x="1117939" y="74778"/>
                    <a:pt x="1132233" y="74133"/>
                    <a:pt x="1145512" y="70339"/>
                  </a:cubicBezTo>
                  <a:cubicBezTo>
                    <a:pt x="1155696" y="67429"/>
                    <a:pt x="1165609" y="63640"/>
                    <a:pt x="1175657" y="60290"/>
                  </a:cubicBezTo>
                  <a:cubicBezTo>
                    <a:pt x="1249345" y="63640"/>
                    <a:pt x="1323482" y="61550"/>
                    <a:pt x="1396721" y="70339"/>
                  </a:cubicBezTo>
                  <a:cubicBezTo>
                    <a:pt x="1408711" y="71778"/>
                    <a:pt x="1415830" y="85530"/>
                    <a:pt x="1426866" y="90435"/>
                  </a:cubicBezTo>
                  <a:cubicBezTo>
                    <a:pt x="1446224" y="99038"/>
                    <a:pt x="1487156" y="110532"/>
                    <a:pt x="1487156" y="110532"/>
                  </a:cubicBezTo>
                </a:path>
              </a:pathLst>
            </a:cu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9" name="Picture 48" descr="Logo, icon, company name&#10;&#10;Description automatically generated">
              <a:extLst>
                <a:ext uri="{FF2B5EF4-FFF2-40B4-BE49-F238E27FC236}">
                  <a16:creationId xmlns:a16="http://schemas.microsoft.com/office/drawing/2014/main" id="{5B143C9D-C09C-409F-A178-BE995E0FD7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221201" y="2838299"/>
              <a:ext cx="1413777" cy="1258309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6DB346F3-1928-4009-8111-A17E3AF47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7307" y="2367052"/>
              <a:ext cx="1188374" cy="1098751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CC32DA-899F-4BEA-B1F2-A74518311530}"/>
                </a:ext>
              </a:extLst>
            </p:cNvPr>
            <p:cNvSpPr txBox="1"/>
            <p:nvPr/>
          </p:nvSpPr>
          <p:spPr>
            <a:xfrm>
              <a:off x="8179210" y="4602911"/>
              <a:ext cx="19606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River flow</a:t>
              </a:r>
            </a:p>
            <a:p>
              <a:r>
                <a:rPr lang="en-GB" dirty="0"/>
                <a:t>Sediments</a:t>
              </a:r>
            </a:p>
            <a:p>
              <a:r>
                <a:rPr lang="en-GB" dirty="0"/>
                <a:t>Evapotranspiration</a:t>
              </a:r>
            </a:p>
          </p:txBody>
        </p:sp>
        <p:pic>
          <p:nvPicPr>
            <p:cNvPr id="53" name="Picture 52" descr="Shape, arrow&#10;&#10;Description automatically generated">
              <a:extLst>
                <a:ext uri="{FF2B5EF4-FFF2-40B4-BE49-F238E27FC236}">
                  <a16:creationId xmlns:a16="http://schemas.microsoft.com/office/drawing/2014/main" id="{3B3D3ECF-9F5C-4CC8-AB84-2C39E48EC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821449" y="4070675"/>
              <a:ext cx="1651153" cy="55782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8EFBF9F-992F-EBB3-BE5E-1F81F9CD9454}"/>
                </a:ext>
              </a:extLst>
            </p:cNvPr>
            <p:cNvSpPr txBox="1"/>
            <p:nvPr/>
          </p:nvSpPr>
          <p:spPr>
            <a:xfrm>
              <a:off x="4089583" y="1547391"/>
              <a:ext cx="5430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4B1311"/>
                  </a:solidFill>
                </a:rPr>
                <a:t>Watershed                          Subbasins                        HRUs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007C6F-BF54-6EBA-1711-5FDB6A5492E3}"/>
                </a:ext>
              </a:extLst>
            </p:cNvPr>
            <p:cNvCxnSpPr/>
            <p:nvPr/>
          </p:nvCxnSpPr>
          <p:spPr>
            <a:xfrm>
              <a:off x="5479886" y="1732057"/>
              <a:ext cx="827314" cy="0"/>
            </a:xfrm>
            <a:prstGeom prst="straightConnector1">
              <a:avLst/>
            </a:prstGeom>
            <a:ln w="19050">
              <a:solidFill>
                <a:srgbClr val="2F5597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SWAT: Soil &amp; Water Assessment Tool">
            <a:extLst>
              <a:ext uri="{FF2B5EF4-FFF2-40B4-BE49-F238E27FC236}">
                <a16:creationId xmlns:a16="http://schemas.microsoft.com/office/drawing/2014/main" id="{10932F26-0BDC-9145-A934-A8065AA98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7205" y="681404"/>
            <a:ext cx="3241056" cy="1523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5D4A0A-EAC4-AC7F-FF84-296240B347D6}"/>
              </a:ext>
            </a:extLst>
          </p:cNvPr>
          <p:cNvSpPr txBox="1"/>
          <p:nvPr/>
        </p:nvSpPr>
        <p:spPr>
          <a:xfrm>
            <a:off x="414277" y="95250"/>
            <a:ext cx="6016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Model Used:</a:t>
            </a:r>
          </a:p>
        </p:txBody>
      </p:sp>
    </p:spTree>
    <p:extLst>
      <p:ext uri="{BB962C8B-B14F-4D97-AF65-F5344CB8AC3E}">
        <p14:creationId xmlns:p14="http://schemas.microsoft.com/office/powerpoint/2010/main" val="58762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24EF6-CD21-34B8-F4CE-53B69F942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D8615-54EF-E123-DC31-D17D3EBAC6DB}"/>
              </a:ext>
            </a:extLst>
          </p:cNvPr>
          <p:cNvSpPr txBox="1"/>
          <p:nvPr/>
        </p:nvSpPr>
        <p:spPr>
          <a:xfrm>
            <a:off x="606874" y="2250578"/>
            <a:ext cx="4559425" cy="38958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Area of Interest</a:t>
            </a:r>
            <a:r>
              <a:rPr lang="en-US" sz="2000" dirty="0"/>
              <a:t>: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/>
              <a:t>0.092 km² field within the Bandy Creek watershed, southeast of Wilburton in Latimer County, Oklahoma.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Modeling Approach</a:t>
            </a:r>
            <a:r>
              <a:rPr lang="en-US" sz="2000" dirty="0"/>
              <a:t>: 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/>
              <a:t>SWAT model generated using the web-based Hydrologic and Water Quality System (HAWQS).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Watershed Characteristics: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/>
              <a:t>Bandy Creek watershed delineated with an area of 18.18 km².</a:t>
            </a:r>
            <a:endParaRPr lang="en-US" sz="2000" dirty="0"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12C59E-B178-6EC5-AA84-671D9801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5" t="5657" r="-449" b="666"/>
          <a:stretch>
            <a:fillRect/>
          </a:stretch>
        </p:blipFill>
        <p:spPr>
          <a:xfrm>
            <a:off x="6019425" y="710958"/>
            <a:ext cx="5425410" cy="54354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C4E02D-3D3C-B99D-4750-34E1A7E6B96F}"/>
              </a:ext>
            </a:extLst>
          </p:cNvPr>
          <p:cNvSpPr txBox="1"/>
          <p:nvPr/>
        </p:nvSpPr>
        <p:spPr>
          <a:xfrm>
            <a:off x="414278" y="95250"/>
            <a:ext cx="49101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SWAT Model:</a:t>
            </a:r>
          </a:p>
        </p:txBody>
      </p:sp>
    </p:spTree>
    <p:extLst>
      <p:ext uri="{BB962C8B-B14F-4D97-AF65-F5344CB8AC3E}">
        <p14:creationId xmlns:p14="http://schemas.microsoft.com/office/powerpoint/2010/main" val="146485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DE93D39-85D3-8C55-17D9-1067B955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u="sng" dirty="0"/>
              <a:t>Publicly Available</a:t>
            </a:r>
            <a:endParaRPr lang="en-US" sz="3700" u="sng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9C50D78-92C4-F729-4DE3-96F53742B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862081"/>
              </p:ext>
            </p:extLst>
          </p:nvPr>
        </p:nvGraphicFramePr>
        <p:xfrm>
          <a:off x="460094" y="864691"/>
          <a:ext cx="7819232" cy="52800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181">
                  <a:extLst>
                    <a:ext uri="{9D8B030D-6E8A-4147-A177-3AD203B41FA5}">
                      <a16:colId xmlns:a16="http://schemas.microsoft.com/office/drawing/2014/main" val="1879603307"/>
                    </a:ext>
                  </a:extLst>
                </a:gridCol>
                <a:gridCol w="4783878">
                  <a:extLst>
                    <a:ext uri="{9D8B030D-6E8A-4147-A177-3AD203B41FA5}">
                      <a16:colId xmlns:a16="http://schemas.microsoft.com/office/drawing/2014/main" val="430036688"/>
                    </a:ext>
                  </a:extLst>
                </a:gridCol>
                <a:gridCol w="1518173">
                  <a:extLst>
                    <a:ext uri="{9D8B030D-6E8A-4147-A177-3AD203B41FA5}">
                      <a16:colId xmlns:a16="http://schemas.microsoft.com/office/drawing/2014/main" val="83509568"/>
                    </a:ext>
                  </a:extLst>
                </a:gridCol>
              </a:tblGrid>
              <a:tr h="2277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cap="none" spc="0" dirty="0">
                          <a:solidFill>
                            <a:schemeClr val="bg1"/>
                          </a:solidFill>
                          <a:effectLst/>
                        </a:rPr>
                        <a:t>Input Dataset</a:t>
                      </a:r>
                      <a:endParaRPr lang="en-US" sz="1400" b="1" u="sng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DM Sans Regular" pitchFamily="2" charset="0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cap="none" spc="0" dirty="0">
                          <a:solidFill>
                            <a:schemeClr val="bg1"/>
                          </a:solidFill>
                          <a:effectLst/>
                        </a:rPr>
                        <a:t>Source</a:t>
                      </a:r>
                      <a:endParaRPr lang="en-US" sz="1400" b="1" u="sng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DM Sans Regular" pitchFamily="2" charset="0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u="sng" cap="none" spc="0" dirty="0">
                          <a:solidFill>
                            <a:schemeClr val="bg1"/>
                          </a:solidFill>
                          <a:effectLst/>
                        </a:rPr>
                        <a:t>Specifications</a:t>
                      </a:r>
                      <a:endParaRPr lang="en-US" sz="1400" b="1" u="sng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DM Sans Regular" pitchFamily="2" charset="0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3252530374"/>
                  </a:ext>
                </a:extLst>
              </a:tr>
              <a:tr h="245658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Weather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PRISM</a:t>
                      </a: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1981 – 2022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DM Sans Regular" pitchFamily="2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3749416027"/>
                  </a:ext>
                </a:extLst>
              </a:tr>
              <a:tr h="2423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Soil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USDA National Resources Conservation Service (NRCS) Soil Survey Geographic (SSURGO) Database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1116757396"/>
                  </a:ext>
                </a:extLst>
              </a:tr>
              <a:tr h="242390">
                <a:tc rowSpan="4"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Land Use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National Land Cover Database (NLCD)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2016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1909850521"/>
                  </a:ext>
                </a:extLst>
              </a:tr>
              <a:tr h="242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USDA National Agricultural Statistics Service (NASS) Cropland Data Layer (CDL)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2014 – 2017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2281392730"/>
                  </a:ext>
                </a:extLst>
              </a:tr>
              <a:tr h="242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USDA NASS Fields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2006 – 2010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2080323494"/>
                  </a:ext>
                </a:extLst>
              </a:tr>
              <a:tr h="24239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U.S. Fish and Wildlife Service (FWI) National Wetlands Inventory (NWI)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2018</a:t>
                      </a: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408440984"/>
                  </a:ext>
                </a:extLst>
              </a:tr>
              <a:tr h="2423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Aerial Deposition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National Atmospheric Deposition Program (NADP)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1980 – 2020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1060713174"/>
                  </a:ext>
                </a:extLst>
              </a:tr>
              <a:tr h="2423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Watershed Boundaries and Stream Networks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EPA </a:t>
                      </a:r>
                      <a:r>
                        <a:rPr lang="en-US" sz="1400" u="sng" cap="none" spc="0" err="1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NHDPlus</a:t>
                      </a:r>
                      <a:r>
                        <a:rPr lang="en-US" sz="1400" u="sng" cap="none" spc="0">
                          <a:solidFill>
                            <a:schemeClr val="tx1"/>
                          </a:solidFill>
                          <a:effectLst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v2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>
                          <a:solidFill>
                            <a:schemeClr val="tx1"/>
                          </a:solidFill>
                          <a:effectLst/>
                        </a:rPr>
                        <a:t>2019</a:t>
                      </a:r>
                      <a:endParaRPr lang="en-US" sz="1400" cap="none" spc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1572834518"/>
                  </a:ext>
                </a:extLst>
              </a:tr>
              <a:tr h="2423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Elevation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USGS National Elevation Dataset (NED)</a:t>
                      </a: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1400" u="none" cap="none" spc="0" dirty="0">
                          <a:solidFill>
                            <a:schemeClr val="tx1"/>
                          </a:solidFill>
                          <a:effectLst/>
                        </a:rPr>
                        <a:t>10-meter DEM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2018 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3581669153"/>
                  </a:ext>
                </a:extLst>
              </a:tr>
              <a:tr h="2423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Management Data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1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USDA NRCS crop management zone data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2010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3230910523"/>
                  </a:ext>
                </a:extLst>
              </a:tr>
              <a:tr h="242390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Water Use</a:t>
                      </a:r>
                      <a:endParaRPr lang="en-US" sz="1400" cap="none" spc="0" dirty="0">
                        <a:solidFill>
                          <a:schemeClr val="bg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u="sng" cap="none" spc="0" dirty="0">
                          <a:solidFill>
                            <a:schemeClr val="tx1"/>
                          </a:solidFill>
                          <a:effectLst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USGS Water Use in the United States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  <a:effectLst/>
                        </a:rPr>
                        <a:t>2015</a:t>
                      </a:r>
                      <a:endParaRPr lang="en-US" sz="1400" cap="none" spc="0" dirty="0">
                        <a:solidFill>
                          <a:schemeClr val="tx1"/>
                        </a:solidFill>
                        <a:effectLst/>
                        <a:latin typeface="Univers" panose="020B0503020202020204" pitchFamily="34" charset="0"/>
                        <a:ea typeface="SimSun" panose="02010600030101010101" pitchFamily="2" charset="-122"/>
                        <a:cs typeface="Times New Roman (Body CS)"/>
                      </a:endParaRPr>
                    </a:p>
                  </a:txBody>
                  <a:tcPr marL="65780" marR="5991" marT="50600" marB="50600" anchor="ctr"/>
                </a:tc>
                <a:extLst>
                  <a:ext uri="{0D108BD9-81ED-4DB2-BD59-A6C34878D82A}">
                    <a16:rowId xmlns:a16="http://schemas.microsoft.com/office/drawing/2014/main" val="273242562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E5DAE0C-37A3-F0DC-E691-BAA55D9C93D5}"/>
              </a:ext>
            </a:extLst>
          </p:cNvPr>
          <p:cNvSpPr txBox="1"/>
          <p:nvPr/>
        </p:nvSpPr>
        <p:spPr>
          <a:xfrm>
            <a:off x="414277" y="95250"/>
            <a:ext cx="6016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Input Datasets: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4EBEF-2B67-4311-D966-0C9D05FD9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1" y="1566909"/>
            <a:ext cx="3517119" cy="3711999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656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182221-66F4-ADA1-B4E3-0D449841E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675" y="1599535"/>
            <a:ext cx="3537345" cy="36467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9959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D784D273-B227-2129-F76F-F58885475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2335" y="1605277"/>
            <a:ext cx="3517120" cy="3635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76992-0D77-DDE5-28A0-41B3EE15F0A4}"/>
              </a:ext>
            </a:extLst>
          </p:cNvPr>
          <p:cNvSpPr txBox="1"/>
          <p:nvPr/>
        </p:nvSpPr>
        <p:spPr>
          <a:xfrm>
            <a:off x="4219486" y="5451112"/>
            <a:ext cx="3753026" cy="1237455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Soils = 571483 Counts (Deep soil)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Hydrologic Group D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(High Surface Runoff Potential)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711E87-E4C0-776A-A1EB-AF671254A2F0}"/>
              </a:ext>
            </a:extLst>
          </p:cNvPr>
          <p:cNvSpPr txBox="1"/>
          <p:nvPr/>
        </p:nvSpPr>
        <p:spPr>
          <a:xfrm>
            <a:off x="9150569" y="5451112"/>
            <a:ext cx="1540652" cy="39517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Slope = ~1%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12262-C90E-B548-0958-59E72D0905E0}"/>
              </a:ext>
            </a:extLst>
          </p:cNvPr>
          <p:cNvSpPr txBox="1"/>
          <p:nvPr/>
        </p:nvSpPr>
        <p:spPr>
          <a:xfrm>
            <a:off x="1186756" y="5451112"/>
            <a:ext cx="2235981" cy="395173"/>
          </a:xfrm>
          <a:prstGeom prst="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Land Use = Pasture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CC083-B4EB-3A65-062A-658A4961840C}"/>
              </a:ext>
            </a:extLst>
          </p:cNvPr>
          <p:cNvSpPr txBox="1"/>
          <p:nvPr/>
        </p:nvSpPr>
        <p:spPr>
          <a:xfrm>
            <a:off x="4791375" y="127855"/>
            <a:ext cx="7338200" cy="1453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/>
              <a:t>HRU Creation: </a:t>
            </a:r>
            <a:r>
              <a:rPr lang="en-US" dirty="0"/>
              <a:t>The SWAT model generated 102 unique hydrologic response units (HRUs) from the combination of soil, slope, and land use.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b="1" dirty="0"/>
              <a:t>HRU Selection: </a:t>
            </a:r>
            <a:r>
              <a:rPr lang="en-US" dirty="0"/>
              <a:t>Scenarios were focused on a pasture HRU with Counts soil and ~1% slope.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338B1A-5CA4-5179-9A7D-239A79F60487}"/>
              </a:ext>
            </a:extLst>
          </p:cNvPr>
          <p:cNvSpPr txBox="1"/>
          <p:nvPr/>
        </p:nvSpPr>
        <p:spPr>
          <a:xfrm>
            <a:off x="62425" y="-34886"/>
            <a:ext cx="47953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+mj-lt"/>
              </a:rPr>
              <a:t>AOI HRU Selection :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90DE9E-6C26-A90C-3A63-C2EDF4C9E26F}"/>
              </a:ext>
            </a:extLst>
          </p:cNvPr>
          <p:cNvCxnSpPr/>
          <p:nvPr/>
        </p:nvCxnSpPr>
        <p:spPr>
          <a:xfrm>
            <a:off x="1285874" y="2749707"/>
            <a:ext cx="638175" cy="26193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419156-C003-6544-9C2B-A78E078092A0}"/>
              </a:ext>
            </a:extLst>
          </p:cNvPr>
          <p:cNvCxnSpPr/>
          <p:nvPr/>
        </p:nvCxnSpPr>
        <p:spPr>
          <a:xfrm>
            <a:off x="5162143" y="2749707"/>
            <a:ext cx="638175" cy="26193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B136094-B5E3-016D-B2CB-9223E58565D6}"/>
              </a:ext>
            </a:extLst>
          </p:cNvPr>
          <p:cNvCxnSpPr/>
          <p:nvPr/>
        </p:nvCxnSpPr>
        <p:spPr>
          <a:xfrm>
            <a:off x="8979447" y="2749707"/>
            <a:ext cx="638175" cy="2619375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62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0CCF9-7C81-4757-D850-02BE549AA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69850"/>
            <a:ext cx="10515600" cy="1325563"/>
          </a:xfrm>
        </p:spPr>
        <p:txBody>
          <a:bodyPr/>
          <a:lstStyle/>
          <a:p>
            <a:r>
              <a:rPr lang="en-US" dirty="0"/>
              <a:t>Baseline Scenario:</a:t>
            </a:r>
          </a:p>
        </p:txBody>
      </p:sp>
      <p:graphicFrame>
        <p:nvGraphicFramePr>
          <p:cNvPr id="4" name="TextBox 2">
            <a:extLst>
              <a:ext uri="{FF2B5EF4-FFF2-40B4-BE49-F238E27FC236}">
                <a16:creationId xmlns:a16="http://schemas.microsoft.com/office/drawing/2014/main" id="{6F150BD3-19F4-22BD-BAFA-163CFF7A8D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3499057"/>
              </p:ext>
            </p:extLst>
          </p:nvPr>
        </p:nvGraphicFramePr>
        <p:xfrm>
          <a:off x="632085" y="1245704"/>
          <a:ext cx="10927829" cy="5234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480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A8279-A087-9C84-F10F-95984A550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" y="1"/>
            <a:ext cx="5038724" cy="781050"/>
          </a:xfrm>
        </p:spPr>
        <p:txBody>
          <a:bodyPr/>
          <a:lstStyle/>
          <a:p>
            <a:r>
              <a:rPr lang="en-US" dirty="0"/>
              <a:t>Cover Crop Scenario: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37259DA-CAF4-857C-87A2-19E40DF0DF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6851566"/>
              </p:ext>
            </p:extLst>
          </p:nvPr>
        </p:nvGraphicFramePr>
        <p:xfrm>
          <a:off x="5229224" y="0"/>
          <a:ext cx="6886575" cy="3353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F2BD58-C344-48C7-149C-194AFD5AA71D}"/>
              </a:ext>
            </a:extLst>
          </p:cNvPr>
          <p:cNvSpPr txBox="1"/>
          <p:nvPr/>
        </p:nvSpPr>
        <p:spPr>
          <a:xfrm>
            <a:off x="438150" y="3353922"/>
            <a:ext cx="758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What happens when a cover crop is added: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B99A43-D5E8-4626-55B4-A6159DC9CA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145563"/>
              </p:ext>
            </p:extLst>
          </p:nvPr>
        </p:nvGraphicFramePr>
        <p:xfrm>
          <a:off x="438150" y="3990974"/>
          <a:ext cx="11201400" cy="275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45500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D1B2-B7DF-4E8A-856E-DC79F470FEE9}"/>
              </a:ext>
            </a:extLst>
          </p:cNvPr>
          <p:cNvSpPr txBox="1">
            <a:spLocks/>
          </p:cNvSpPr>
          <p:nvPr/>
        </p:nvSpPr>
        <p:spPr>
          <a:xfrm>
            <a:off x="457200" y="30797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Volumetric Water Benefit (VWB):</a:t>
            </a: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64B61C-05E2-5FFD-4DC8-99F6DAA34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699058"/>
              </p:ext>
            </p:extLst>
          </p:nvPr>
        </p:nvGraphicFramePr>
        <p:xfrm>
          <a:off x="676274" y="1673691"/>
          <a:ext cx="7432082" cy="155448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940284">
                  <a:extLst>
                    <a:ext uri="{9D8B030D-6E8A-4147-A177-3AD203B41FA5}">
                      <a16:colId xmlns:a16="http://schemas.microsoft.com/office/drawing/2014/main" val="3386661564"/>
                    </a:ext>
                  </a:extLst>
                </a:gridCol>
                <a:gridCol w="1843215">
                  <a:extLst>
                    <a:ext uri="{9D8B030D-6E8A-4147-A177-3AD203B41FA5}">
                      <a16:colId xmlns:a16="http://schemas.microsoft.com/office/drawing/2014/main" val="4206144590"/>
                    </a:ext>
                  </a:extLst>
                </a:gridCol>
                <a:gridCol w="1385697">
                  <a:extLst>
                    <a:ext uri="{9D8B030D-6E8A-4147-A177-3AD203B41FA5}">
                      <a16:colId xmlns:a16="http://schemas.microsoft.com/office/drawing/2014/main" val="2089114262"/>
                    </a:ext>
                  </a:extLst>
                </a:gridCol>
                <a:gridCol w="2262886">
                  <a:extLst>
                    <a:ext uri="{9D8B030D-6E8A-4147-A177-3AD203B41FA5}">
                      <a16:colId xmlns:a16="http://schemas.microsoft.com/office/drawing/2014/main" val="58082877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Scenario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Surface Runoff 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(mm)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Water Yield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(mm)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Evapotranspiration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(mm)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7141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Baseline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388.3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472.5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710.1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1483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CoverCrop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305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352.1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833.1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811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Benefit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83.3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>
                          <a:effectLst/>
                        </a:rPr>
                        <a:t>120.3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-123.1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2649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4F3795-2B5F-40A7-FB9B-1FDF89D7B8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774589"/>
              </p:ext>
            </p:extLst>
          </p:nvPr>
        </p:nvGraphicFramePr>
        <p:xfrm>
          <a:off x="9439277" y="1680061"/>
          <a:ext cx="1895474" cy="15544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895474">
                  <a:extLst>
                    <a:ext uri="{9D8B030D-6E8A-4147-A177-3AD203B41FA5}">
                      <a16:colId xmlns:a16="http://schemas.microsoft.com/office/drawing/2014/main" val="389280708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Sediment Yield</a:t>
                      </a:r>
                    </a:p>
                    <a:p>
                      <a:pPr algn="l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 (t/ha)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971417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3.5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314838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0.3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2581189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000" u="none" strike="noStrike" dirty="0">
                          <a:effectLst/>
                        </a:rPr>
                        <a:t>3.3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82649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D00F06-37CB-3DEE-284C-77F6B27525E4}"/>
              </a:ext>
            </a:extLst>
          </p:cNvPr>
          <p:cNvSpPr txBox="1"/>
          <p:nvPr/>
        </p:nvSpPr>
        <p:spPr>
          <a:xfrm>
            <a:off x="1314450" y="1218396"/>
            <a:ext cx="5891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Average Annual VWBs from a Cover Crop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245CD-B90E-A2E2-047D-43A8192822A3}"/>
              </a:ext>
            </a:extLst>
          </p:cNvPr>
          <p:cNvSpPr txBox="1"/>
          <p:nvPr/>
        </p:nvSpPr>
        <p:spPr>
          <a:xfrm>
            <a:off x="274325" y="6171913"/>
            <a:ext cx="606542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R code (</a:t>
            </a:r>
            <a:r>
              <a:rPr lang="en-US" dirty="0" err="1"/>
              <a:t>compile_hru_output.R</a:t>
            </a:r>
            <a:r>
              <a:rPr lang="en-US" dirty="0"/>
              <a:t>) to generate figure of VWBs from the cover crop scenario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EEB21-631B-40E7-E273-8D80E5749C56}"/>
              </a:ext>
            </a:extLst>
          </p:cNvPr>
          <p:cNvSpPr txBox="1"/>
          <p:nvPr/>
        </p:nvSpPr>
        <p:spPr>
          <a:xfrm>
            <a:off x="542925" y="3653950"/>
            <a:ext cx="7924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Surface runoff:</a:t>
            </a:r>
            <a:r>
              <a:rPr lang="en-US" dirty="0"/>
              <a:t> Cover crops reduce runoff by </a:t>
            </a:r>
            <a:r>
              <a:rPr lang="en-US" b="1" dirty="0"/>
              <a:t>83 mm/year</a:t>
            </a:r>
            <a:r>
              <a:rPr lang="en-US" dirty="0"/>
              <a:t> (VWB) within the AOI.</a:t>
            </a:r>
          </a:p>
          <a:p>
            <a:r>
              <a:rPr lang="en-US" b="1" dirty="0"/>
              <a:t>Water yield:</a:t>
            </a:r>
            <a:r>
              <a:rPr lang="en-US" dirty="0"/>
              <a:t> The total reduction increases to </a:t>
            </a:r>
            <a:r>
              <a:rPr lang="en-US" b="1" dirty="0"/>
              <a:t>120 mm/year</a:t>
            </a:r>
            <a:r>
              <a:rPr lang="en-US" dirty="0"/>
              <a:t> when considering overall AOI water yield.</a:t>
            </a:r>
          </a:p>
          <a:p>
            <a:r>
              <a:rPr lang="en-US" b="1" dirty="0"/>
              <a:t>Evapotranspiration:</a:t>
            </a:r>
            <a:r>
              <a:rPr lang="en-US" dirty="0"/>
              <a:t> Higher ET reduces available water by </a:t>
            </a:r>
            <a:r>
              <a:rPr lang="en-US" b="1" dirty="0"/>
              <a:t>123 mm/year </a:t>
            </a:r>
            <a:r>
              <a:rPr lang="en-US" dirty="0"/>
              <a:t>(VWB), limiting potential runoff.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CC013-5FA0-C36F-140F-B83133F5CE6D}"/>
              </a:ext>
            </a:extLst>
          </p:cNvPr>
          <p:cNvSpPr txBox="1"/>
          <p:nvPr/>
        </p:nvSpPr>
        <p:spPr>
          <a:xfrm>
            <a:off x="9210674" y="3648075"/>
            <a:ext cx="27336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Sediment benefit:</a:t>
            </a:r>
            <a:r>
              <a:rPr lang="en-US" dirty="0"/>
              <a:t> Cover crops substantially reduce sediment yield, providing an additional benefit for erosion control and water quality.</a:t>
            </a:r>
          </a:p>
        </p:txBody>
      </p:sp>
    </p:spTree>
    <p:extLst>
      <p:ext uri="{BB962C8B-B14F-4D97-AF65-F5344CB8AC3E}">
        <p14:creationId xmlns:p14="http://schemas.microsoft.com/office/powerpoint/2010/main" val="3297790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C441-A049-5D8E-CEE5-1663BFE15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91" y="1"/>
            <a:ext cx="10515600" cy="908934"/>
          </a:xfrm>
        </p:spPr>
        <p:txBody>
          <a:bodyPr/>
          <a:lstStyle/>
          <a:p>
            <a:r>
              <a:rPr lang="en-US" dirty="0"/>
              <a:t>Cover Crop Annual VWB: 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00418333-8475-6F9D-BAB0-2ADAF24D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3506" y="0"/>
            <a:ext cx="49876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5482EA-D378-9270-CCBB-3AB441F6900D}"/>
              </a:ext>
            </a:extLst>
          </p:cNvPr>
          <p:cNvSpPr txBox="1"/>
          <p:nvPr/>
        </p:nvSpPr>
        <p:spPr>
          <a:xfrm>
            <a:off x="274325" y="908934"/>
            <a:ext cx="57738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Consistent VWB</a:t>
            </a:r>
            <a:r>
              <a:rPr lang="en-US" sz="2400" dirty="0"/>
              <a:t>: Cover crops provide yearly volumetric water benefits.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Resilience in wet years</a:t>
            </a:r>
            <a:r>
              <a:rPr lang="en-US" sz="2400" dirty="0"/>
              <a:t>: Even during high-flow years, cover crops reduce surface runoff.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Surface runoff dominates</a:t>
            </a:r>
            <a:r>
              <a:rPr lang="en-US" sz="2400" dirty="0"/>
              <a:t>: Runoff reduction contributes most to overall water yield benefits.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dirty="0"/>
              <a:t>Higher ET</a:t>
            </a:r>
            <a:r>
              <a:rPr lang="en-US" sz="2400" dirty="0"/>
              <a:t>: Increased evapotranspiration from cover crops lowers the water available for runoff.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30FE8-AF63-8D35-32BD-C0C1D3076787}"/>
              </a:ext>
            </a:extLst>
          </p:cNvPr>
          <p:cNvSpPr txBox="1"/>
          <p:nvPr/>
        </p:nvSpPr>
        <p:spPr>
          <a:xfrm>
            <a:off x="274325" y="6171913"/>
            <a:ext cx="6065428" cy="646331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Used R code (</a:t>
            </a:r>
            <a:r>
              <a:rPr lang="en-US" dirty="0" err="1"/>
              <a:t>compile_hru_output.R</a:t>
            </a:r>
            <a:r>
              <a:rPr lang="en-US" dirty="0"/>
              <a:t>) to generate figure of VWBs from the cover crop scenario </a:t>
            </a:r>
          </a:p>
        </p:txBody>
      </p:sp>
    </p:spTree>
    <p:extLst>
      <p:ext uri="{BB962C8B-B14F-4D97-AF65-F5344CB8AC3E}">
        <p14:creationId xmlns:p14="http://schemas.microsoft.com/office/powerpoint/2010/main" val="2069599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795</Words>
  <Application>Microsoft Office PowerPoint</Application>
  <PresentationFormat>Widescreen</PresentationFormat>
  <Paragraphs>130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DM Sans Regular</vt:lpstr>
      <vt:lpstr>Univers</vt:lpstr>
      <vt:lpstr>Wingdings</vt:lpstr>
      <vt:lpstr>Office Theme</vt:lpstr>
      <vt:lpstr>Evaluating Volumetric Water Benefits with SWAT: A Case Study</vt:lpstr>
      <vt:lpstr>PowerPoint Presentation</vt:lpstr>
      <vt:lpstr>PowerPoint Presentation</vt:lpstr>
      <vt:lpstr>Publicly Available</vt:lpstr>
      <vt:lpstr>PowerPoint Presentation</vt:lpstr>
      <vt:lpstr>Baseline Scenario:</vt:lpstr>
      <vt:lpstr>Cover Crop Scenario:</vt:lpstr>
      <vt:lpstr>PowerPoint Presentation</vt:lpstr>
      <vt:lpstr>Cover Crop Annual VWB: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Katie Mendoza</dc:creator>
  <cp:lastModifiedBy>Katie Mendoza</cp:lastModifiedBy>
  <cp:revision>6</cp:revision>
  <dcterms:created xsi:type="dcterms:W3CDTF">2025-09-10T14:39:35Z</dcterms:created>
  <dcterms:modified xsi:type="dcterms:W3CDTF">2025-09-16T16:25:29Z</dcterms:modified>
</cp:coreProperties>
</file>