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Syne"/>
      <p:regular r:id="rId27"/>
      <p:bold r:id="rId28"/>
    </p:embeddedFont>
    <p:embeddedFont>
      <p:font typeface="Albert Sans"/>
      <p:regular r:id="rId29"/>
      <p:bold r:id="rId30"/>
      <p:italic r:id="rId31"/>
      <p:boldItalic r:id="rId32"/>
    </p:embeddedFont>
    <p:embeddedFont>
      <p:font typeface="Syne SemiBold"/>
      <p:regular r:id="rId33"/>
      <p:bold r:id="rId34"/>
    </p:embeddedFont>
    <p:embeddedFont>
      <p:font typeface="Syne Medium"/>
      <p:regular r:id="rId35"/>
      <p:bold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Syne-bold.fntdata"/><Relationship Id="rId27" Type="http://schemas.openxmlformats.org/officeDocument/2006/relationships/font" Target="fonts/Sy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bert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lbertSans-italic.fntdata"/><Relationship Id="rId30" Type="http://schemas.openxmlformats.org/officeDocument/2006/relationships/font" Target="fonts/AlbertSans-bold.fntdata"/><Relationship Id="rId11" Type="http://schemas.openxmlformats.org/officeDocument/2006/relationships/slide" Target="slides/slide6.xml"/><Relationship Id="rId33" Type="http://schemas.openxmlformats.org/officeDocument/2006/relationships/font" Target="fonts/Syne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AlbertSans-boldItalic.fntdata"/><Relationship Id="rId13" Type="http://schemas.openxmlformats.org/officeDocument/2006/relationships/slide" Target="slides/slide8.xml"/><Relationship Id="rId35" Type="http://schemas.openxmlformats.org/officeDocument/2006/relationships/font" Target="fonts/SyneMedium-regular.fntdata"/><Relationship Id="rId12" Type="http://schemas.openxmlformats.org/officeDocument/2006/relationships/slide" Target="slides/slide7.xml"/><Relationship Id="rId34" Type="http://schemas.openxmlformats.org/officeDocument/2006/relationships/font" Target="fonts/SyneSemiBold-bold.fntdata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SyneMedium-bold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2fb72b8f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2fb72b8f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2fb72b8f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2fb72b8f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2fb72b8f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2fb72b8f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2fb72b8f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2fb72b8f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2fb72b8f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2fb72b8f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6f120fbf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6f120fbf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2fb72b8f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2fb72b8f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2fb72b8f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2fb72b8f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2fb72b8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2fb72b8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2fb72b8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2fb72b8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2fb72b8f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2fb72b8f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2fb72b8f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2fb72b8f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2fb72b8f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2fb72b8f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2fb72b8f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2fb72b8f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2fb72b8f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2fb72b8f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2fb72b8f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2fb72b8f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title="techstartup-osc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539500"/>
            <a:ext cx="7717500" cy="9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0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389400" y="3946400"/>
            <a:ext cx="30414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1" title="techstartup-osc4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713225" y="539500"/>
            <a:ext cx="6576000" cy="9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b="0" sz="60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5607575" y="3961100"/>
            <a:ext cx="28233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techstartup-osc2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713225" y="539500"/>
            <a:ext cx="36864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 sz="30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hasCustomPrompt="1" idx="2" type="title"/>
          </p:nvPr>
        </p:nvSpPr>
        <p:spPr>
          <a:xfrm>
            <a:off x="4494552" y="1951075"/>
            <a:ext cx="1013400" cy="620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hasCustomPrompt="1" idx="3" type="title"/>
          </p:nvPr>
        </p:nvSpPr>
        <p:spPr>
          <a:xfrm>
            <a:off x="4494552" y="3306275"/>
            <a:ext cx="1013400" cy="620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4" type="title"/>
          </p:nvPr>
        </p:nvSpPr>
        <p:spPr>
          <a:xfrm>
            <a:off x="4494552" y="2628675"/>
            <a:ext cx="1013400" cy="620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5" type="title"/>
          </p:nvPr>
        </p:nvSpPr>
        <p:spPr>
          <a:xfrm>
            <a:off x="4494552" y="3983875"/>
            <a:ext cx="1013400" cy="620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 sz="200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5559775" y="1951088"/>
            <a:ext cx="28710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5559775" y="2628688"/>
            <a:ext cx="28710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7" type="subTitle"/>
          </p:nvPr>
        </p:nvSpPr>
        <p:spPr>
          <a:xfrm>
            <a:off x="5559775" y="3306288"/>
            <a:ext cx="28710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8" type="subTitle"/>
          </p:nvPr>
        </p:nvSpPr>
        <p:spPr>
          <a:xfrm>
            <a:off x="5559775" y="3983888"/>
            <a:ext cx="2871000" cy="6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000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title="techstartup-osc3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4928800" y="1475100"/>
            <a:ext cx="3501900" cy="21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811975" y="539500"/>
            <a:ext cx="7618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5" name="Google Shape;65;p14"/>
          <p:cNvSpPr/>
          <p:nvPr>
            <p:ph idx="2" type="pic"/>
          </p:nvPr>
        </p:nvSpPr>
        <p:spPr>
          <a:xfrm>
            <a:off x="1" y="1476775"/>
            <a:ext cx="4294800" cy="3666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 title="techstartup-osc5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762679" y="794675"/>
            <a:ext cx="7618500" cy="69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sz="40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85049" y="2398525"/>
            <a:ext cx="5196300" cy="19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 title="techstartup-osc5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719750" y="3509900"/>
            <a:ext cx="3286800" cy="10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subTitle"/>
          </p:nvPr>
        </p:nvSpPr>
        <p:spPr>
          <a:xfrm>
            <a:off x="5137201" y="3499275"/>
            <a:ext cx="32868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subTitle"/>
          </p:nvPr>
        </p:nvSpPr>
        <p:spPr>
          <a:xfrm>
            <a:off x="5137201" y="1451925"/>
            <a:ext cx="32868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4" type="subTitle"/>
          </p:nvPr>
        </p:nvSpPr>
        <p:spPr>
          <a:xfrm>
            <a:off x="719750" y="2708600"/>
            <a:ext cx="32868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5" type="subTitle"/>
          </p:nvPr>
        </p:nvSpPr>
        <p:spPr>
          <a:xfrm>
            <a:off x="5137201" y="2697975"/>
            <a:ext cx="32868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6" type="subTitle"/>
          </p:nvPr>
        </p:nvSpPr>
        <p:spPr>
          <a:xfrm>
            <a:off x="5137204" y="650625"/>
            <a:ext cx="32868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 title="techstartup-osc6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 title="techstartup-osc4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4" name="Google Shape;8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 title="techstartup-osc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 title="techstartup-osc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715400" y="1710171"/>
            <a:ext cx="2392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2" type="subTitle"/>
          </p:nvPr>
        </p:nvSpPr>
        <p:spPr>
          <a:xfrm>
            <a:off x="3376873" y="1710149"/>
            <a:ext cx="2392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3" type="subTitle"/>
          </p:nvPr>
        </p:nvSpPr>
        <p:spPr>
          <a:xfrm>
            <a:off x="715400" y="3498801"/>
            <a:ext cx="2392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4" type="subTitle"/>
          </p:nvPr>
        </p:nvSpPr>
        <p:spPr>
          <a:xfrm>
            <a:off x="3376873" y="3498797"/>
            <a:ext cx="2392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5" type="subTitle"/>
          </p:nvPr>
        </p:nvSpPr>
        <p:spPr>
          <a:xfrm>
            <a:off x="6033621" y="1710149"/>
            <a:ext cx="2392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6" type="subTitle"/>
          </p:nvPr>
        </p:nvSpPr>
        <p:spPr>
          <a:xfrm>
            <a:off x="6033621" y="3498797"/>
            <a:ext cx="2392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7" type="subTitle"/>
          </p:nvPr>
        </p:nvSpPr>
        <p:spPr>
          <a:xfrm>
            <a:off x="720114" y="1017725"/>
            <a:ext cx="23928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8" type="subTitle"/>
          </p:nvPr>
        </p:nvSpPr>
        <p:spPr>
          <a:xfrm>
            <a:off x="3381406" y="1017725"/>
            <a:ext cx="23928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9" type="subTitle"/>
          </p:nvPr>
        </p:nvSpPr>
        <p:spPr>
          <a:xfrm>
            <a:off x="6037972" y="1017725"/>
            <a:ext cx="23928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3" type="subTitle"/>
          </p:nvPr>
        </p:nvSpPr>
        <p:spPr>
          <a:xfrm>
            <a:off x="720114" y="2803098"/>
            <a:ext cx="23928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4" type="subTitle"/>
          </p:nvPr>
        </p:nvSpPr>
        <p:spPr>
          <a:xfrm>
            <a:off x="3381406" y="2803098"/>
            <a:ext cx="23928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15" type="subTitle"/>
          </p:nvPr>
        </p:nvSpPr>
        <p:spPr>
          <a:xfrm>
            <a:off x="6037972" y="2803098"/>
            <a:ext cx="23928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title="techstartup-osc.jpg"/>
          <p:cNvPicPr preferRelativeResize="0"/>
          <p:nvPr/>
        </p:nvPicPr>
        <p:blipFill rotWithShape="1">
          <a:blip r:embed="rId2">
            <a:alphaModFix/>
          </a:blip>
          <a:srcRect b="0" l="0" r="31124" t="3112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713225" y="3585200"/>
            <a:ext cx="77178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0" sz="50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3225" y="499725"/>
            <a:ext cx="1267500" cy="684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0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 title="techstartup-osc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21"/>
          <p:cNvSpPr txBox="1"/>
          <p:nvPr>
            <p:ph type="title"/>
          </p:nvPr>
        </p:nvSpPr>
        <p:spPr>
          <a:xfrm>
            <a:off x="713257" y="539500"/>
            <a:ext cx="2836800" cy="7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 sz="50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713225" y="1325575"/>
            <a:ext cx="28368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/>
        </p:nvSpPr>
        <p:spPr>
          <a:xfrm>
            <a:off x="5004275" y="3649552"/>
            <a:ext cx="3426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 title="techstartup-osc4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 title="techstartup-osc4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" name="Google Shape;22;p5"/>
          <p:cNvSpPr txBox="1"/>
          <p:nvPr>
            <p:ph type="title"/>
          </p:nvPr>
        </p:nvSpPr>
        <p:spPr>
          <a:xfrm>
            <a:off x="720000" y="3644300"/>
            <a:ext cx="2955300" cy="9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4592700" y="3268312"/>
            <a:ext cx="3838200" cy="12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589325" y="1219088"/>
            <a:ext cx="3838200" cy="12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4589325" y="646388"/>
            <a:ext cx="383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4592700" y="2695612"/>
            <a:ext cx="38382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 title="techstartup-osc3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4928800" y="1475100"/>
            <a:ext cx="3501900" cy="21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811975" y="539488"/>
            <a:ext cx="429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4" name="Google Shape;34;p7"/>
          <p:cNvSpPr/>
          <p:nvPr>
            <p:ph idx="2" type="pic"/>
          </p:nvPr>
        </p:nvSpPr>
        <p:spPr>
          <a:xfrm>
            <a:off x="1" y="1476775"/>
            <a:ext cx="4294800" cy="3666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 title="techstartup-osc.jpg"/>
          <p:cNvPicPr preferRelativeResize="0"/>
          <p:nvPr/>
        </p:nvPicPr>
        <p:blipFill rotWithShape="1">
          <a:blip r:embed="rId2">
            <a:alphaModFix/>
          </a:blip>
          <a:srcRect b="0" l="0" r="31124" t="3112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" name="Google Shape;37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 title="techstartup-osc.jp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" name="Google Shape;40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b="1" sz="2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b="1" sz="2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b="1" sz="2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b="1" sz="2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b="1" sz="2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b="1" sz="2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b="1" sz="2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b="1" sz="2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b="1" sz="2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ctrTitle"/>
          </p:nvPr>
        </p:nvSpPr>
        <p:spPr>
          <a:xfrm>
            <a:off x="311700" y="613750"/>
            <a:ext cx="8520600" cy="10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Chip’s Core Escape</a:t>
            </a:r>
            <a:endParaRPr/>
          </a:p>
        </p:txBody>
      </p:sp>
      <p:sp>
        <p:nvSpPr>
          <p:cNvPr id="122" name="Google Shape;122;p25"/>
          <p:cNvSpPr txBox="1"/>
          <p:nvPr>
            <p:ph idx="1" type="subTitle"/>
          </p:nvPr>
        </p:nvSpPr>
        <p:spPr>
          <a:xfrm>
            <a:off x="311700" y="1579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Puzzle Maze</a:t>
            </a:r>
            <a:endParaRPr/>
          </a:p>
        </p:txBody>
      </p:sp>
      <p:sp>
        <p:nvSpPr>
          <p:cNvPr id="123" name="Google Shape;123;p25"/>
          <p:cNvSpPr txBox="1"/>
          <p:nvPr/>
        </p:nvSpPr>
        <p:spPr>
          <a:xfrm>
            <a:off x="3451200" y="2571750"/>
            <a:ext cx="2241600" cy="20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Creators: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Keegan Erickson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Jessica Story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Ethan Talbert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Advisor: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Dr. Basnet, Ram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idx="4294967295" type="title"/>
          </p:nvPr>
        </p:nvSpPr>
        <p:spPr>
          <a:xfrm>
            <a:off x="311700" y="445025"/>
            <a:ext cx="191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Loop</a:t>
            </a:r>
            <a:endParaRPr/>
          </a:p>
        </p:txBody>
      </p:sp>
      <p:pic>
        <p:nvPicPr>
          <p:cNvPr id="179" name="Google Shape;179;p34" title="game-cla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326" y="191125"/>
            <a:ext cx="6234976" cy="47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idx="4294967295" type="title"/>
          </p:nvPr>
        </p:nvSpPr>
        <p:spPr>
          <a:xfrm>
            <a:off x="3406950" y="56875"/>
            <a:ext cx="233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Objects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5" title="GameObjec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750" y="629575"/>
            <a:ext cx="7603726" cy="44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6" title="door_state_desig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950" y="0"/>
            <a:ext cx="47820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720000" y="1215750"/>
            <a:ext cx="419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Property-Based Testing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Generated random start positions and movements to validate player and movement logic across the grid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Dependency Isolation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Use simple dummy objects Instead of real graphics so tests run fast and anywhere</a:t>
            </a:r>
            <a:endParaRPr/>
          </a:p>
        </p:txBody>
      </p:sp>
      <p:pic>
        <p:nvPicPr>
          <p:cNvPr id="203" name="Google Shape;203;p38" title="Test_coverage.png"/>
          <p:cNvPicPr preferRelativeResize="0"/>
          <p:nvPr/>
        </p:nvPicPr>
        <p:blipFill rotWithShape="1">
          <a:blip r:embed="rId3">
            <a:alphaModFix/>
          </a:blip>
          <a:srcRect b="0" l="0" r="46862" t="23931"/>
          <a:stretch/>
        </p:blipFill>
        <p:spPr>
          <a:xfrm>
            <a:off x="5061375" y="1851763"/>
            <a:ext cx="3780826" cy="14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535150" y="2927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</a:t>
            </a:r>
            <a:endParaRPr/>
          </a:p>
        </p:txBody>
      </p:sp>
      <p:pic>
        <p:nvPicPr>
          <p:cNvPr id="209" name="Google Shape;209;p39" title="passed_style_typ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023" y="2754486"/>
            <a:ext cx="4767988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9" title="ci_cd_pass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0225" y="865475"/>
            <a:ext cx="4463575" cy="149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89325" y="1017725"/>
            <a:ext cx="419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CI/CD Results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Passed CI/CD tests on Github  by following CI/CD pipeline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Mypy and Flake8 Results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Adhered to Pep8 </a:t>
            </a:r>
            <a:r>
              <a:rPr lang="en" sz="1800"/>
              <a:t>conventions</a:t>
            </a:r>
            <a:r>
              <a:rPr lang="en" sz="1800"/>
              <a:t> throughout program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/>
              <a:t>Object interaction logic is tricky in a game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/>
              <a:t>Getting a door to work harder than players and enemies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/>
              <a:t>Learning to manage a multi-person project on Github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Merge conflicts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/>
              <a:t>Testing a GUI is difficult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Initially done manually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/>
              <a:t>Good </a:t>
            </a:r>
            <a:r>
              <a:rPr lang="en"/>
              <a:t>opportunity</a:t>
            </a:r>
            <a:r>
              <a:rPr lang="en"/>
              <a:t> to apply OOP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 Final Project</a:t>
            </a:r>
            <a:endParaRPr/>
          </a:p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1988000" y="1624950"/>
            <a:ext cx="57195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/>
              <a:t>Task: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To create an object oriented programming (OOP) project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/>
              <a:t>Decided on: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Maze/puzzle game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Pygame library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/>
              <a:t>Divided Project into 3 sub-projects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Main Menu &amp; state transition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Game loop &amp; logic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Game objects &amp; interaction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/>
              <a:t>Management/communication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Github, Github Issues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Discord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</a:t>
            </a:r>
            <a:r>
              <a:rPr lang="en"/>
              <a:t> </a:t>
            </a:r>
            <a:endParaRPr/>
          </a:p>
        </p:txBody>
      </p:sp>
      <p:pic>
        <p:nvPicPr>
          <p:cNvPr id="135" name="Google Shape;135;p27" title="scenario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874" y="191237"/>
            <a:ext cx="2606250" cy="476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>
            <p:ph type="title"/>
          </p:nvPr>
        </p:nvSpPr>
        <p:spPr>
          <a:xfrm>
            <a:off x="6044550" y="445025"/>
            <a:ext cx="111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8" title="logical_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075" y="569875"/>
            <a:ext cx="5751225" cy="400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 title="proces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575" y="165112"/>
            <a:ext cx="1677000" cy="48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 and OOD Concepts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720000" y="1215750"/>
            <a:ext cx="36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Design Patterns</a:t>
            </a:r>
            <a:endParaRPr b="1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Template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Used in game.py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State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Used in GameObjects.py,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Used in interactive_ui_elements.py,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Used in game_states.py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Singleton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Used in game_states.py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Decorator 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Used in ui_elements.py</a:t>
            </a:r>
            <a:endParaRPr sz="1400"/>
          </a:p>
        </p:txBody>
      </p:sp>
      <p:sp>
        <p:nvSpPr>
          <p:cNvPr id="149" name="Google Shape;149;p29"/>
          <p:cNvSpPr txBox="1"/>
          <p:nvPr>
            <p:ph idx="4294967295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OOD Concepts</a:t>
            </a:r>
            <a:endParaRPr b="1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Inheritance and Polymorphism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It was used in creating the Enemy and Player class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Abstraction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400"/>
              <a:t>The TileSet class uses this 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Getters and Setters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Used by the state class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State Control</a:t>
            </a:r>
            <a:endParaRPr/>
          </a:p>
        </p:txBody>
      </p:sp>
      <p:pic>
        <p:nvPicPr>
          <p:cNvPr id="155" name="Google Shape;155;p30" title="game_stat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8005"/>
            <a:ext cx="9143999" cy="359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746850" y="435400"/>
            <a:ext cx="52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</a:t>
            </a:r>
            <a:endParaRPr/>
          </a:p>
        </p:txBody>
      </p:sp>
      <p:pic>
        <p:nvPicPr>
          <p:cNvPr id="161" name="Google Shape;161;p31" title="main_menu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47728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Elements</a:t>
            </a:r>
            <a:endParaRPr/>
          </a:p>
        </p:txBody>
      </p:sp>
      <p:pic>
        <p:nvPicPr>
          <p:cNvPr id="167" name="Google Shape;167;p32" title="interactive_ui_elements_stat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7000"/>
            <a:ext cx="8839199" cy="1749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/>
          <p:nvPr>
            <p:ph type="title"/>
          </p:nvPr>
        </p:nvSpPr>
        <p:spPr>
          <a:xfrm>
            <a:off x="214325" y="445025"/>
            <a:ext cx="524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Elements</a:t>
            </a:r>
            <a:endParaRPr/>
          </a:p>
        </p:txBody>
      </p:sp>
      <p:pic>
        <p:nvPicPr>
          <p:cNvPr id="173" name="Google Shape;173;p33" title="ui_elemen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575" y="193313"/>
            <a:ext cx="6243074" cy="47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