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8" r:id="rId12"/>
    <p:sldId id="265" r:id="rId13"/>
    <p:sldId id="268" r:id="rId14"/>
    <p:sldId id="279" r:id="rId15"/>
    <p:sldId id="280" r:id="rId16"/>
    <p:sldId id="269" r:id="rId17"/>
    <p:sldId id="273" r:id="rId18"/>
    <p:sldId id="274" r:id="rId19"/>
    <p:sldId id="277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3AD1C-8B2A-4EC5-8E1C-D7A97E59CAA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49561-57B5-472C-ADF0-B950398A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284B-3A94-4928-AA49-164DDFFE8204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958B-F965-4FFA-B3DB-AE7356E05C62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D03-E694-4E70-B41D-5BA5B13A9575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CEA3-8C74-4003-B242-B121092318AE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C07-A6DB-47BF-9116-EE9690D7137C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1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9F1A-D5DE-4BE4-9067-E4A933DF4495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CBC2-0507-4962-A92C-615F048B4652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6598-FEF4-4629-8831-B86068E88EE9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779B-06FB-463F-BD9A-F79DFF9E38E4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63C8-20FB-422F-9C1A-217FF28EFC63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03C2-CAD2-4E8E-A8D9-337C1591CB3D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22C58-783D-4D6A-B935-714E18D4DE1D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F32AB-45A1-414E-9DE0-2B1504F5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erveille.kuendzong/viz/OASGood-Version/Dashboard1?publish=yes" TargetMode="External"/><Relationship Id="rId2" Type="http://schemas.openxmlformats.org/officeDocument/2006/relationships/hyperlink" Target="https://rpubs.com/Mervy/125606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AIubTqg-Kw&amp;list=PLO9LeSU_vHCU_DHaLzEvsLxFdmB3Qcao_" TargetMode="External"/><Relationship Id="rId2" Type="http://schemas.openxmlformats.org/officeDocument/2006/relationships/hyperlink" Target="https://help.tableau.com/current/guides/get-started-tutorial/en-us/get-started-tutorial-drag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r-tutorial/?ref=outind" TargetMode="External"/><Relationship Id="rId4" Type="http://schemas.openxmlformats.org/officeDocument/2006/relationships/hyperlink" Target="https://www.geeksforgeeks.org/how-to-calculate-cramers-v-in-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merveille.kuendzong/viz/OASGood-Version/Dashboard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6C076-2A8B-26AB-1CB4-1EC2ACF6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kern="1200" dirty="0">
                <a:latin typeface="+mj-lt"/>
                <a:ea typeface="+mj-ea"/>
                <a:cs typeface="+mj-cs"/>
              </a:rPr>
              <a:t>Montgomery County Office of Animal Services Data Analytics Dashboard -  Project Report</a:t>
            </a:r>
            <a:endParaRPr lang="en-US" sz="3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203F3-AB9E-A895-F348-801414BDE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/>
              <a:t>By </a:t>
            </a:r>
            <a:r>
              <a:rPr lang="en-US" sz="2000" dirty="0"/>
              <a:t>Merveille Lore Kuendzong</a:t>
            </a:r>
          </a:p>
          <a:p>
            <a:pPr algn="l">
              <a:lnSpc>
                <a:spcPct val="100000"/>
              </a:lnSpc>
            </a:pPr>
            <a:r>
              <a:rPr lang="en-US" sz="1200" dirty="0">
                <a:effectLst/>
              </a:rPr>
              <a:t>DATA 205</a:t>
            </a:r>
            <a:br>
              <a:rPr lang="en-US" sz="1200" dirty="0">
                <a:effectLst/>
              </a:rPr>
            </a:br>
            <a:r>
              <a:rPr lang="en-US" sz="1200" dirty="0">
                <a:effectLst/>
              </a:rPr>
              <a:t>CRN: 22017</a:t>
            </a:r>
            <a:endParaRPr lang="en-US" sz="1200" dirty="0"/>
          </a:p>
          <a:p>
            <a:pPr algn="l">
              <a:lnSpc>
                <a:spcPct val="100000"/>
              </a:lnSpc>
            </a:pPr>
            <a:r>
              <a:rPr lang="en-US" sz="1200" dirty="0"/>
              <a:t>12/18/2024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ack sheep among white sheep">
            <a:extLst>
              <a:ext uri="{FF2B5EF4-FFF2-40B4-BE49-F238E27FC236}">
                <a16:creationId xmlns:a16="http://schemas.microsoft.com/office/drawing/2014/main" id="{7BDA1BA2-355E-D260-2F63-1B2340AF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26" r="193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DE3A-7C7A-B564-B610-CCB2D18C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93BF-99A0-EE27-6B60-F6222447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Intake and Adoption Trends Over Months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E22337-9D0B-B13E-C39C-ECC5FD8D1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" b="2209"/>
          <a:stretch/>
        </p:blipFill>
        <p:spPr>
          <a:xfrm>
            <a:off x="804672" y="1368532"/>
            <a:ext cx="6774415" cy="41862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50D3E4-CC02-B3E4-6413-A638A8DC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2BE4C7-16D1-6B41-BF53-DBEBC7349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A58118-2B4B-27CB-D398-74D5D92F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158745"/>
            <a:ext cx="3515310" cy="254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Adoption Rates</a:t>
            </a:r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755B4284-4F0B-DEED-C6E7-51688C806E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36573" y="1913744"/>
            <a:ext cx="7085708" cy="2892397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75572-34E0-6C0C-5523-521E218E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ADCC88-BDAA-20DC-238F-073FF255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158745"/>
            <a:ext cx="3515310" cy="254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Adoption Rates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E1C5201F-7FBA-0793-2A6A-2FFEA421FE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58678" y="1389089"/>
            <a:ext cx="5803465" cy="3743233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22B85-41DD-41D7-22C5-EC9122B4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1A5ABC3-85C8-5FD1-820A-748FDB19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99" y="319790"/>
            <a:ext cx="9683055" cy="62213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EF12A-79DF-A163-E6F5-90B756B3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922F-2577-2FDF-8E7B-C10F5A86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b="1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3514-9E33-A759-6D8C-79A39E59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342900" marR="0" lvl="0" indent="-342900">
              <a:buFont typeface="Wingdings" panose="05000000000000000000" pitchFamily="2" charset="2"/>
              <a:buChar char=""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minimum time in the shelter is 0 days, the maximum is 736 days, the average (mean) time is 14.38 days, and the middle value (median) is 3 days.</a:t>
            </a:r>
          </a:p>
          <a:p>
            <a:pPr marL="342900" marR="0" lvl="0" indent="-342900"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Most of the animals have a very short duration in the shelter.</a:t>
            </a:r>
          </a:p>
          <a:p>
            <a:pPr marL="0" marR="0" lvl="0" indent="0">
              <a:spcAft>
                <a:spcPts val="800"/>
              </a:spcAft>
              <a:buNone/>
            </a:pPr>
            <a:endParaRPr lang="en-US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4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846ECCBC-2BB7-7046-D966-900B6EA3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787" y="1560406"/>
            <a:ext cx="5042115" cy="34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4B777-FBCB-2EF9-ED0B-7C6875703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C222-AAC7-3CBC-66D4-042B128C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4FE0-47BB-7899-2F7C-21B41274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Livestock tend to stay longer in the shelter. </a:t>
            </a:r>
          </a:p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Animals with intake types such as "</a:t>
            </a:r>
            <a:r>
              <a:rPr lang="en-US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Euth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Req," "Foster," or "Veterinary" tend to spend less time in the shelter, while confiscated animals tend to stay longer. 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Animals admitted in Spring and Summer also spend less time in the shelter compared to other seasons</a:t>
            </a:r>
          </a:p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There are significant differences in the time spent in the shelter between pairs of animal types.</a:t>
            </a:r>
          </a:p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There is a significant difference in the mean time spent in shelters between animals that are adopted and those with other outcomes. Adopted animals tend to spend more time in the shelter.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intake type, outcome type, and animal type show a moderate correlation.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3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3FA41-D8D4-857F-C002-01E65D0F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5257799" cy="18005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Linear regression model - </a:t>
            </a: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predict time spent in the shelter based on animal type, intake type, and intake season</a:t>
            </a:r>
            <a:br>
              <a:rPr lang="en-US" sz="2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C01E7E7-5ADE-8E38-FC2E-151BEE93555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1" y="2623381"/>
            <a:ext cx="3888528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R-Squared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0.119 (Model explains 11.9% of variance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time_in_shelter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Statistical Significance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p &lt; 2.2e-16.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Residual Standard 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27.92 (Moderate prediction variability). 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EB0EA6F-921F-D2F2-978B-A1C6D79C24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0986" y="1057470"/>
            <a:ext cx="4747547" cy="47714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A8C40-EF8A-B49F-2F17-6F17633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9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8BB3-6DB5-DC4D-3D50-5147999C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T-test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–  </a:t>
            </a:r>
            <a:r>
              <a:rPr lang="en-US" sz="2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comparing Mean Time in Shelter Between Adopted and Non-Adopted Animals</a:t>
            </a:r>
            <a:br>
              <a:rPr lang="en-US" sz="2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4894BA-0588-468B-439B-A1F502E37C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40702" y="2873466"/>
            <a:ext cx="6207831" cy="148987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A6EC0EB-D647-2B58-1080-271B2E8B6B8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1" y="2623381"/>
            <a:ext cx="3888528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t-value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-45.585,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22,574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p-value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&lt; 2.2e-16 – reject null hypothesis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Conclusion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True difference in means between "Not Adopted" and "Adopted" is not equal to 0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95% Confidence Interval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[-15.48514 to -14.20839]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Sample Estimates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Mean (Not Adopted): 9.42 days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Mean (Adopted): 24.27 days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DF2E8-3D52-35E4-CDDC-DCB11C94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D1EC-D188-1463-7431-BDD68C9D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48" y="802955"/>
            <a:ext cx="6699874" cy="145405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Association Between Categorical Variables - Chi-Squared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E085B-8AC2-5644-516B-F2E7E38B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421682"/>
            <a:ext cx="4650524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P-values very low (&lt;0.05 - standard significance threshold): indicating strong evidence that the variables are correlated.</a:t>
            </a:r>
          </a:p>
          <a:p>
            <a:r>
              <a:rPr lang="en-US" sz="1400" dirty="0">
                <a:solidFill>
                  <a:schemeClr val="tx2"/>
                </a:solidFill>
              </a:rPr>
              <a:t>Cramér's V values around 0.3: indication moderate correlation.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5D759-43B5-39E6-9F94-8F1F3A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599F-0140-FFC6-4EBE-5F6B41DC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30814"/>
            <a:ext cx="10515600" cy="1500187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Please refer to the detailed analysis </a:t>
            </a:r>
            <a:r>
              <a:rPr lang="en-US" sz="1800" u="sng" dirty="0">
                <a:solidFill>
                  <a:schemeClr val="tx1"/>
                </a:solidFill>
                <a:effectLst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for further insights.</a:t>
            </a:r>
          </a:p>
          <a:p>
            <a:pPr algn="ctr"/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dashboard is accessible using the following </a:t>
            </a:r>
            <a:r>
              <a:rPr lang="en-US" sz="1800" u="sng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the dashboard on Tableau Public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E8736D-8198-B196-468A-1639F0E6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0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81888-3AC0-C110-A6A6-8A9B70A2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8C857-BDA4-19DA-84DB-5572FA1F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C911-FCAA-632C-718E-3D394E5C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Goal</a:t>
            </a:r>
          </a:p>
          <a:p>
            <a:pPr marL="457200" lvl="1" indent="0">
              <a:buNone/>
            </a:pPr>
            <a:r>
              <a:rPr lang="en-US" sz="1400" dirty="0">
                <a:cs typeface="Times New Roman" panose="02020603050405020304" pitchFamily="18" charset="0"/>
              </a:rPr>
              <a:t>Analyze and visualize trends in animal intake, fostering, and adoption to inform the public and reduce unnecessary calls regarding animal services. </a:t>
            </a:r>
            <a:br>
              <a:rPr lang="en-US" sz="1400" dirty="0">
                <a:cs typeface="Times New Roman" panose="02020603050405020304" pitchFamily="18" charset="0"/>
              </a:rPr>
            </a:br>
            <a:r>
              <a:rPr lang="en-US" sz="1400" dirty="0">
                <a:cs typeface="Times New Roman" panose="02020603050405020304" pitchFamily="18" charset="0"/>
              </a:rPr>
              <a:t>The analysis may prompt OAS to adjust some procedures based on the data insights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5ED1-2D51-8590-CB20-20D1AC41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33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DB81-2FFC-5D46-902C-B2932784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19E7-0A3B-9782-890C-E84F7741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554" y="713313"/>
            <a:ext cx="4578246" cy="5431376"/>
          </a:xfrm>
        </p:spPr>
        <p:txBody>
          <a:bodyPr anchor="ctr">
            <a:normAutofit/>
          </a:bodyPr>
          <a:lstStyle/>
          <a:p>
            <a:pPr marL="0" marR="0"/>
            <a:r>
              <a:rPr lang="en-US" sz="1400" dirty="0">
                <a:effectLst/>
                <a:ea typeface="Times New Roman" panose="02020603050405020304" pitchFamily="18" charset="0"/>
              </a:rPr>
              <a:t>Tableau. "Getting Started with Tableau: Drag-and-Drop Interface." </a:t>
            </a:r>
            <a:r>
              <a:rPr lang="en-US" sz="1400" i="1" dirty="0">
                <a:effectLst/>
                <a:ea typeface="Times New Roman" panose="02020603050405020304" pitchFamily="18" charset="0"/>
              </a:rPr>
              <a:t>Tableau Help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Tableau Software, n.d., </a:t>
            </a:r>
            <a:r>
              <a:rPr lang="en-US" sz="1400" u="sng" dirty="0">
                <a:effectLst/>
                <a:ea typeface="Times New Roman" panose="02020603050405020304" pitchFamily="18" charset="0"/>
                <a:hlinkClick r:id="rId2"/>
              </a:rPr>
              <a:t>https://help.tableau.com/current/guides/get-started-tutorial/en-us/get-started-tutorial-drag.htm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marR="0"/>
            <a:r>
              <a:rPr lang="en-US" sz="1400" dirty="0">
                <a:effectLst/>
                <a:ea typeface="Times New Roman" panose="02020603050405020304" pitchFamily="18" charset="0"/>
              </a:rPr>
              <a:t>Introduction to Tableau for Beginners." </a:t>
            </a:r>
            <a:r>
              <a:rPr lang="en-US" sz="1400" i="1" dirty="0">
                <a:effectLst/>
                <a:ea typeface="Times New Roman" panose="02020603050405020304" pitchFamily="18" charset="0"/>
              </a:rPr>
              <a:t>YouTube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uploaded by Data School, 15 May 2017, </a:t>
            </a:r>
            <a:r>
              <a:rPr lang="en-US" sz="1400" u="sng" dirty="0">
                <a:effectLst/>
                <a:ea typeface="Times New Roman" panose="02020603050405020304" pitchFamily="18" charset="0"/>
                <a:hlinkClick r:id="rId3"/>
              </a:rPr>
              <a:t>https://www.youtube.com/watch?v=oAIubTqg-Kw&amp;list=PLO9LeSU_vHCU_DHaLzEvsLxFdmB3Qcao_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marR="0"/>
            <a:r>
              <a:rPr lang="en-US" sz="1400" dirty="0">
                <a:effectLst/>
                <a:ea typeface="Times New Roman" panose="02020603050405020304" pitchFamily="18" charset="0"/>
              </a:rPr>
              <a:t>How to Calculate Cramér’s V in R." </a:t>
            </a:r>
            <a:r>
              <a:rPr lang="en-US" sz="1400" i="1" dirty="0" err="1">
                <a:effectLst/>
                <a:ea typeface="Times New Roman" panose="02020603050405020304" pitchFamily="18" charset="0"/>
              </a:rPr>
              <a:t>GeeksforGeeks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ea typeface="Times New Roman" panose="02020603050405020304" pitchFamily="18" charset="0"/>
              </a:rPr>
              <a:t>GeeksforGeeks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n.d., </a:t>
            </a:r>
            <a:r>
              <a:rPr lang="en-US" sz="1400" u="sng" dirty="0">
                <a:effectLst/>
                <a:ea typeface="Times New Roman" panose="02020603050405020304" pitchFamily="18" charset="0"/>
                <a:hlinkClick r:id="rId4"/>
              </a:rPr>
              <a:t>https://www.geeksforgeeks.org/how-to-calculate-cramers-v-in-r/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. </a:t>
            </a:r>
          </a:p>
          <a:p>
            <a:pPr marL="0" marR="0"/>
            <a:r>
              <a:rPr lang="en-US" sz="1400" dirty="0">
                <a:effectLst/>
                <a:ea typeface="Times New Roman" panose="02020603050405020304" pitchFamily="18" charset="0"/>
              </a:rPr>
              <a:t>R Tutorial." </a:t>
            </a:r>
            <a:r>
              <a:rPr lang="en-US" sz="1400" i="1" dirty="0" err="1">
                <a:effectLst/>
                <a:ea typeface="Times New Roman" panose="02020603050405020304" pitchFamily="18" charset="0"/>
              </a:rPr>
              <a:t>GeeksforGeeks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ea typeface="Times New Roman" panose="02020603050405020304" pitchFamily="18" charset="0"/>
              </a:rPr>
              <a:t>GeeksforGeeks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n.d., </a:t>
            </a:r>
            <a:r>
              <a:rPr lang="en-US" sz="1400" u="sng" dirty="0">
                <a:effectLst/>
                <a:ea typeface="Times New Roman" panose="02020603050405020304" pitchFamily="18" charset="0"/>
                <a:hlinkClick r:id="rId5"/>
              </a:rPr>
              <a:t>https://www.geeksforgeeks.org/r-tutorial/?ref=outind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.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9B3D8-B6D7-0773-395C-9C8C0FE5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259B-F7BB-0944-727B-FD1C3013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sz="3600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F7A1-562C-47A4-98AC-E6349DC9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 marL="0" marR="0"/>
            <a:r>
              <a:rPr lang="en-US" sz="1800" dirty="0">
                <a:effectLst/>
                <a:ea typeface="Times New Roman" panose="02020603050405020304" pitchFamily="18" charset="0"/>
              </a:rPr>
              <a:t>I would like to express my sincere gratitude to my mentors, Mrs.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Maria Anselmo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Mrs.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Victoria Liu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Mrs.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Kathy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Luh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Mrs.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Caroline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Hairtfield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and Mrs.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Victoria Lewis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for their time, availability, responsiveness, understanding, and constructive feedback. Their guidance and support have been instrumental to my understanding of the animal care field and my success in the project.</a:t>
            </a:r>
          </a:p>
          <a:p>
            <a:pPr marL="0" marR="0"/>
            <a:r>
              <a:rPr lang="en-US" sz="1800" dirty="0">
                <a:effectLst/>
                <a:ea typeface="Times New Roman" panose="02020603050405020304" pitchFamily="18" charset="0"/>
              </a:rPr>
              <a:t>I would also like to express my deepest gratitude to my professor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, Dr. Jane Valentine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for her guidance and support throughout this semester. Her insights, feedback, and encouragement have been invaluable to my learning and development, and I truly appreciate her dedication to helping me succeed.</a:t>
            </a:r>
          </a:p>
          <a:p>
            <a:pPr marL="0" marR="0"/>
            <a:r>
              <a:rPr lang="en-US" sz="1800" dirty="0">
                <a:effectLst/>
                <a:ea typeface="Times New Roman" panose="02020603050405020304" pitchFamily="18" charset="0"/>
              </a:rPr>
              <a:t>I am also profoundly thankful to Professor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Rachel Saidi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for assisting me in finding my internship and offering valuable guidance with learning Tableau.</a:t>
            </a:r>
          </a:p>
          <a:p>
            <a:pPr marL="0" indent="0">
              <a:buNone/>
            </a:pP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6835F-065A-D7ED-5AF4-2CC38DE7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25145-2F50-06A6-AE3D-F61B5BC2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4EAD-166C-86EC-A633-AA6C8F0C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729" y="713312"/>
            <a:ext cx="5763072" cy="543137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Data: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400" dirty="0"/>
              <a:t>Data source: Office of Animal  Services  </a:t>
            </a:r>
            <a:r>
              <a:rPr lang="en-US" sz="1400" b="1" dirty="0"/>
              <a:t>(OAS)</a:t>
            </a:r>
            <a:r>
              <a:rPr lang="en-US" sz="1400" dirty="0"/>
              <a:t> of  	Montgomery County</a:t>
            </a:r>
          </a:p>
          <a:p>
            <a:pPr marL="0" indent="0">
              <a:buNone/>
            </a:pPr>
            <a:r>
              <a:rPr lang="en-US" sz="1400" dirty="0"/>
              <a:t>	Datasets: </a:t>
            </a:r>
          </a:p>
          <a:p>
            <a:pPr lvl="3"/>
            <a:r>
              <a:rPr lang="en-US" sz="1400" b="1" i="0" baseline="0" dirty="0"/>
              <a:t>OAS-Kennel</a:t>
            </a:r>
            <a:r>
              <a:rPr lang="en-US" sz="1400" b="0" i="0" baseline="0" dirty="0"/>
              <a:t>: Main dataset with details about animals in the shelter. </a:t>
            </a:r>
            <a:endParaRPr lang="en-US" sz="1400" dirty="0"/>
          </a:p>
          <a:p>
            <a:pPr lvl="3"/>
            <a:r>
              <a:rPr lang="en-US" sz="1400" b="1" i="0" baseline="0" dirty="0"/>
              <a:t>OAS-Foster</a:t>
            </a:r>
            <a:r>
              <a:rPr lang="en-US" sz="1400" b="0" i="0" baseline="0" dirty="0"/>
              <a:t>: Information on animals that were placed in foster care. </a:t>
            </a:r>
            <a:endParaRPr lang="en-US" sz="1400" dirty="0"/>
          </a:p>
          <a:p>
            <a:pPr lvl="3"/>
            <a:r>
              <a:rPr lang="en-US" sz="1400" b="1" i="0" baseline="0" dirty="0"/>
              <a:t>OAS-Impound</a:t>
            </a:r>
            <a:r>
              <a:rPr lang="en-US" sz="1400" b="0" i="0" baseline="0" dirty="0"/>
              <a:t>: Records of animals that were impounded. </a:t>
            </a:r>
          </a:p>
          <a:p>
            <a:pPr lvl="3"/>
            <a:r>
              <a:rPr lang="en-US" sz="1400" b="1" dirty="0"/>
              <a:t>OAS-Treatments: </a:t>
            </a:r>
            <a:r>
              <a:rPr lang="en-US" sz="1400" dirty="0"/>
              <a:t>Details of medical procedures and treatments given to animals.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C118A-4094-7AC2-B4EB-4318E2AE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9B956-1AFE-A74B-2371-B9E586B0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28288-3CBC-6DBC-64FB-37E34F7E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A72E-EA3B-F4D3-A585-2D0D307F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62" y="244840"/>
            <a:ext cx="6571938" cy="6016052"/>
          </a:xfrm>
        </p:spPr>
        <p:txBody>
          <a:bodyPr anchor="ctr">
            <a:noAutofit/>
          </a:bodyPr>
          <a:lstStyle/>
          <a:p>
            <a:r>
              <a:rPr lang="en-US" sz="1600" dirty="0"/>
              <a:t>Tools</a:t>
            </a:r>
          </a:p>
          <a:p>
            <a:pPr lvl="1"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 programming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For data cleaning, processing, and analysis.</a:t>
            </a:r>
          </a:p>
          <a:p>
            <a:pPr lvl="1" indent="0">
              <a:spcAft>
                <a:spcPts val="800"/>
              </a:spcAft>
              <a:buNone/>
            </a:pPr>
            <a:r>
              <a:rPr lang="en-US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Packages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lvl="2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14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lubridate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For handling date-time data, such as calculating durations and extracting date components.</a:t>
            </a:r>
          </a:p>
          <a:p>
            <a:pPr lvl="2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tidyverse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A collection of R packages (including ggplot2 and </a:t>
            </a:r>
            <a:r>
              <a:rPr lang="en-US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dplyr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that facilitated data manipulation, visualization, and analysis.</a:t>
            </a:r>
          </a:p>
          <a:p>
            <a:pPr lvl="2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14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plotly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For creating interactive, web-based visualizations, allowing users to explore the data more dynamically.</a:t>
            </a:r>
          </a:p>
          <a:p>
            <a:pPr lvl="2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1400" b="1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vcd</a:t>
            </a:r>
            <a:r>
              <a:rPr lang="en-US" sz="14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kern="100" dirty="0"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1400" dirty="0"/>
              <a:t>or visualizing and analyzing categorical data.</a:t>
            </a:r>
            <a:endParaRPr lang="en-US" sz="1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14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DescTools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For specific statistical analysis.</a:t>
            </a:r>
          </a:p>
          <a:p>
            <a:pPr lvl="1"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Tableau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To create interactive visualizations and the final dashboard.</a:t>
            </a: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dirty="0"/>
              <a:t>Methods</a:t>
            </a:r>
          </a:p>
          <a:p>
            <a:pPr lvl="1"/>
            <a:r>
              <a:rPr lang="en-US" sz="1400" dirty="0">
                <a:cs typeface="Times New Roman" panose="02020603050405020304" pitchFamily="18" charset="0"/>
              </a:rPr>
              <a:t>Descriptive analysis (Counts, summary, unique values… </a:t>
            </a:r>
            <a:r>
              <a:rPr lang="en-US" sz="1400" dirty="0" err="1">
                <a:cs typeface="Times New Roman" panose="02020603050405020304" pitchFamily="18" charset="0"/>
              </a:rPr>
              <a:t>etc</a:t>
            </a:r>
            <a:r>
              <a:rPr lang="en-US" sz="14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400" dirty="0">
                <a:cs typeface="Times New Roman" panose="02020603050405020304" pitchFamily="18" charset="0"/>
              </a:rPr>
              <a:t>Regression analysis (Linear regression model to predict time in the shelter)</a:t>
            </a:r>
          </a:p>
          <a:p>
            <a:pPr lvl="1"/>
            <a:r>
              <a:rPr lang="en-US" sz="1400" dirty="0">
                <a:cs typeface="Times New Roman" panose="02020603050405020304" pitchFamily="18" charset="0"/>
              </a:rPr>
              <a:t>ANOVA Test</a:t>
            </a:r>
          </a:p>
          <a:p>
            <a:pPr lvl="1"/>
            <a:r>
              <a:rPr lang="en-US" sz="1400" dirty="0">
                <a:cs typeface="Times New Roman" panose="02020603050405020304" pitchFamily="18" charset="0"/>
              </a:rPr>
              <a:t>T-tests</a:t>
            </a:r>
          </a:p>
          <a:p>
            <a:pPr lvl="1"/>
            <a:r>
              <a:rPr lang="en-US" sz="1400" dirty="0">
                <a:cs typeface="Times New Roman" panose="02020603050405020304" pitchFamily="18" charset="0"/>
              </a:rPr>
              <a:t>Chi-squared tests</a:t>
            </a:r>
          </a:p>
          <a:p>
            <a:pPr lvl="1"/>
            <a:r>
              <a:rPr lang="en-US" sz="1400" dirty="0">
                <a:cs typeface="Times New Roman" panose="02020603050405020304" pitchFamily="18" charset="0"/>
              </a:rPr>
              <a:t>Correlation analysis (</a:t>
            </a:r>
            <a:r>
              <a:rPr lang="en-US" sz="1400" dirty="0"/>
              <a:t>Cramér’s V Test)</a:t>
            </a:r>
          </a:p>
          <a:p>
            <a:pPr marL="0" indent="0">
              <a:buNone/>
            </a:pPr>
            <a:r>
              <a:rPr lang="en-US" sz="1200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878F5-90F8-3DA2-50BB-6D8D8702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9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C62D3-0D6C-42B6-FE1C-0764D1AF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sz="3600" b="1" dirty="0"/>
              <a:t>Summary of Data Pre-processing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DAE1-C2F7-E519-8701-F6FAD104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Overview of Data Pre-processing</a:t>
            </a:r>
          </a:p>
          <a:p>
            <a:pPr lvl="1"/>
            <a:r>
              <a:rPr lang="en-US" sz="1400" b="1" dirty="0"/>
              <a:t>Focus on Kennel Dataset</a:t>
            </a:r>
            <a:endParaRPr lang="en-US" sz="1400" dirty="0"/>
          </a:p>
          <a:p>
            <a:pPr marL="1200150" lvl="2" indent="-285750"/>
            <a:r>
              <a:rPr lang="en-US" sz="1400" dirty="0"/>
              <a:t>Core dataset for statistical analysis, integrating foster and impound activities.</a:t>
            </a:r>
          </a:p>
          <a:p>
            <a:pPr marL="1200150" lvl="2" indent="-285750"/>
            <a:r>
              <a:rPr lang="en-US" sz="1400" dirty="0"/>
              <a:t>Treatment dataset excluded due to time constraints.</a:t>
            </a:r>
          </a:p>
          <a:p>
            <a:pPr lvl="1"/>
            <a:r>
              <a:rPr lang="en-US" sz="1400" b="1" dirty="0"/>
              <a:t>Data Filtering</a:t>
            </a:r>
            <a:endParaRPr lang="en-US" sz="1400" dirty="0"/>
          </a:p>
          <a:p>
            <a:pPr marL="1200150" lvl="2" indent="-285750"/>
            <a:r>
              <a:rPr lang="en-US" sz="1400" dirty="0"/>
              <a:t>Excluded records with:</a:t>
            </a:r>
          </a:p>
          <a:p>
            <a:pPr lvl="3"/>
            <a:r>
              <a:rPr lang="en-US" sz="1400" dirty="0"/>
              <a:t>Outcome types: 'lost exp', 'find exp'.</a:t>
            </a:r>
          </a:p>
          <a:p>
            <a:pPr lvl="3"/>
            <a:r>
              <a:rPr lang="en-US" sz="1400" dirty="0"/>
              <a:t>Kennel types: 'lost', 'found'.</a:t>
            </a:r>
          </a:p>
          <a:p>
            <a:pPr lvl="3"/>
            <a:r>
              <a:rPr lang="en-US" sz="1400" dirty="0"/>
              <a:t>Intake types: 'disposal' and conditions labeled 'dead'.</a:t>
            </a:r>
          </a:p>
          <a:p>
            <a:pPr lvl="3"/>
            <a:r>
              <a:rPr lang="en-US" sz="1400" dirty="0"/>
              <a:t>Outcome type: 'disposal' (administrative use).</a:t>
            </a:r>
          </a:p>
          <a:p>
            <a:pPr lvl="3"/>
            <a:r>
              <a:rPr lang="en-US" sz="1400" dirty="0"/>
              <a:t>Animal type: 'wildlife’ (Before computing adoption rates).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BFE9-7129-681F-CF14-2C66584A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7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A3186-1419-04B2-131A-A28801FAF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16425-2DCC-B73C-BA78-3AB0D941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sz="3600" b="1" dirty="0"/>
              <a:t>Summary of Data Pre-processing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0A79-24E7-F77E-C901-65BDDC18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Data Transformation</a:t>
            </a:r>
          </a:p>
          <a:p>
            <a:pPr lvl="1"/>
            <a:r>
              <a:rPr lang="en-US" sz="1400" b="1" dirty="0"/>
              <a:t>New Variables Created</a:t>
            </a:r>
            <a:endParaRPr lang="en-US" sz="1400" dirty="0"/>
          </a:p>
          <a:p>
            <a:pPr marL="1200150" lvl="2" indent="-285750"/>
            <a:r>
              <a:rPr lang="en-US" sz="1400" b="1" dirty="0"/>
              <a:t>adopted</a:t>
            </a:r>
            <a:r>
              <a:rPr lang="en-US" sz="1400" dirty="0"/>
              <a:t>: Binary indicator for adoption status.</a:t>
            </a:r>
          </a:p>
          <a:p>
            <a:pPr marL="1200150" lvl="2" indent="-285750"/>
            <a:r>
              <a:rPr lang="en-US" sz="1400" b="1" dirty="0" err="1"/>
              <a:t>time_in_shelter</a:t>
            </a:r>
            <a:r>
              <a:rPr lang="en-US" sz="1400" dirty="0"/>
              <a:t>: Duration in days between intake and outcome dates.</a:t>
            </a:r>
          </a:p>
          <a:p>
            <a:pPr marL="1200150" lvl="2" indent="-285750"/>
            <a:r>
              <a:rPr lang="en-US" sz="1400" b="1" dirty="0" err="1"/>
              <a:t>intake_season</a:t>
            </a:r>
            <a:r>
              <a:rPr lang="en-US" sz="1400" dirty="0"/>
              <a:t>: Categorized entries into seasons (e.g., fall, spring).</a:t>
            </a:r>
          </a:p>
          <a:p>
            <a:pPr lvl="1"/>
            <a:r>
              <a:rPr lang="en-US" sz="1400" b="1" dirty="0"/>
              <a:t>Handling Missing Data</a:t>
            </a:r>
            <a:endParaRPr lang="en-US" sz="1400" dirty="0"/>
          </a:p>
          <a:p>
            <a:pPr marL="1200150" lvl="2" indent="-285750"/>
            <a:r>
              <a:rPr lang="en-US" sz="1400" dirty="0"/>
              <a:t>Removed records with missing shelter time for consistency.</a:t>
            </a:r>
          </a:p>
          <a:p>
            <a:pPr lvl="1"/>
            <a:r>
              <a:rPr lang="en-US" sz="1400" b="1" dirty="0"/>
              <a:t>Date Formatting</a:t>
            </a:r>
            <a:endParaRPr lang="en-US" sz="1400" dirty="0"/>
          </a:p>
          <a:p>
            <a:pPr marL="1200150" lvl="2" indent="-285750"/>
            <a:r>
              <a:rPr lang="en-US" sz="1400" dirty="0"/>
              <a:t>Reformatted intake and outcome dates using the </a:t>
            </a:r>
            <a:r>
              <a:rPr lang="en-US" sz="1400" i="1" dirty="0" err="1"/>
              <a:t>lubridate</a:t>
            </a:r>
            <a:r>
              <a:rPr lang="en-US" sz="1400" dirty="0"/>
              <a:t> package for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CC55-5143-CE78-36B4-CF551385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1BCEE-0FEB-ED92-11B8-1D674B52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sz="3600" b="1" dirty="0"/>
              <a:t>Basic Descriptive Statistics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6C60-A806-CF68-A4B1-ECA4D95C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15" y="409731"/>
            <a:ext cx="5432685" cy="6275882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Dataset Overview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Total Records</a:t>
            </a:r>
            <a:r>
              <a:rPr lang="en-US" sz="1400" dirty="0"/>
              <a:t>: 56,881 (Jan 1, 2018 – Sep 11, 2024) before cleaning and filtering.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Key Variables:</a:t>
            </a:r>
          </a:p>
          <a:p>
            <a:pPr marL="1257300" lvl="2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Animal Type: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Bird (2,473), Cat (17,199), Dog (13,464), Livestock (138), Other (5,941), Wildlife (3,127).</a:t>
            </a:r>
          </a:p>
          <a:p>
            <a:pPr marL="1257300" lvl="2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Intake Types: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Boarding (792), Confiscate (1,561), Euthanasia Requested (1,501), Foster (6,150), Owner Surrender (9005), Return (718), Stray (15,009), Transfer (128), Veterinary (128), Wildlife (7122).</a:t>
            </a:r>
          </a:p>
          <a:p>
            <a:pPr marL="1257300" lvl="2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Outcome Types: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Adoption (14,075), Died (997), Euthanasia (7,568), Foster (6,268), Missing (8), Null (191), Relocate (165), Return to Owner (6,093), Transfer (6,977).</a:t>
            </a:r>
          </a:p>
          <a:p>
            <a:pPr marL="1257300" lvl="2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Adopted Status: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Not Adopted (28,267), Adopted (14,075).</a:t>
            </a:r>
          </a:p>
          <a:p>
            <a:pPr marL="1257300" lvl="2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Other Key Variables: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/>
              <a:t>Intake/Outcome Dates, intake season (calculated), Time in Shelter (calculated).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1D32C-887A-2975-0FF1-E16ECAC4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7C10D-B9FD-E32A-7A98-004A83D5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sz="36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3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inal data product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8DFF-92FD-5B68-102C-FEEEB08BB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87" y="490953"/>
            <a:ext cx="6119013" cy="5653736"/>
          </a:xfrm>
        </p:spPr>
        <p:txBody>
          <a:bodyPr anchor="ctr">
            <a:normAutofit lnSpcReduction="10000"/>
          </a:bodyPr>
          <a:lstStyle/>
          <a:p>
            <a:r>
              <a:rPr lang="en-US" sz="1400" dirty="0"/>
              <a:t>A </a:t>
            </a:r>
            <a:r>
              <a:rPr lang="en-US" sz="1400" dirty="0">
                <a:hlinkClick r:id="rId2"/>
              </a:rPr>
              <a:t>dashboard</a:t>
            </a:r>
            <a:r>
              <a:rPr lang="en-US" sz="1400" dirty="0"/>
              <a:t> with the following tabs</a:t>
            </a:r>
          </a:p>
          <a:p>
            <a:pPr marL="0" indent="0">
              <a:buNone/>
            </a:pPr>
            <a:endParaRPr lang="en-US" sz="1400" dirty="0"/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he </a:t>
            </a:r>
            <a:r>
              <a:rPr lang="en-US" sz="14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Home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tab serves as the landing page and provides navigation buttons to access the other sections.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Shelter Pathways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tab illustrates the various pathways animals take through the shelter system.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Impound Pathway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tab shows the flow from animal intake through impound and onward to potential outcomes.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Animal Intake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tab presents the different intake types of animals and explains the intake process.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Community Partners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tab details partnerships involving foster homes and rescue organizations for each year.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Live Release Rates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tab displays metrics related to live and non-alive outcomes.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Animal Outcomes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tab provides insights into all possible outcomes for animals, including adoption, euthanasia, and transfer.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Animal Wellness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tab focuses on metrics related to the health, care, and well-being of animals in the shelter system.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Glossary of Terms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button leads to a dedicated glossary page, explaining key terms used throughout the dashboard.</a:t>
            </a:r>
          </a:p>
          <a:p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94F6-3BEB-7142-2620-54AA383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E7F80B-B27C-C9C1-C2E8-9C0F0C34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2AFF7-2AD5-A6AB-1DEA-BEFD9321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2AB-45A1-414E-9DE0-2B1504F597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3683</TotalTime>
  <Words>1465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Courier New</vt:lpstr>
      <vt:lpstr>Symbol</vt:lpstr>
      <vt:lpstr>Times New Roman</vt:lpstr>
      <vt:lpstr>Wingdings</vt:lpstr>
      <vt:lpstr>Office Theme</vt:lpstr>
      <vt:lpstr>Montgomery County Office of Animal Services Data Analytics Dashboard -  Project Report</vt:lpstr>
      <vt:lpstr>Introduction </vt:lpstr>
      <vt:lpstr>Introduction </vt:lpstr>
      <vt:lpstr>Introduction </vt:lpstr>
      <vt:lpstr>Summary of Data Pre-processing </vt:lpstr>
      <vt:lpstr>Summary of Data Pre-processing </vt:lpstr>
      <vt:lpstr>Basic Descriptive Statistics </vt:lpstr>
      <vt:lpstr>Final data product</vt:lpstr>
      <vt:lpstr>Analysis</vt:lpstr>
      <vt:lpstr>Intake and Adoption Trends Over Months</vt:lpstr>
      <vt:lpstr>Adoption Rates</vt:lpstr>
      <vt:lpstr>Adoption Rates</vt:lpstr>
      <vt:lpstr>PowerPoint Presentation</vt:lpstr>
      <vt:lpstr>Statistical Results</vt:lpstr>
      <vt:lpstr>Statistical Results</vt:lpstr>
      <vt:lpstr>Linear regression model - predict time spent in the shelter based on animal type, intake type, and intake season </vt:lpstr>
      <vt:lpstr>T-test –  comparing Mean Time in Shelter Between Adopted and Non-Adopted Animals </vt:lpstr>
      <vt:lpstr>Association Between Categorical Variables - Chi-Squared Tests</vt:lpstr>
      <vt:lpstr>PowerPoint Presentation</vt:lpstr>
      <vt:lpstr>References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Kuendzong, Merveille Lore</dc:creator>
  <cp:lastModifiedBy>Kuendzong, Merveille Lore</cp:lastModifiedBy>
  <cp:revision>35</cp:revision>
  <dcterms:created xsi:type="dcterms:W3CDTF">2024-12-09T01:58:27Z</dcterms:created>
  <dcterms:modified xsi:type="dcterms:W3CDTF">2024-12-18T18:43:02Z</dcterms:modified>
</cp:coreProperties>
</file>