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</p:sldIdLst>
  <p:sldSz cx="12192000" cy="6858000"/>
  <p:notesSz cx="6858000" cy="9144000"/>
  <p:custDataLst>
    <p:tags r:id="rId9"/>
  </p:custDataLst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93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2" y="-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902E0-DB5A-4F6A-9716-4E4AACC880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494A91-F870-4B3E-80A5-76FAA9836C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5396D-7BCA-45B9-8842-278465AC0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C446A-EC9B-41C1-937D-CC0131BB977A}" type="datetimeFigureOut">
              <a:rPr lang="hu-HU" smtClean="0"/>
              <a:t>2024. 04. 01.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A065A-08C2-4752-95AB-723167A49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6232E-CC64-4F1B-9760-4BE4DB3BA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74BB-D998-43B2-8B6E-81CA6CD299C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9556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F40A1-5855-4FB9-97C3-267E82441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286970-62E8-4581-A2DD-4A2815D2FC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8BE97-8856-4067-A359-4A517648C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C446A-EC9B-41C1-937D-CC0131BB977A}" type="datetimeFigureOut">
              <a:rPr lang="hu-HU" smtClean="0"/>
              <a:t>2024. 04. 01.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8BE7A-A40B-44C5-ACEF-C307B2095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08F28-B194-4B03-9510-6E276B718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74BB-D998-43B2-8B6E-81CA6CD299C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55055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B9B90A-784C-406C-8FEA-04773C1FA1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E64EF-3CF0-4B25-98AA-EB5C9F25FA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5F819-608F-44FE-83C9-14C79A8D4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C446A-EC9B-41C1-937D-CC0131BB977A}" type="datetimeFigureOut">
              <a:rPr lang="hu-HU" smtClean="0"/>
              <a:t>2024. 04. 01.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3A62E-8771-4819-8C8E-C912301AC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700CD-8924-4DE8-8AED-6FB2DB133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74BB-D998-43B2-8B6E-81CA6CD299C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5848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6A2C4-C4B9-4F77-ABC0-A668BD0B2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1DAEB-6111-49C8-9ED8-1C43CB4DE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A6287-3DB0-491C-AB4D-3E9DAE915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C446A-EC9B-41C1-937D-CC0131BB977A}" type="datetimeFigureOut">
              <a:rPr lang="hu-HU" smtClean="0"/>
              <a:t>2024. 04. 01.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0DBA6-BADA-4090-94A4-C0184D0E6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A0A85-E8C1-44C0-8A2E-6C694A2D3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74BB-D998-43B2-8B6E-81CA6CD299C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7967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AB756-98DF-4590-9A4F-E8C58785E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21F01-5DD1-4965-A00F-E051BE47B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3800D-CBAB-4177-BA3D-5E399D522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C446A-EC9B-41C1-937D-CC0131BB977A}" type="datetimeFigureOut">
              <a:rPr lang="hu-HU" smtClean="0"/>
              <a:t>2024. 04. 01.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4E70C-0EEB-4CD1-8C87-F48844912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B25D1-0304-46EE-9DDF-FB7EBCD76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74BB-D998-43B2-8B6E-81CA6CD299C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2964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B3689-0333-4604-8227-A5FB42D36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BA69C-17F6-452D-AE9F-86D1D1E71E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37A533-8C04-4BA0-A9B2-EF42DB22A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FEA2B-8FD3-4010-A5C2-3C288C970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C446A-EC9B-41C1-937D-CC0131BB977A}" type="datetimeFigureOut">
              <a:rPr lang="hu-HU" smtClean="0"/>
              <a:t>2024. 04. 01.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F7B99-34F7-48C2-8ED1-F602A26F7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506B5-669D-4C7F-A4F3-1F20E335A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74BB-D998-43B2-8B6E-81CA6CD299C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95010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20C30-0741-4328-8A2F-C0CF70F5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3BF5F8-FA2B-4837-B5F8-B6B7B4F30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69D0C4-1001-4F46-BA6B-7AA830847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7C8100-0B26-438F-91B8-D6EA9EFAC9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3A1F38-0BA4-4ABA-B7B0-3D765330AE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B2084F-0A11-467D-99BD-22C5099CD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C446A-EC9B-41C1-937D-CC0131BB977A}" type="datetimeFigureOut">
              <a:rPr lang="hu-HU" smtClean="0"/>
              <a:t>2024. 04. 01.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C599A9-C91F-47AA-9260-738163C9C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6832E4-F531-4456-BDA7-B7C9F236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74BB-D998-43B2-8B6E-81CA6CD299C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4368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57859-5168-43EB-9322-50EB0ACBB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438247-8A0D-44BB-8ED5-580882663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C446A-EC9B-41C1-937D-CC0131BB977A}" type="datetimeFigureOut">
              <a:rPr lang="hu-HU" smtClean="0"/>
              <a:t>2024. 04. 01.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1DB2A3-8A46-4924-A313-7A01726F4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A8B264-11AF-4988-9ADD-58523191E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74BB-D998-43B2-8B6E-81CA6CD299C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2891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FC333F-CC82-44E2-8AEA-75BFF2D3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C446A-EC9B-41C1-937D-CC0131BB977A}" type="datetimeFigureOut">
              <a:rPr lang="hu-HU" smtClean="0"/>
              <a:t>2024. 04. 01.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49A163-F1A6-40FF-B523-BE76BA358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4CCBB-9FF9-4F2E-A885-BEB78AECB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74BB-D998-43B2-8B6E-81CA6CD299C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68274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FDA5A-17A4-41AF-90C4-89FBDBB35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5D028-3487-4DA8-AEF8-43CD0DAB5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C89F75-AD00-4BB2-9115-0794DDF18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BF7DA1-90AC-4D9A-BBAD-4458D16C8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C446A-EC9B-41C1-937D-CC0131BB977A}" type="datetimeFigureOut">
              <a:rPr lang="hu-HU" smtClean="0"/>
              <a:t>2024. 04. 01.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5CEF33-12EB-4A95-B766-0B634FCE1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6B9A65-E28F-4349-BA9A-96D275FD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74BB-D998-43B2-8B6E-81CA6CD299C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0511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33E44-C7D4-476A-8C9A-72D8B4C93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29EAC9-9B1F-4688-9968-E39E0CB68C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E28C4B-551D-49BC-90F7-075BB772A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3F6CD1-F7EC-4349-8B01-312D51EE5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C446A-EC9B-41C1-937D-CC0131BB977A}" type="datetimeFigureOut">
              <a:rPr lang="hu-HU" smtClean="0"/>
              <a:t>2024. 04. 01.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904269-7C1E-4137-9502-16D708D5A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A2C3E6-3D45-45BD-8802-CD6908988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D74BB-D998-43B2-8B6E-81CA6CD299C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88303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9AAC9F01-C845-4236-B37A-A567DDFC1B8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think-cell Slide" r:id="rId15" imgW="384" imgH="384" progId="TCLayout.ActiveDocument.1">
                  <p:embed/>
                </p:oleObj>
              </mc:Choice>
              <mc:Fallback>
                <p:oleObj name="think-cell Slide" r:id="rId15" imgW="384" imgH="384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9AAC9F01-C845-4236-B37A-A567DDFC1B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6B4282-80CF-4A9B-9943-E2E09C27E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2FFF10-BF91-4DBE-AEB1-96BE4F352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A39CB-12BB-49E7-B1C6-BBBFC219CF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C446A-EC9B-41C1-937D-CC0131BB977A}" type="datetimeFigureOut">
              <a:rPr lang="hu-HU" smtClean="0"/>
              <a:t>2024. 04. 01.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05E51-E764-40CB-B65F-E9EFB5B24D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1844A-D7CB-41F1-B5B4-5153F46232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D74BB-D998-43B2-8B6E-81CA6CD299C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9734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4.xml"/><Relationship Id="rId7" Type="http://schemas.openxmlformats.org/officeDocument/2006/relationships/image" Target="../media/image1.emf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7.xml"/><Relationship Id="rId7" Type="http://schemas.openxmlformats.org/officeDocument/2006/relationships/image" Target="../media/image1.emf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0.xml"/><Relationship Id="rId7" Type="http://schemas.openxmlformats.org/officeDocument/2006/relationships/image" Target="../media/image1.emf"/><Relationship Id="rId2" Type="http://schemas.openxmlformats.org/officeDocument/2006/relationships/tags" Target="../tags/tag9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3.xml"/><Relationship Id="rId7" Type="http://schemas.openxmlformats.org/officeDocument/2006/relationships/image" Target="../media/image1.emf"/><Relationship Id="rId2" Type="http://schemas.openxmlformats.org/officeDocument/2006/relationships/tags" Target="../tags/tag1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6.xml"/><Relationship Id="rId7" Type="http://schemas.openxmlformats.org/officeDocument/2006/relationships/image" Target="../media/image1.emf"/><Relationship Id="rId2" Type="http://schemas.openxmlformats.org/officeDocument/2006/relationships/tags" Target="../tags/tag15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6.bin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9.xml"/><Relationship Id="rId7" Type="http://schemas.openxmlformats.org/officeDocument/2006/relationships/image" Target="../media/image1.emf"/><Relationship Id="rId2" Type="http://schemas.openxmlformats.org/officeDocument/2006/relationships/tags" Target="../tags/tag18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7.bin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22.xml"/><Relationship Id="rId7" Type="http://schemas.openxmlformats.org/officeDocument/2006/relationships/image" Target="../media/image1.emf"/><Relationship Id="rId2" Type="http://schemas.openxmlformats.org/officeDocument/2006/relationships/tags" Target="../tags/tag21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8.bin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7F13D9EE-6B6D-4C64-9B53-7F27F36C338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1917509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think-cell Slide" r:id="rId6" imgW="384" imgH="384" progId="TCLayout.ActiveDocument.1">
                  <p:embed/>
                </p:oleObj>
              </mc:Choice>
              <mc:Fallback>
                <p:oleObj name="think-cell Slide" r:id="rId6" imgW="384" imgH="38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7F13D9EE-6B6D-4C64-9B53-7F27F36C33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4884B9E-0360-466E-85F3-2E20DF6AFC3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1265" y="5814127"/>
            <a:ext cx="1062597" cy="688273"/>
          </a:xfrm>
          <a:prstGeom prst="rect">
            <a:avLst/>
          </a:prstGeom>
        </p:spPr>
      </p:pic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5C004C80-FA8C-4527-A769-BD188D262CB3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auto">
          <a:xfrm>
            <a:off x="0" y="-1"/>
            <a:ext cx="1219200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92075" tIns="384175" rIns="0" bIns="384175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hu-HU" altLang="en-US" sz="1800" b="1" i="0" u="none" strike="noStrike" kern="1200" cap="all" spc="0" normalizeH="0" baseline="0" noProof="0" dirty="0" err="1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Database</a:t>
            </a:r>
            <a:r>
              <a:rPr kumimoji="0" lang="hu-HU" alt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hu-HU" altLang="en-US" sz="1800" b="1" i="0" u="none" strike="noStrike" kern="1200" cap="all" spc="0" normalizeH="0" baseline="0" noProof="0" dirty="0" err="1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schema</a:t>
            </a:r>
            <a:endParaRPr kumimoji="0" lang="hu-HU" sz="1800" b="1" i="0" u="none" strike="noStrike" kern="1200" cap="all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5C809D1D-97C8-43F6-A8C0-6F210BF832F7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auto">
          <a:xfrm>
            <a:off x="4902200" y="5815013"/>
            <a:ext cx="1909763" cy="68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588" tIns="268288" rIns="0" bIns="268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hu-HU" alt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#1</a:t>
            </a:r>
            <a:endParaRPr kumimoji="0" lang="hu-HU" sz="1100" b="0" i="1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8" name="Csoportba foglalás 7"/>
          <p:cNvGrpSpPr/>
          <p:nvPr/>
        </p:nvGrpSpPr>
        <p:grpSpPr>
          <a:xfrm>
            <a:off x="4721393" y="2052979"/>
            <a:ext cx="2470752" cy="2567606"/>
            <a:chOff x="4544833" y="2052979"/>
            <a:chExt cx="2470752" cy="2567606"/>
          </a:xfrm>
        </p:grpSpPr>
        <p:sp>
          <p:nvSpPr>
            <p:cNvPr id="6" name="Téglalap 5"/>
            <p:cNvSpPr/>
            <p:nvPr/>
          </p:nvSpPr>
          <p:spPr>
            <a:xfrm>
              <a:off x="4544833" y="2052979"/>
              <a:ext cx="2470752" cy="471638"/>
            </a:xfrm>
            <a:prstGeom prst="rect">
              <a:avLst/>
            </a:prstGeom>
            <a:solidFill>
              <a:srgbClr val="8593EE"/>
            </a:solidFill>
            <a:ln>
              <a:solidFill>
                <a:srgbClr val="8593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Season_2022_2023_Result</a:t>
              </a:r>
              <a:endParaRPr lang="hu-HU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églalap 21"/>
            <p:cNvSpPr/>
            <p:nvPr/>
          </p:nvSpPr>
          <p:spPr>
            <a:xfrm>
              <a:off x="4544833" y="2524617"/>
              <a:ext cx="2470752" cy="2095968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spcAft>
                  <a:spcPts val="600"/>
                </a:spcAft>
              </a:pPr>
              <a:r>
                <a:rPr lang="hu-HU" sz="1200" b="1" u="sng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round_id</a:t>
              </a:r>
              <a:r>
                <a:rPr lang="hu-HU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hu-HU" sz="1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endParaRPr lang="hu-HU" sz="12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spcAft>
                  <a:spcPts val="600"/>
                </a:spcAft>
              </a:pPr>
              <a:r>
                <a:rPr lang="hu-HU" sz="12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round_date</a:t>
              </a:r>
              <a:r>
                <a:rPr lang="hu-HU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</a:p>
            <a:p>
              <a:pPr>
                <a:spcAft>
                  <a:spcPts val="600"/>
                </a:spcAft>
              </a:pPr>
              <a:r>
                <a:rPr lang="hu-HU" sz="12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home_team</a:t>
              </a:r>
              <a:r>
                <a:rPr lang="hu-HU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	</a:t>
              </a:r>
            </a:p>
            <a:p>
              <a:pPr>
                <a:spcAft>
                  <a:spcPts val="600"/>
                </a:spcAft>
              </a:pPr>
              <a:r>
                <a:rPr lang="hu-HU" sz="12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away_team</a:t>
              </a:r>
              <a:endParaRPr lang="hu-HU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spcAft>
                  <a:spcPts val="600"/>
                </a:spcAft>
              </a:pPr>
              <a:r>
                <a:rPr lang="hu-HU" sz="12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home_score</a:t>
              </a:r>
              <a:endParaRPr lang="hu-HU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spcAft>
                  <a:spcPts val="600"/>
                </a:spcAft>
              </a:pPr>
              <a:r>
                <a:rPr lang="hu-HU" sz="12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away_score</a:t>
              </a:r>
              <a:endParaRPr lang="hu-HU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spcAft>
                  <a:spcPts val="600"/>
                </a:spcAft>
              </a:pPr>
              <a:r>
                <a:rPr lang="hu-HU" sz="12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Points</a:t>
              </a:r>
              <a:endParaRPr lang="hu-HU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spcAft>
                  <a:spcPts val="600"/>
                </a:spcAft>
              </a:pPr>
              <a:r>
                <a:rPr lang="hu-HU" sz="12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referee</a:t>
              </a:r>
              <a:endParaRPr lang="hu-HU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églalap 22"/>
            <p:cNvSpPr/>
            <p:nvPr/>
          </p:nvSpPr>
          <p:spPr>
            <a:xfrm>
              <a:off x="4544833" y="2524617"/>
              <a:ext cx="2470752" cy="280800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spcAft>
                  <a:spcPts val="600"/>
                </a:spcAft>
              </a:pPr>
              <a:endParaRPr lang="hu-HU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églalap 24"/>
            <p:cNvSpPr/>
            <p:nvPr/>
          </p:nvSpPr>
          <p:spPr>
            <a:xfrm>
              <a:off x="6032204" y="2524617"/>
              <a:ext cx="983380" cy="20959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>
                <a:spcAft>
                  <a:spcPts val="600"/>
                </a:spcAft>
              </a:pPr>
              <a:r>
                <a:rPr lang="hu-HU" sz="1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</a:p>
            <a:p>
              <a:pPr algn="r">
                <a:spcAft>
                  <a:spcPts val="600"/>
                </a:spcAft>
              </a:pPr>
              <a:r>
                <a:rPr lang="hu-HU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DATE</a:t>
              </a:r>
            </a:p>
            <a:p>
              <a:pPr algn="r">
                <a:spcAft>
                  <a:spcPts val="600"/>
                </a:spcAft>
              </a:pPr>
              <a:r>
                <a:rPr lang="hu-HU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VARCHAR</a:t>
              </a:r>
            </a:p>
            <a:p>
              <a:pPr algn="r">
                <a:spcAft>
                  <a:spcPts val="600"/>
                </a:spcAft>
              </a:pPr>
              <a:r>
                <a:rPr lang="hu-HU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VARCHAR</a:t>
              </a:r>
            </a:p>
            <a:p>
              <a:pPr algn="r">
                <a:spcAft>
                  <a:spcPts val="600"/>
                </a:spcAft>
              </a:pPr>
              <a:r>
                <a:rPr lang="hu-HU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</a:p>
            <a:p>
              <a:pPr algn="r">
                <a:spcAft>
                  <a:spcPts val="600"/>
                </a:spcAft>
              </a:pPr>
              <a:r>
                <a:rPr lang="hu-HU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</a:p>
            <a:p>
              <a:pPr algn="r">
                <a:spcAft>
                  <a:spcPts val="600"/>
                </a:spcAft>
              </a:pPr>
              <a:r>
                <a:rPr lang="hu-HU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</a:p>
            <a:p>
              <a:pPr algn="r">
                <a:spcAft>
                  <a:spcPts val="600"/>
                </a:spcAft>
              </a:pPr>
              <a:r>
                <a:rPr lang="hu-HU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VARCHAR</a:t>
              </a:r>
              <a:endParaRPr lang="hu-HU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" name="Csoportba foglalás 8"/>
          <p:cNvGrpSpPr/>
          <p:nvPr/>
        </p:nvGrpSpPr>
        <p:grpSpPr>
          <a:xfrm>
            <a:off x="8320513" y="2052979"/>
            <a:ext cx="2470752" cy="1508618"/>
            <a:chOff x="8320513" y="2052979"/>
            <a:chExt cx="2470752" cy="1508618"/>
          </a:xfrm>
        </p:grpSpPr>
        <p:sp>
          <p:nvSpPr>
            <p:cNvPr id="28" name="Téglalap 27"/>
            <p:cNvSpPr/>
            <p:nvPr/>
          </p:nvSpPr>
          <p:spPr>
            <a:xfrm>
              <a:off x="8320513" y="2052979"/>
              <a:ext cx="2470752" cy="471638"/>
            </a:xfrm>
            <a:prstGeom prst="rect">
              <a:avLst/>
            </a:prstGeom>
            <a:solidFill>
              <a:srgbClr val="8593EE"/>
            </a:solidFill>
            <a:ln>
              <a:solidFill>
                <a:srgbClr val="8593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Season_2022_2023_Yellow_Cards</a:t>
              </a:r>
              <a:endParaRPr lang="hu-HU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Téglalap 28"/>
            <p:cNvSpPr/>
            <p:nvPr/>
          </p:nvSpPr>
          <p:spPr>
            <a:xfrm>
              <a:off x="8320513" y="2524617"/>
              <a:ext cx="2470752" cy="1036980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spcAft>
                  <a:spcPts val="600"/>
                </a:spcAft>
              </a:pPr>
              <a:r>
                <a:rPr lang="hu-HU" sz="1200" b="1" u="sng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yellow_card_id</a:t>
              </a:r>
              <a:r>
                <a:rPr lang="hu-HU" sz="1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endParaRPr lang="hu-HU" sz="12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spcAft>
                  <a:spcPts val="600"/>
                </a:spcAft>
              </a:pPr>
              <a:r>
                <a:rPr lang="hu-HU" sz="12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round_id</a:t>
              </a:r>
              <a:endParaRPr lang="hu-HU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spcAft>
                  <a:spcPts val="600"/>
                </a:spcAft>
              </a:pPr>
              <a:r>
                <a:rPr lang="hu-HU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hu-HU" sz="12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layer</a:t>
              </a:r>
              <a:endParaRPr lang="hu-HU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spcAft>
                  <a:spcPts val="600"/>
                </a:spcAft>
              </a:pPr>
              <a:r>
                <a:rPr lang="hu-HU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r>
                <a:rPr lang="hu-HU" sz="12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ellow_card_minute</a:t>
              </a:r>
              <a:endParaRPr lang="hu-HU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Téglalap 29"/>
            <p:cNvSpPr/>
            <p:nvPr/>
          </p:nvSpPr>
          <p:spPr>
            <a:xfrm>
              <a:off x="8320513" y="2524617"/>
              <a:ext cx="2470752" cy="280800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spcAft>
                  <a:spcPts val="600"/>
                </a:spcAft>
              </a:pPr>
              <a:endParaRPr lang="hu-HU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Téglalap 30"/>
            <p:cNvSpPr/>
            <p:nvPr/>
          </p:nvSpPr>
          <p:spPr>
            <a:xfrm>
              <a:off x="9807884" y="2524617"/>
              <a:ext cx="983380" cy="10369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>
                <a:spcAft>
                  <a:spcPts val="600"/>
                </a:spcAft>
              </a:pPr>
              <a:r>
                <a:rPr lang="hu-HU" sz="1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</a:p>
            <a:p>
              <a:pPr algn="r">
                <a:spcAft>
                  <a:spcPts val="600"/>
                </a:spcAft>
              </a:pPr>
              <a:r>
                <a:rPr lang="hu-HU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</a:p>
            <a:p>
              <a:pPr algn="r">
                <a:spcAft>
                  <a:spcPts val="600"/>
                </a:spcAft>
              </a:pPr>
              <a:r>
                <a:rPr lang="hu-HU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VARCHAR</a:t>
              </a:r>
            </a:p>
            <a:p>
              <a:pPr algn="r">
                <a:spcAft>
                  <a:spcPts val="600"/>
                </a:spcAft>
              </a:pPr>
              <a:r>
                <a:rPr lang="hu-HU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</a:p>
          </p:txBody>
        </p:sp>
      </p:grpSp>
      <p:cxnSp>
        <p:nvCxnSpPr>
          <p:cNvPr id="11" name="Szögletes összekötő 10"/>
          <p:cNvCxnSpPr>
            <a:stCxn id="23" idx="3"/>
          </p:cNvCxnSpPr>
          <p:nvPr/>
        </p:nvCxnSpPr>
        <p:spPr>
          <a:xfrm>
            <a:off x="7192145" y="2665017"/>
            <a:ext cx="1128368" cy="265718"/>
          </a:xfrm>
          <a:prstGeom prst="bentConnector3">
            <a:avLst/>
          </a:prstGeom>
          <a:ln w="12700"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12"/>
          <p:cNvCxnSpPr/>
          <p:nvPr/>
        </p:nvCxnSpPr>
        <p:spPr>
          <a:xfrm>
            <a:off x="7243309" y="2596415"/>
            <a:ext cx="0" cy="14400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gyenes összekötő 40"/>
          <p:cNvCxnSpPr/>
          <p:nvPr/>
        </p:nvCxnSpPr>
        <p:spPr>
          <a:xfrm rot="3600000">
            <a:off x="8263809" y="2837267"/>
            <a:ext cx="4309" cy="123489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42"/>
          <p:cNvCxnSpPr/>
          <p:nvPr/>
        </p:nvCxnSpPr>
        <p:spPr>
          <a:xfrm rot="-3600000">
            <a:off x="8263808" y="2896965"/>
            <a:ext cx="4309" cy="123489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zögletes összekötő 44"/>
          <p:cNvCxnSpPr>
            <a:stCxn id="23" idx="1"/>
          </p:cNvCxnSpPr>
          <p:nvPr/>
        </p:nvCxnSpPr>
        <p:spPr>
          <a:xfrm rot="10800000" flipV="1">
            <a:off x="3593023" y="2665017"/>
            <a:ext cx="1128370" cy="260954"/>
          </a:xfrm>
          <a:prstGeom prst="bentConnector3">
            <a:avLst>
              <a:gd name="adj1" fmla="val 50000"/>
            </a:avLst>
          </a:prstGeom>
          <a:ln w="12700"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gyenes összekötő 47"/>
          <p:cNvCxnSpPr/>
          <p:nvPr/>
        </p:nvCxnSpPr>
        <p:spPr>
          <a:xfrm rot="-3600000">
            <a:off x="3645692" y="2837266"/>
            <a:ext cx="4309" cy="123489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48"/>
          <p:cNvCxnSpPr/>
          <p:nvPr/>
        </p:nvCxnSpPr>
        <p:spPr>
          <a:xfrm rot="3600000">
            <a:off x="3645691" y="2896964"/>
            <a:ext cx="4309" cy="123489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gyenes összekötő 50"/>
          <p:cNvCxnSpPr/>
          <p:nvPr/>
        </p:nvCxnSpPr>
        <p:spPr>
          <a:xfrm>
            <a:off x="4679090" y="2596415"/>
            <a:ext cx="0" cy="14400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Csoportba foglalás 6"/>
          <p:cNvGrpSpPr/>
          <p:nvPr/>
        </p:nvGrpSpPr>
        <p:grpSpPr>
          <a:xfrm>
            <a:off x="1122272" y="2052979"/>
            <a:ext cx="2470752" cy="1508618"/>
            <a:chOff x="1122272" y="2052979"/>
            <a:chExt cx="2470752" cy="1508618"/>
          </a:xfrm>
        </p:grpSpPr>
        <p:sp>
          <p:nvSpPr>
            <p:cNvPr id="32" name="Téglalap 31"/>
            <p:cNvSpPr/>
            <p:nvPr/>
          </p:nvSpPr>
          <p:spPr>
            <a:xfrm>
              <a:off x="1122272" y="2052979"/>
              <a:ext cx="2470752" cy="471638"/>
            </a:xfrm>
            <a:prstGeom prst="rect">
              <a:avLst/>
            </a:prstGeom>
            <a:solidFill>
              <a:srgbClr val="8593EE"/>
            </a:solidFill>
            <a:ln>
              <a:solidFill>
                <a:srgbClr val="8593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Season_2022_2023_Goals</a:t>
              </a:r>
              <a:endParaRPr lang="hu-HU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Téglalap 32"/>
            <p:cNvSpPr/>
            <p:nvPr/>
          </p:nvSpPr>
          <p:spPr>
            <a:xfrm>
              <a:off x="1122272" y="2524617"/>
              <a:ext cx="2470752" cy="1036980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spcAft>
                  <a:spcPts val="600"/>
                </a:spcAft>
              </a:pPr>
              <a:r>
                <a:rPr lang="hu-HU" sz="1200" b="1" u="sng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goal_id</a:t>
              </a:r>
              <a:r>
                <a:rPr lang="hu-HU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hu-HU" sz="1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endParaRPr lang="hu-HU" sz="12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spcAft>
                  <a:spcPts val="600"/>
                </a:spcAft>
              </a:pPr>
              <a:r>
                <a:rPr lang="hu-HU" sz="12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round_id</a:t>
              </a:r>
              <a:endParaRPr lang="hu-HU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spcAft>
                  <a:spcPts val="600"/>
                </a:spcAft>
              </a:pPr>
              <a:r>
                <a:rPr lang="hu-HU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hu-HU" sz="12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layer</a:t>
              </a:r>
              <a:endParaRPr lang="hu-HU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spcAft>
                  <a:spcPts val="600"/>
                </a:spcAft>
              </a:pPr>
              <a:r>
                <a:rPr lang="hu-HU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</a:t>
              </a:r>
              <a:r>
                <a:rPr lang="hu-HU" sz="12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oal_minute</a:t>
              </a:r>
              <a:endParaRPr lang="hu-HU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Téglalap 33"/>
            <p:cNvSpPr/>
            <p:nvPr/>
          </p:nvSpPr>
          <p:spPr>
            <a:xfrm>
              <a:off x="1122272" y="2524617"/>
              <a:ext cx="2470752" cy="280800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spcAft>
                  <a:spcPts val="600"/>
                </a:spcAft>
              </a:pPr>
              <a:endParaRPr lang="hu-HU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Téglalap 34"/>
            <p:cNvSpPr/>
            <p:nvPr/>
          </p:nvSpPr>
          <p:spPr>
            <a:xfrm>
              <a:off x="2609643" y="2524617"/>
              <a:ext cx="983380" cy="10369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>
                <a:spcAft>
                  <a:spcPts val="600"/>
                </a:spcAft>
              </a:pPr>
              <a:r>
                <a:rPr lang="hu-HU" sz="1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</a:p>
            <a:p>
              <a:pPr algn="r">
                <a:spcAft>
                  <a:spcPts val="600"/>
                </a:spcAft>
              </a:pPr>
              <a:r>
                <a:rPr lang="hu-HU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</a:p>
            <a:p>
              <a:pPr algn="r">
                <a:spcAft>
                  <a:spcPts val="600"/>
                </a:spcAft>
              </a:pPr>
              <a:r>
                <a:rPr lang="hu-HU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VARCHAR</a:t>
              </a:r>
            </a:p>
            <a:p>
              <a:pPr algn="r">
                <a:spcAft>
                  <a:spcPts val="600"/>
                </a:spcAft>
              </a:pPr>
              <a:r>
                <a:rPr lang="hu-HU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932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7F13D9EE-6B6D-4C64-9B53-7F27F36C338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9288025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think-cell Slide" r:id="rId6" imgW="384" imgH="384" progId="TCLayout.ActiveDocument.1">
                  <p:embed/>
                </p:oleObj>
              </mc:Choice>
              <mc:Fallback>
                <p:oleObj name="think-cell Slide" r:id="rId6" imgW="384" imgH="38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7F13D9EE-6B6D-4C64-9B53-7F27F36C33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4884B9E-0360-466E-85F3-2E20DF6AFC3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1265" y="5814127"/>
            <a:ext cx="1062597" cy="688273"/>
          </a:xfrm>
          <a:prstGeom prst="rect">
            <a:avLst/>
          </a:prstGeom>
        </p:spPr>
      </p:pic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5C004C80-FA8C-4527-A769-BD188D262CB3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auto">
          <a:xfrm>
            <a:off x="0" y="-1"/>
            <a:ext cx="1219200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92075" tIns="384175" rIns="0" bIns="384175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hu-HU" altLang="en-US" sz="1800" b="1" i="0" u="none" strike="noStrike" kern="1200" cap="all" spc="0" normalizeH="0" baseline="0" noProof="0" dirty="0" err="1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Creating</a:t>
            </a:r>
            <a:r>
              <a:rPr kumimoji="0" lang="hu-HU" alt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hu-HU" altLang="en-US" sz="1800" b="1" i="0" u="none" strike="noStrike" kern="1200" cap="all" spc="0" normalizeH="0" baseline="0" noProof="0" dirty="0" err="1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</a:t>
            </a:r>
            <a:r>
              <a:rPr kumimoji="0" lang="hu-HU" alt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hu-HU" altLang="en-US" sz="1800" b="1" i="0" u="none" strike="noStrike" kern="1200" cap="all" spc="0" normalizeH="0" baseline="0" noProof="0" dirty="0" err="1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tables</a:t>
            </a:r>
            <a:r>
              <a:rPr kumimoji="0" lang="hu-HU" alt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endParaRPr kumimoji="0" lang="hu-HU" sz="1800" b="1" i="0" u="none" strike="noStrike" kern="1200" cap="all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5C809D1D-97C8-43F6-A8C0-6F210BF832F7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auto">
          <a:xfrm>
            <a:off x="4902200" y="5815013"/>
            <a:ext cx="1909763" cy="68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588" tIns="268288" rIns="0" bIns="268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hu-HU" altLang="en-US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#2</a:t>
            </a:r>
            <a:endParaRPr kumimoji="0" lang="hu-HU" sz="1100" b="0" i="1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17" name="Csoportba foglalás 16"/>
          <p:cNvGrpSpPr/>
          <p:nvPr/>
        </p:nvGrpSpPr>
        <p:grpSpPr>
          <a:xfrm>
            <a:off x="446886" y="1144108"/>
            <a:ext cx="11298228" cy="4523045"/>
            <a:chOff x="293772" y="1144108"/>
            <a:chExt cx="11298228" cy="4670018"/>
          </a:xfrm>
        </p:grpSpPr>
        <p:sp>
          <p:nvSpPr>
            <p:cNvPr id="36" name="Téglalap 35"/>
            <p:cNvSpPr/>
            <p:nvPr/>
          </p:nvSpPr>
          <p:spPr>
            <a:xfrm>
              <a:off x="293772" y="1144995"/>
              <a:ext cx="5649828" cy="46691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hu-HU" sz="800" dirty="0" smtClean="0">
                  <a:solidFill>
                    <a:srgbClr val="00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-- --------------------------------------------</a:t>
              </a:r>
              <a:endParaRPr lang="hu-HU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hu-HU" sz="800" dirty="0" smtClean="0">
                  <a:solidFill>
                    <a:srgbClr val="00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-- </a:t>
              </a:r>
              <a:r>
                <a:rPr lang="hu-HU" sz="800" dirty="0" err="1" smtClean="0">
                  <a:solidFill>
                    <a:srgbClr val="00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Create</a:t>
              </a:r>
              <a:r>
                <a:rPr lang="hu-HU" sz="800" dirty="0" smtClean="0">
                  <a:solidFill>
                    <a:srgbClr val="00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dirty="0" err="1" smtClean="0">
                  <a:solidFill>
                    <a:srgbClr val="00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the</a:t>
              </a:r>
              <a:r>
                <a:rPr lang="hu-HU" sz="800" dirty="0" smtClean="0">
                  <a:solidFill>
                    <a:srgbClr val="00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dirty="0" err="1" smtClean="0">
                  <a:solidFill>
                    <a:srgbClr val="00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database</a:t>
              </a:r>
              <a:r>
                <a:rPr lang="hu-HU" sz="800" dirty="0" smtClean="0">
                  <a:solidFill>
                    <a:srgbClr val="00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dirty="0" err="1" smtClean="0">
                  <a:solidFill>
                    <a:srgbClr val="00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for</a:t>
              </a:r>
              <a:r>
                <a:rPr lang="hu-HU" sz="800" dirty="0" smtClean="0">
                  <a:solidFill>
                    <a:srgbClr val="00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dirty="0" err="1" smtClean="0">
                  <a:solidFill>
                    <a:srgbClr val="00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the</a:t>
              </a:r>
              <a:r>
                <a:rPr lang="hu-HU" sz="800" dirty="0" smtClean="0">
                  <a:solidFill>
                    <a:srgbClr val="00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project</a:t>
              </a:r>
              <a:endParaRPr lang="hu-HU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hu-HU" sz="800" dirty="0" smtClean="0">
                  <a:solidFill>
                    <a:srgbClr val="00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-- --------------------------------------------</a:t>
              </a:r>
              <a:endParaRPr lang="hu-HU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CREATE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DATABASE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`</a:t>
              </a:r>
              <a:r>
                <a:rPr lang="hu-HU" sz="800" dirty="0" err="1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Ujpest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`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hu-HU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 </a:t>
              </a:r>
              <a:endParaRPr lang="hu-HU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hu-HU" sz="800" dirty="0" smtClean="0">
                  <a:solidFill>
                    <a:srgbClr val="00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-- --------------------------------------------</a:t>
              </a:r>
              <a:endParaRPr lang="hu-HU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hu-HU" sz="800" dirty="0" smtClean="0">
                  <a:solidFill>
                    <a:srgbClr val="00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-- </a:t>
              </a:r>
              <a:r>
                <a:rPr lang="hu-HU" sz="800" dirty="0" err="1" smtClean="0">
                  <a:solidFill>
                    <a:srgbClr val="00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Create</a:t>
              </a:r>
              <a:r>
                <a:rPr lang="hu-HU" sz="800" dirty="0" smtClean="0">
                  <a:solidFill>
                    <a:srgbClr val="00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dirty="0" err="1" smtClean="0">
                  <a:solidFill>
                    <a:srgbClr val="00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the</a:t>
              </a:r>
              <a:r>
                <a:rPr lang="hu-HU" sz="800" dirty="0" smtClean="0">
                  <a:solidFill>
                    <a:srgbClr val="00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dirty="0" err="1" smtClean="0">
                  <a:solidFill>
                    <a:srgbClr val="00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scoreboard</a:t>
              </a:r>
              <a:r>
                <a:rPr lang="hu-HU" sz="800" dirty="0" smtClean="0">
                  <a:solidFill>
                    <a:srgbClr val="00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dirty="0" err="1" smtClean="0">
                  <a:solidFill>
                    <a:srgbClr val="00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table</a:t>
              </a:r>
              <a:r>
                <a:rPr lang="hu-HU" sz="800" dirty="0" smtClean="0">
                  <a:solidFill>
                    <a:srgbClr val="00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dirty="0" err="1" smtClean="0">
                  <a:solidFill>
                    <a:srgbClr val="00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for</a:t>
              </a:r>
              <a:r>
                <a:rPr lang="hu-HU" sz="800" dirty="0" smtClean="0">
                  <a:solidFill>
                    <a:srgbClr val="00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dirty="0" err="1" smtClean="0">
                  <a:solidFill>
                    <a:srgbClr val="00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the</a:t>
              </a:r>
              <a:r>
                <a:rPr lang="hu-HU" sz="800" dirty="0" smtClean="0">
                  <a:solidFill>
                    <a:srgbClr val="00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project</a:t>
              </a:r>
              <a:endParaRPr lang="hu-HU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hu-HU" sz="800" dirty="0" smtClean="0">
                  <a:solidFill>
                    <a:srgbClr val="00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-- -------------------------------------------- </a:t>
              </a:r>
              <a:endParaRPr lang="hu-HU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CREATE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TABLE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`Season_2022_2023_Result` </a:t>
              </a:r>
              <a:endParaRPr lang="hu-HU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endParaRPr lang="hu-HU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`</a:t>
              </a:r>
              <a:r>
                <a:rPr lang="hu-HU" sz="800" dirty="0" err="1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round_id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` </a:t>
              </a:r>
              <a:r>
                <a:rPr lang="hu-HU" sz="800" dirty="0" smtClean="0">
                  <a:solidFill>
                    <a:srgbClr val="8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int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NOT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NULL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AUTO_INCREMENT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endParaRPr lang="hu-HU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`</a:t>
              </a:r>
              <a:r>
                <a:rPr lang="hu-HU" sz="800" dirty="0" err="1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round_date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` </a:t>
              </a:r>
              <a:r>
                <a:rPr lang="hu-HU" sz="800" dirty="0" err="1" smtClean="0">
                  <a:solidFill>
                    <a:srgbClr val="8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date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NOT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NULL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UNIQUE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endParaRPr lang="hu-HU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`</a:t>
              </a:r>
              <a:r>
                <a:rPr lang="hu-HU" sz="800" dirty="0" err="1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home_team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` </a:t>
              </a:r>
              <a:r>
                <a:rPr lang="hu-HU" sz="800" dirty="0" err="1" smtClean="0">
                  <a:solidFill>
                    <a:srgbClr val="8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varchar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30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NOT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NULL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endParaRPr lang="hu-HU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`</a:t>
              </a:r>
              <a:r>
                <a:rPr lang="hu-HU" sz="800" dirty="0" err="1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away_team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` </a:t>
              </a:r>
              <a:r>
                <a:rPr lang="hu-HU" sz="800" dirty="0" err="1" smtClean="0">
                  <a:solidFill>
                    <a:srgbClr val="8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varchar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30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NOT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NULL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endParaRPr lang="hu-HU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`</a:t>
              </a:r>
              <a:r>
                <a:rPr lang="hu-HU" sz="800" dirty="0" err="1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home_score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` </a:t>
              </a:r>
              <a:r>
                <a:rPr lang="hu-HU" sz="800" dirty="0" smtClean="0">
                  <a:solidFill>
                    <a:srgbClr val="8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int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NOT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NULL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endParaRPr lang="hu-HU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`</a:t>
              </a:r>
              <a:r>
                <a:rPr lang="hu-HU" sz="800" dirty="0" err="1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away_score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` </a:t>
              </a:r>
              <a:r>
                <a:rPr lang="hu-HU" sz="800" dirty="0" smtClean="0">
                  <a:solidFill>
                    <a:srgbClr val="8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int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NOT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NULL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endParaRPr lang="hu-HU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`</a:t>
              </a:r>
              <a:r>
                <a:rPr lang="hu-HU" sz="800" dirty="0" err="1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points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` </a:t>
              </a:r>
              <a:r>
                <a:rPr lang="hu-HU" sz="800" dirty="0" smtClean="0">
                  <a:solidFill>
                    <a:srgbClr val="8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int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NOT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NULL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endParaRPr lang="hu-HU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`</a:t>
              </a:r>
              <a:r>
                <a:rPr lang="hu-HU" sz="800" dirty="0" err="1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referee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` </a:t>
              </a:r>
              <a:r>
                <a:rPr lang="hu-HU" sz="800" dirty="0" err="1" smtClean="0">
                  <a:solidFill>
                    <a:srgbClr val="8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varchar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30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NOT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NULL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endParaRPr lang="hu-HU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PRIMARY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KEY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`</a:t>
              </a:r>
              <a:r>
                <a:rPr lang="hu-HU" sz="800" dirty="0" err="1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round_id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`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hu-HU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   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);</a:t>
              </a:r>
            </a:p>
            <a:p>
              <a:endParaRPr lang="hu-HU" sz="800" b="1" dirty="0">
                <a:solidFill>
                  <a:srgbClr val="000080"/>
                </a:solidFill>
                <a:latin typeface="Courier New" panose="02070309020205020404" pitchFamily="49" charset="0"/>
                <a:cs typeface="Arial" panose="020B0604020202020204" pitchFamily="34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hu-HU" sz="800" dirty="0" smtClean="0">
                  <a:solidFill>
                    <a:srgbClr val="00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-- --------------------------------------------</a:t>
              </a:r>
              <a:endParaRPr lang="hu-HU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hu-HU" sz="800" dirty="0" smtClean="0">
                  <a:solidFill>
                    <a:srgbClr val="00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-- </a:t>
              </a:r>
              <a:r>
                <a:rPr lang="hu-HU" sz="800" dirty="0" err="1" smtClean="0">
                  <a:solidFill>
                    <a:srgbClr val="00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Create</a:t>
              </a:r>
              <a:r>
                <a:rPr lang="hu-HU" sz="800" dirty="0" smtClean="0">
                  <a:solidFill>
                    <a:srgbClr val="00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dirty="0" err="1" smtClean="0">
                  <a:solidFill>
                    <a:srgbClr val="00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the</a:t>
              </a:r>
              <a:r>
                <a:rPr lang="hu-HU" sz="800" dirty="0" smtClean="0">
                  <a:solidFill>
                    <a:srgbClr val="00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dirty="0" err="1" smtClean="0">
                  <a:solidFill>
                    <a:srgbClr val="00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goalscorers</a:t>
              </a:r>
              <a:r>
                <a:rPr lang="hu-HU" sz="800" dirty="0" smtClean="0">
                  <a:solidFill>
                    <a:srgbClr val="00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dirty="0" err="1" smtClean="0">
                  <a:solidFill>
                    <a:srgbClr val="00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table</a:t>
              </a:r>
              <a:r>
                <a:rPr lang="hu-HU" sz="800" dirty="0" smtClean="0">
                  <a:solidFill>
                    <a:srgbClr val="00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dirty="0" err="1" smtClean="0">
                  <a:solidFill>
                    <a:srgbClr val="00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for</a:t>
              </a:r>
              <a:r>
                <a:rPr lang="hu-HU" sz="800" dirty="0" smtClean="0">
                  <a:solidFill>
                    <a:srgbClr val="00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dirty="0" err="1" smtClean="0">
                  <a:solidFill>
                    <a:srgbClr val="00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the</a:t>
              </a:r>
              <a:r>
                <a:rPr lang="hu-HU" sz="800" dirty="0" smtClean="0">
                  <a:solidFill>
                    <a:srgbClr val="00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project</a:t>
              </a:r>
              <a:endParaRPr lang="hu-HU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hu-HU" sz="800" dirty="0" smtClean="0">
                  <a:solidFill>
                    <a:srgbClr val="00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-- -------------------------------------------- </a:t>
              </a:r>
              <a:endParaRPr lang="hu-HU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CREATE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TABLE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`Season_2022_2023_Goals` </a:t>
              </a:r>
              <a:endParaRPr lang="hu-HU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endParaRPr lang="hu-HU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`</a:t>
              </a:r>
              <a:r>
                <a:rPr lang="hu-HU" sz="800" dirty="0" err="1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goal_id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` </a:t>
              </a:r>
              <a:r>
                <a:rPr lang="hu-HU" sz="800" dirty="0" smtClean="0">
                  <a:solidFill>
                    <a:srgbClr val="8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int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NOT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NULL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AUTO_INCREMENT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endParaRPr lang="hu-HU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`</a:t>
              </a:r>
              <a:r>
                <a:rPr lang="hu-HU" sz="800" dirty="0" err="1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round_id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` </a:t>
              </a:r>
              <a:r>
                <a:rPr lang="hu-HU" sz="800" dirty="0" smtClean="0">
                  <a:solidFill>
                    <a:srgbClr val="8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int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NOT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NULL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endParaRPr lang="hu-HU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`</a:t>
              </a:r>
              <a:r>
                <a:rPr lang="hu-HU" sz="800" dirty="0" err="1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player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` </a:t>
              </a:r>
              <a:r>
                <a:rPr lang="hu-HU" sz="800" dirty="0" err="1" smtClean="0">
                  <a:solidFill>
                    <a:srgbClr val="8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varchar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30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NOT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NULL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endParaRPr lang="hu-HU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`</a:t>
              </a:r>
              <a:r>
                <a:rPr lang="hu-HU" sz="800" dirty="0" err="1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goal_minute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` </a:t>
              </a:r>
              <a:r>
                <a:rPr lang="hu-HU" sz="800" dirty="0" smtClean="0">
                  <a:solidFill>
                    <a:srgbClr val="8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int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NOT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NULL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endParaRPr lang="hu-HU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PRIMARY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KEY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`</a:t>
              </a:r>
              <a:r>
                <a:rPr lang="hu-HU" sz="800" dirty="0" err="1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goal_id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`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),</a:t>
              </a:r>
              <a:endParaRPr lang="hu-HU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FOREIGN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KEY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`</a:t>
              </a:r>
              <a:r>
                <a:rPr lang="hu-HU" sz="800" dirty="0" err="1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round_id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`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REFERENCES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`Season_2022_2023_Result` 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`</a:t>
              </a:r>
              <a:r>
                <a:rPr lang="hu-HU" sz="800" dirty="0" err="1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round_id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`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hu-HU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);</a:t>
              </a:r>
              <a:endParaRPr lang="hu-HU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hu-HU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Téglalap 36"/>
            <p:cNvSpPr/>
            <p:nvPr/>
          </p:nvSpPr>
          <p:spPr>
            <a:xfrm>
              <a:off x="5943600" y="1144108"/>
              <a:ext cx="5648400" cy="46691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hu-HU" sz="800" dirty="0" smtClean="0">
                  <a:solidFill>
                    <a:srgbClr val="00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-- --------------------------------------------</a:t>
              </a:r>
              <a:endParaRPr lang="hu-HU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hu-HU" sz="800" dirty="0" smtClean="0">
                  <a:solidFill>
                    <a:srgbClr val="00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-- </a:t>
              </a:r>
              <a:r>
                <a:rPr lang="hu-HU" sz="800" dirty="0" err="1" smtClean="0">
                  <a:solidFill>
                    <a:srgbClr val="00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Create</a:t>
              </a:r>
              <a:r>
                <a:rPr lang="hu-HU" sz="800" dirty="0" smtClean="0">
                  <a:solidFill>
                    <a:srgbClr val="00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dirty="0" err="1" smtClean="0">
                  <a:solidFill>
                    <a:srgbClr val="00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the</a:t>
              </a:r>
              <a:r>
                <a:rPr lang="hu-HU" sz="800" dirty="0" smtClean="0">
                  <a:solidFill>
                    <a:srgbClr val="00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dirty="0" err="1" smtClean="0">
                  <a:solidFill>
                    <a:srgbClr val="00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yellow</a:t>
              </a:r>
              <a:r>
                <a:rPr lang="hu-HU" sz="800" dirty="0" smtClean="0">
                  <a:solidFill>
                    <a:srgbClr val="00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dirty="0" err="1" smtClean="0">
                  <a:solidFill>
                    <a:srgbClr val="00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cards</a:t>
              </a:r>
              <a:r>
                <a:rPr lang="hu-HU" sz="800" dirty="0" smtClean="0">
                  <a:solidFill>
                    <a:srgbClr val="00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dirty="0" err="1" smtClean="0">
                  <a:solidFill>
                    <a:srgbClr val="00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table</a:t>
              </a:r>
              <a:r>
                <a:rPr lang="hu-HU" sz="800" dirty="0" smtClean="0">
                  <a:solidFill>
                    <a:srgbClr val="00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dirty="0" err="1" smtClean="0">
                  <a:solidFill>
                    <a:srgbClr val="00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for</a:t>
              </a:r>
              <a:r>
                <a:rPr lang="hu-HU" sz="800" dirty="0" smtClean="0">
                  <a:solidFill>
                    <a:srgbClr val="00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dirty="0" err="1" smtClean="0">
                  <a:solidFill>
                    <a:srgbClr val="00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the</a:t>
              </a:r>
              <a:r>
                <a:rPr lang="hu-HU" sz="800" dirty="0" smtClean="0">
                  <a:solidFill>
                    <a:srgbClr val="00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project</a:t>
              </a:r>
              <a:endParaRPr lang="hu-HU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hu-HU" sz="800" dirty="0" smtClean="0">
                  <a:solidFill>
                    <a:srgbClr val="00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-- -------------------------------------------- </a:t>
              </a:r>
              <a:endParaRPr lang="hu-HU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CREATE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TABLE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`Season_2022_2023_Yellow_Cards` </a:t>
              </a:r>
              <a:endParaRPr lang="hu-HU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endParaRPr lang="hu-HU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`</a:t>
              </a:r>
              <a:r>
                <a:rPr lang="hu-HU" sz="800" dirty="0" err="1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yellow_card_id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` </a:t>
              </a:r>
              <a:r>
                <a:rPr lang="hu-HU" sz="800" dirty="0" smtClean="0">
                  <a:solidFill>
                    <a:srgbClr val="8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int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NOT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NULL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AUTO_INCREMENT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endParaRPr lang="hu-HU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`</a:t>
              </a:r>
              <a:r>
                <a:rPr lang="hu-HU" sz="800" dirty="0" err="1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round_id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` </a:t>
              </a:r>
              <a:r>
                <a:rPr lang="hu-HU" sz="800" dirty="0" smtClean="0">
                  <a:solidFill>
                    <a:srgbClr val="8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int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NOT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NULL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endParaRPr lang="hu-HU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`</a:t>
              </a:r>
              <a:r>
                <a:rPr lang="hu-HU" sz="800" dirty="0" err="1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player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` </a:t>
              </a:r>
              <a:r>
                <a:rPr lang="hu-HU" sz="800" dirty="0" err="1" smtClean="0">
                  <a:solidFill>
                    <a:srgbClr val="8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varchar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30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NOT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NULL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endParaRPr lang="hu-HU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`</a:t>
              </a:r>
              <a:r>
                <a:rPr lang="hu-HU" sz="800" dirty="0" err="1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yellow_card_minute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` </a:t>
              </a:r>
              <a:r>
                <a:rPr lang="hu-HU" sz="800" dirty="0" smtClean="0">
                  <a:solidFill>
                    <a:srgbClr val="8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int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NOT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NULL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endParaRPr lang="hu-HU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PRIMARY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KEY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`</a:t>
              </a:r>
              <a:r>
                <a:rPr lang="hu-HU" sz="800" dirty="0" err="1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yellow_card_id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`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),</a:t>
              </a:r>
              <a:endParaRPr lang="hu-HU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FOREIGN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KEY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`</a:t>
              </a:r>
              <a:r>
                <a:rPr lang="hu-HU" sz="800" dirty="0" err="1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round_id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`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REFERENCES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`Season_2022_2023_Result` 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`</a:t>
              </a:r>
              <a:r>
                <a:rPr lang="hu-HU" sz="800" dirty="0" err="1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round_id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`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hu-HU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);</a:t>
              </a: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endParaRPr lang="hu-HU" sz="8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372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7F13D9EE-6B6D-4C64-9B53-7F27F36C338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378077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think-cell Slide" r:id="rId6" imgW="384" imgH="384" progId="TCLayout.ActiveDocument.1">
                  <p:embed/>
                </p:oleObj>
              </mc:Choice>
              <mc:Fallback>
                <p:oleObj name="think-cell Slide" r:id="rId6" imgW="384" imgH="38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7F13D9EE-6B6D-4C64-9B53-7F27F36C33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4884B9E-0360-466E-85F3-2E20DF6AFC3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1265" y="5814127"/>
            <a:ext cx="1062597" cy="688273"/>
          </a:xfrm>
          <a:prstGeom prst="rect">
            <a:avLst/>
          </a:prstGeom>
        </p:spPr>
      </p:pic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5C004C80-FA8C-4527-A769-BD188D262CB3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auto">
          <a:xfrm>
            <a:off x="0" y="-1"/>
            <a:ext cx="1219200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92075" tIns="384175" rIns="0" bIns="384175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hu-HU" altLang="en-US" sz="1800" b="1" i="0" u="none" strike="noStrike" kern="1200" cap="all" spc="0" normalizeH="0" baseline="0" noProof="0" dirty="0" err="1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Creating</a:t>
            </a:r>
            <a:r>
              <a:rPr kumimoji="0" lang="hu-HU" alt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hu-HU" altLang="en-US" sz="1800" b="1" i="0" u="none" strike="noStrike" kern="1200" cap="all" spc="0" normalizeH="0" baseline="0" noProof="0" dirty="0" err="1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</a:t>
            </a:r>
            <a:r>
              <a:rPr kumimoji="0" lang="hu-HU" alt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hu-HU" altLang="en-US" sz="1800" b="1" i="0" u="none" strike="noStrike" kern="1200" cap="all" spc="0" normalizeH="0" baseline="0" noProof="0" dirty="0" err="1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tables</a:t>
            </a:r>
            <a:r>
              <a:rPr kumimoji="0" lang="hu-HU" alt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endParaRPr kumimoji="0" lang="hu-HU" sz="1800" b="1" i="0" u="none" strike="noStrike" kern="1200" cap="all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5C809D1D-97C8-43F6-A8C0-6F210BF832F7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auto">
          <a:xfrm>
            <a:off x="4902200" y="5815013"/>
            <a:ext cx="1909763" cy="68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588" tIns="268288" rIns="0" bIns="268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hu-HU" altLang="en-US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#3</a:t>
            </a:r>
            <a:endParaRPr kumimoji="0" lang="hu-HU" sz="1100" b="0" i="1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" name="Téglalap 35"/>
          <p:cNvSpPr/>
          <p:nvPr/>
        </p:nvSpPr>
        <p:spPr>
          <a:xfrm>
            <a:off x="446886" y="1144967"/>
            <a:ext cx="11298228" cy="4522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8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 --------------------------------------------</a:t>
            </a:r>
            <a:endParaRPr lang="hu-HU" sz="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8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 </a:t>
            </a:r>
            <a:r>
              <a:rPr lang="hu-HU" sz="800" dirty="0" err="1" smtClean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</a:t>
            </a:r>
            <a:r>
              <a:rPr lang="hu-HU" sz="8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800" dirty="0" err="1" smtClean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hu-HU" sz="8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800" dirty="0" err="1" smtClean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hu-HU" sz="8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800" dirty="0" err="1" smtClean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hu-HU" sz="8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800" dirty="0" err="1" smtClean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hu-HU" sz="8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800" dirty="0" err="1" smtClean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hu-HU" sz="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8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 --------------------------------------------     </a:t>
            </a:r>
            <a:endParaRPr lang="hu-HU" sz="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8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hu-HU" sz="8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8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hu-HU" sz="8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`Season_2022_2023_Result` </a:t>
            </a:r>
            <a:r>
              <a:rPr lang="hu-HU" sz="8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hu-HU" sz="8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sz="8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'2022-07-30'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'Újpest </a:t>
            </a:r>
            <a:r>
              <a:rPr lang="hu-HU" sz="800" dirty="0" err="1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FC'</a:t>
            </a:r>
            <a:r>
              <a:rPr lang="hu-HU" sz="800" b="1" dirty="0" err="1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err="1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'Mezőkövesd</a:t>
            </a:r>
            <a:r>
              <a:rPr lang="hu-HU" sz="8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800" dirty="0" err="1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Zsóry</a:t>
            </a:r>
            <a:r>
              <a:rPr lang="hu-HU" sz="8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FC'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'Pintér Csaba'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hu-HU" sz="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8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hu-HU" sz="8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8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hu-HU" sz="8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`Season_2022_2023_Result` </a:t>
            </a:r>
            <a:r>
              <a:rPr lang="hu-HU" sz="8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hu-HU" sz="8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sz="8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'2022-08-07'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'Puskás Akadémia </a:t>
            </a:r>
            <a:r>
              <a:rPr lang="hu-HU" sz="800" dirty="0" err="1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FC'</a:t>
            </a:r>
            <a:r>
              <a:rPr lang="hu-HU" sz="800" b="1" dirty="0" err="1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err="1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'Újpest</a:t>
            </a:r>
            <a:r>
              <a:rPr lang="hu-HU" sz="8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FC'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'Bognár Tamás'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hu-HU" sz="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8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hu-HU" sz="8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8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hu-HU" sz="8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`Season_2022_2023_Result` </a:t>
            </a:r>
            <a:r>
              <a:rPr lang="hu-HU" sz="8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hu-HU" sz="8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sz="8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'2022-08-13'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'Újpest FC'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'ZTE FC'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'Vad II. István'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hu-HU" sz="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8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hu-HU" sz="8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8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hu-HU" sz="8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`Season_2022_2023_Result` </a:t>
            </a:r>
            <a:r>
              <a:rPr lang="hu-HU" sz="8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hu-HU" sz="8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sz="8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'2022-10-10'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'MOL Fehérvár </a:t>
            </a:r>
            <a:r>
              <a:rPr lang="hu-HU" sz="800" dirty="0" err="1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FC'</a:t>
            </a:r>
            <a:r>
              <a:rPr lang="hu-HU" sz="800" b="1" dirty="0" err="1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err="1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'Újpest</a:t>
            </a:r>
            <a:r>
              <a:rPr lang="hu-HU" sz="8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FC'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'Farkas Ádám'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hu-HU" sz="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8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hu-HU" sz="8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8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hu-HU" sz="8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`Season_2022_2023_Result` </a:t>
            </a:r>
            <a:r>
              <a:rPr lang="hu-HU" sz="8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hu-HU" sz="8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sz="8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'2022-08-26'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'Újpest </a:t>
            </a:r>
            <a:r>
              <a:rPr lang="hu-HU" sz="800" dirty="0" err="1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FC'</a:t>
            </a:r>
            <a:r>
              <a:rPr lang="hu-HU" sz="800" b="1" dirty="0" err="1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err="1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'Paksi</a:t>
            </a:r>
            <a:r>
              <a:rPr lang="hu-HU" sz="8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FC'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'Káprály Mihály'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hu-HU" sz="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8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hu-HU" sz="8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8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hu-HU" sz="8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`Season_2022_2023_Result` </a:t>
            </a:r>
            <a:r>
              <a:rPr lang="hu-HU" sz="8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hu-HU" sz="8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sz="8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'2022-09-01'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'Budapest </a:t>
            </a:r>
            <a:r>
              <a:rPr lang="hu-HU" sz="800" dirty="0" err="1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Honvéd'</a:t>
            </a:r>
            <a:r>
              <a:rPr lang="hu-HU" sz="800" b="1" dirty="0" err="1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err="1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'Újpest</a:t>
            </a:r>
            <a:r>
              <a:rPr lang="hu-HU" sz="8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FC'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'Berke Balázs'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hu-HU" sz="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8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hu-HU" sz="8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8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hu-HU" sz="8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`Season_2022_2023_Result` </a:t>
            </a:r>
            <a:r>
              <a:rPr lang="hu-HU" sz="8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hu-HU" sz="8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sz="8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'2022-09-04'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'Újpest </a:t>
            </a:r>
            <a:r>
              <a:rPr lang="hu-HU" sz="800" dirty="0" err="1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FC'</a:t>
            </a:r>
            <a:r>
              <a:rPr lang="hu-HU" sz="800" b="1" dirty="0" err="1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err="1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'Ferencvárosi</a:t>
            </a:r>
            <a:r>
              <a:rPr lang="hu-HU" sz="8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TC'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'Bognár Tamás'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hu-HU" sz="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8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hu-HU" sz="8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8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hu-HU" sz="8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`Season_2022_2023_Result` </a:t>
            </a:r>
            <a:r>
              <a:rPr lang="hu-HU" sz="8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hu-HU" sz="8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sz="8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'2022-09-11'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'Újpest </a:t>
            </a:r>
            <a:r>
              <a:rPr lang="hu-HU" sz="800" dirty="0" err="1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FC'</a:t>
            </a:r>
            <a:r>
              <a:rPr lang="hu-HU" sz="800" b="1" dirty="0" err="1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err="1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'Vasas</a:t>
            </a:r>
            <a:r>
              <a:rPr lang="hu-HU" sz="8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FC'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'Karakó Ferenc'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hu-HU" sz="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8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hu-HU" sz="8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8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hu-HU" sz="8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`Season_2022_2023_Result` </a:t>
            </a:r>
            <a:r>
              <a:rPr lang="hu-HU" sz="8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hu-HU" sz="8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sz="8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'2022-10-01'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'Újpest </a:t>
            </a:r>
            <a:r>
              <a:rPr lang="hu-HU" sz="800" dirty="0" err="1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FC'</a:t>
            </a:r>
            <a:r>
              <a:rPr lang="hu-HU" sz="800" b="1" dirty="0" err="1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err="1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'Kisvárda</a:t>
            </a:r>
            <a:r>
              <a:rPr lang="hu-HU" sz="8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Master Good'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'Pintér Csaba'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hu-HU" sz="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8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hu-HU" sz="8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8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hu-HU" sz="8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`Season_2022_2023_Result` </a:t>
            </a:r>
            <a:r>
              <a:rPr lang="hu-HU" sz="8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hu-HU" sz="8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sz="8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'2022-10-07'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'Újpest </a:t>
            </a:r>
            <a:r>
              <a:rPr lang="hu-HU" sz="800" dirty="0" err="1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FC'</a:t>
            </a:r>
            <a:r>
              <a:rPr lang="hu-HU" sz="800" b="1" dirty="0" err="1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err="1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'Kecskeméti</a:t>
            </a:r>
            <a:r>
              <a:rPr lang="hu-HU" sz="8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TE'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'Andó-Szabó Sándor'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hu-HU" sz="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8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hu-HU" sz="8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8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hu-HU" sz="8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`Season_2022_2023_Result` </a:t>
            </a:r>
            <a:r>
              <a:rPr lang="hu-HU" sz="8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hu-HU" sz="8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sz="8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'2022-10-16'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'DVSC'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'Újpest FC'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'Antal Péter'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hu-HU" sz="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8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hu-HU" sz="8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8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hu-HU" sz="8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`Season_2022_2023_Result` </a:t>
            </a:r>
            <a:r>
              <a:rPr lang="hu-HU" sz="8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hu-HU" sz="8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sz="8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'2022-10-24'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'Mezőkövesd </a:t>
            </a:r>
            <a:r>
              <a:rPr lang="hu-HU" sz="800" dirty="0" err="1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Zsóry</a:t>
            </a:r>
            <a:r>
              <a:rPr lang="hu-HU" sz="8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800" dirty="0" err="1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FC'</a:t>
            </a:r>
            <a:r>
              <a:rPr lang="hu-HU" sz="800" b="1" dirty="0" err="1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err="1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'Újpest</a:t>
            </a:r>
            <a:r>
              <a:rPr lang="hu-HU" sz="8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FC'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'Zierkelbach Péter'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hu-HU" sz="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8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hu-HU" sz="8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8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hu-HU" sz="8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`Season_2022_2023_Result` </a:t>
            </a:r>
            <a:r>
              <a:rPr lang="hu-HU" sz="8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hu-HU" sz="8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sz="8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'2022-10-30'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'Újpest </a:t>
            </a:r>
            <a:r>
              <a:rPr lang="hu-HU" sz="800" dirty="0" err="1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FC'</a:t>
            </a:r>
            <a:r>
              <a:rPr lang="hu-HU" sz="800" b="1" dirty="0" err="1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err="1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'Puskás</a:t>
            </a:r>
            <a:r>
              <a:rPr lang="hu-HU" sz="8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Akadémia FC'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'Bogár Gergő'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hu-HU" sz="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8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hu-HU" sz="8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8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hu-HU" sz="8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`Season_2022_2023_Result` </a:t>
            </a:r>
            <a:r>
              <a:rPr lang="hu-HU" sz="8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hu-HU" sz="8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sz="8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'2022-11-05'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'ZTE </a:t>
            </a:r>
            <a:r>
              <a:rPr lang="hu-HU" sz="800" dirty="0" err="1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FC'</a:t>
            </a:r>
            <a:r>
              <a:rPr lang="hu-HU" sz="800" b="1" dirty="0" err="1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err="1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'Újpest</a:t>
            </a:r>
            <a:r>
              <a:rPr lang="hu-HU" sz="8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FC'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'Erdős József'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hu-HU" sz="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8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hu-HU" sz="8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8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hu-HU" sz="8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`Season_2022_2023_Result` </a:t>
            </a:r>
            <a:r>
              <a:rPr lang="hu-HU" sz="8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hu-HU" sz="8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sz="8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'2022-11-09'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'Újpest FC'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'MOL Fehérvár FC'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'Pintér Csaba'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hu-HU" sz="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8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hu-HU" sz="8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8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hu-HU" sz="8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`Season_2022_2023_Result` </a:t>
            </a:r>
            <a:r>
              <a:rPr lang="hu-HU" sz="8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hu-HU" sz="8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sz="8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'2022-11-12'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'Paksi </a:t>
            </a:r>
            <a:r>
              <a:rPr lang="hu-HU" sz="800" dirty="0" err="1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FC'</a:t>
            </a:r>
            <a:r>
              <a:rPr lang="hu-HU" sz="800" b="1" dirty="0" err="1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err="1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'Újpest</a:t>
            </a:r>
            <a:r>
              <a:rPr lang="hu-HU" sz="8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FC'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'Vad II. István'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hu-HU" sz="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8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hu-HU" sz="8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8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hu-HU" sz="8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`Season_2022_2023_Result` </a:t>
            </a:r>
            <a:r>
              <a:rPr lang="hu-HU" sz="8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hu-HU" sz="8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sz="8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'2023-01-29'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'Újpest </a:t>
            </a:r>
            <a:r>
              <a:rPr lang="hu-HU" sz="800" dirty="0" err="1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FC'</a:t>
            </a:r>
            <a:r>
              <a:rPr lang="hu-HU" sz="800" b="1" dirty="0" err="1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err="1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'Budapest</a:t>
            </a:r>
            <a:r>
              <a:rPr lang="hu-HU" sz="8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Honvéd'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'Karakó Ferenc'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hu-HU" sz="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8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hu-HU" sz="8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8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hu-HU" sz="8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`Season_2022_2023_Result` </a:t>
            </a:r>
            <a:r>
              <a:rPr lang="hu-HU" sz="8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hu-HU" sz="8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sz="8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'2023-02-05'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'Ferencvárosi </a:t>
            </a:r>
            <a:r>
              <a:rPr lang="hu-HU" sz="800" dirty="0" err="1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TC'</a:t>
            </a:r>
            <a:r>
              <a:rPr lang="hu-HU" sz="800" b="1" dirty="0" err="1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err="1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'Újpest</a:t>
            </a:r>
            <a:r>
              <a:rPr lang="hu-HU" sz="8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FC'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'Berke Balázs'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hu-HU" sz="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8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hu-HU" sz="8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8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hu-HU" sz="8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`Season_2022_2023_Result` </a:t>
            </a:r>
            <a:r>
              <a:rPr lang="hu-HU" sz="8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hu-HU" sz="8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sz="8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'2023-02-12'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'Vasas </a:t>
            </a:r>
            <a:r>
              <a:rPr lang="hu-HU" sz="800" dirty="0" err="1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FC'</a:t>
            </a:r>
            <a:r>
              <a:rPr lang="hu-HU" sz="800" b="1" dirty="0" err="1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err="1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'Újpest</a:t>
            </a:r>
            <a:r>
              <a:rPr lang="hu-HU" sz="8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FC'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'Pintér Csaba'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hu-HU" sz="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8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hu-HU" sz="8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8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hu-HU" sz="8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`Season_2022_2023_Result` </a:t>
            </a:r>
            <a:r>
              <a:rPr lang="hu-HU" sz="8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hu-HU" sz="8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sz="8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'2023-02-17'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'Kisvárda Master </a:t>
            </a:r>
            <a:r>
              <a:rPr lang="hu-HU" sz="800" dirty="0" err="1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Good'</a:t>
            </a:r>
            <a:r>
              <a:rPr lang="hu-HU" sz="800" b="1" dirty="0" err="1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err="1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'Újpest</a:t>
            </a:r>
            <a:r>
              <a:rPr lang="hu-HU" sz="8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FC'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'Rúsz Márton'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hu-HU" sz="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8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hu-HU" sz="8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8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hu-HU" sz="8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`Season_2022_2023_Result` </a:t>
            </a:r>
            <a:r>
              <a:rPr lang="hu-HU" sz="8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hu-HU" sz="8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sz="8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'2023-02-26'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'Kecskeméti </a:t>
            </a:r>
            <a:r>
              <a:rPr lang="hu-HU" sz="800" dirty="0" err="1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TE'</a:t>
            </a:r>
            <a:r>
              <a:rPr lang="hu-HU" sz="800" b="1" dirty="0" err="1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err="1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'Újpest</a:t>
            </a:r>
            <a:r>
              <a:rPr lang="hu-HU" sz="8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FC'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'Derdák Marcell'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hu-HU" sz="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8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hu-HU" sz="8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8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hu-HU" sz="8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`Season_2022_2023_Result` </a:t>
            </a:r>
            <a:r>
              <a:rPr lang="hu-HU" sz="8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hu-HU" sz="8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sz="8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'2023-03-05'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'Újpest FC'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'DVSC'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'Karakó Ferenc'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hu-HU" sz="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8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hu-HU" sz="8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8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hu-HU" sz="8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`Season_2022_2023_Result` </a:t>
            </a:r>
            <a:r>
              <a:rPr lang="hu-HU" sz="8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hu-HU" sz="8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sz="8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'2023-03-12'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'Újpest </a:t>
            </a:r>
            <a:r>
              <a:rPr lang="hu-HU" sz="800" dirty="0" err="1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FC'</a:t>
            </a:r>
            <a:r>
              <a:rPr lang="hu-HU" sz="800" b="1" dirty="0" err="1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err="1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'Mezőkövesd</a:t>
            </a:r>
            <a:r>
              <a:rPr lang="hu-HU" sz="8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800" dirty="0" err="1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Zsóry</a:t>
            </a:r>
            <a:r>
              <a:rPr lang="hu-HU" sz="8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FC'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'Andó-Szabó Sándor'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hu-HU" sz="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8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hu-HU" sz="8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8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hu-HU" sz="8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`Season_2022_2023_Result` </a:t>
            </a:r>
            <a:r>
              <a:rPr lang="hu-HU" sz="8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hu-HU" sz="8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sz="8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'2023-03-19'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'Puskás Akadémia </a:t>
            </a:r>
            <a:r>
              <a:rPr lang="hu-HU" sz="800" dirty="0" err="1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FC'</a:t>
            </a:r>
            <a:r>
              <a:rPr lang="hu-HU" sz="800" b="1" dirty="0" err="1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err="1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'Újpest</a:t>
            </a:r>
            <a:r>
              <a:rPr lang="hu-HU" sz="8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FC'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'Vad II. István'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hu-HU" sz="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8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hu-HU" sz="8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8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hu-HU" sz="8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`Season_2022_2023_Result` </a:t>
            </a:r>
            <a:r>
              <a:rPr lang="hu-HU" sz="8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hu-HU" sz="8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sz="8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'2023-04-01'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'Újpest FC'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'ZTE FC'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'Káprály Mihály'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hu-HU" sz="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8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hu-HU" sz="8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8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hu-HU" sz="8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`Season_2022_2023_Result` </a:t>
            </a:r>
            <a:r>
              <a:rPr lang="hu-HU" sz="8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hu-HU" sz="8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sz="8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'2023-04-08'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'MOL Fehérvár </a:t>
            </a:r>
            <a:r>
              <a:rPr lang="hu-HU" sz="800" dirty="0" err="1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FC'</a:t>
            </a:r>
            <a:r>
              <a:rPr lang="hu-HU" sz="800" b="1" dirty="0" err="1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err="1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'Újpest</a:t>
            </a:r>
            <a:r>
              <a:rPr lang="hu-HU" sz="8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FC'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'Pintér Csaba'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hu-HU" sz="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8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hu-HU" sz="8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8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hu-HU" sz="8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`Season_2022_2023_Result` </a:t>
            </a:r>
            <a:r>
              <a:rPr lang="hu-HU" sz="8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hu-HU" sz="8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sz="8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27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'2023-04-16'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'Újpest </a:t>
            </a:r>
            <a:r>
              <a:rPr lang="hu-HU" sz="800" dirty="0" err="1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FC'</a:t>
            </a:r>
            <a:r>
              <a:rPr lang="hu-HU" sz="800" b="1" dirty="0" err="1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err="1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'Paksi</a:t>
            </a:r>
            <a:r>
              <a:rPr lang="hu-HU" sz="8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FC'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'Vad II. István'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hu-HU" sz="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8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hu-HU" sz="8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8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hu-HU" sz="8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`Season_2022_2023_Result` </a:t>
            </a:r>
            <a:r>
              <a:rPr lang="hu-HU" sz="8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hu-HU" sz="8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sz="8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'2023-04-21'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'Budapest </a:t>
            </a:r>
            <a:r>
              <a:rPr lang="hu-HU" sz="800" dirty="0" err="1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Honvéd'</a:t>
            </a:r>
            <a:r>
              <a:rPr lang="hu-HU" sz="800" b="1" dirty="0" err="1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err="1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'Újpest</a:t>
            </a:r>
            <a:r>
              <a:rPr lang="hu-HU" sz="8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FC'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'Berke Balázs'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hu-HU" sz="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8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hu-HU" sz="8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8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hu-HU" sz="8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`Season_2022_2023_Result` </a:t>
            </a:r>
            <a:r>
              <a:rPr lang="hu-HU" sz="8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hu-HU" sz="8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sz="8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29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'2023-05-01'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'Újpest </a:t>
            </a:r>
            <a:r>
              <a:rPr lang="hu-HU" sz="800" dirty="0" err="1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FC'</a:t>
            </a:r>
            <a:r>
              <a:rPr lang="hu-HU" sz="800" b="1" dirty="0" err="1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err="1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'Ferencvárosi</a:t>
            </a:r>
            <a:r>
              <a:rPr lang="hu-HU" sz="8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TC'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'Bogár Gergő'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hu-HU" sz="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8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hu-HU" sz="8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8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hu-HU" sz="8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`Season_2022_2023_Result` </a:t>
            </a:r>
            <a:r>
              <a:rPr lang="hu-HU" sz="8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hu-HU" sz="8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sz="8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'2023-05-06'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'Újpest </a:t>
            </a:r>
            <a:r>
              <a:rPr lang="hu-HU" sz="800" dirty="0" err="1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FC'</a:t>
            </a:r>
            <a:r>
              <a:rPr lang="hu-HU" sz="800" b="1" dirty="0" err="1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err="1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'Vasas</a:t>
            </a:r>
            <a:r>
              <a:rPr lang="hu-HU" sz="8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FC'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'Karakó Ferenc'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hu-HU" sz="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8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hu-HU" sz="8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8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hu-HU" sz="8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`Season_2022_2023_Result` </a:t>
            </a:r>
            <a:r>
              <a:rPr lang="hu-HU" sz="8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hu-HU" sz="8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sz="8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'2023-05-14'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'Kisvárda Master </a:t>
            </a:r>
            <a:r>
              <a:rPr lang="hu-HU" sz="800" dirty="0" err="1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Good'</a:t>
            </a:r>
            <a:r>
              <a:rPr lang="hu-HU" sz="800" b="1" dirty="0" err="1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err="1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'Újpest</a:t>
            </a:r>
            <a:r>
              <a:rPr lang="hu-HU" sz="8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FC'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'Erdős József'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hu-HU" sz="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hu-HU" sz="8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hu-HU" sz="8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8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hu-HU" sz="8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`Season_2022_2023_Result` </a:t>
            </a:r>
            <a:r>
              <a:rPr lang="hu-HU" sz="8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hu-HU" sz="8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sz="8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'2023-05-21'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'Újpest </a:t>
            </a:r>
            <a:r>
              <a:rPr lang="hu-HU" sz="800" dirty="0" err="1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FC'</a:t>
            </a:r>
            <a:r>
              <a:rPr lang="hu-HU" sz="800" b="1" dirty="0" err="1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err="1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'Kecskeméti</a:t>
            </a:r>
            <a:r>
              <a:rPr lang="hu-HU" sz="8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TE'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'Farkas Ádám'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hu-HU" sz="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hu-HU" sz="8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INSERT</a:t>
            </a:r>
            <a:r>
              <a:rPr lang="hu-HU" sz="8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hu-HU" sz="8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INTO</a:t>
            </a:r>
            <a:r>
              <a:rPr lang="hu-HU" sz="8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`Season_2022_2023_Result` </a:t>
            </a:r>
            <a:r>
              <a:rPr lang="hu-HU" sz="8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VALUES</a:t>
            </a:r>
            <a:r>
              <a:rPr lang="hu-HU" sz="8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hu-HU" sz="8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33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'2023-05-27'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'DVSC'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'Újpest FC'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2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0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0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</a:t>
            </a:r>
            <a:r>
              <a:rPr lang="hu-HU" sz="8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'Bogár Gergő'</a:t>
            </a:r>
            <a:r>
              <a:rPr lang="hu-HU" sz="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hu-HU" sz="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18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7F13D9EE-6B6D-4C64-9B53-7F27F36C338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870736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think-cell Slide" r:id="rId6" imgW="384" imgH="384" progId="TCLayout.ActiveDocument.1">
                  <p:embed/>
                </p:oleObj>
              </mc:Choice>
              <mc:Fallback>
                <p:oleObj name="think-cell Slide" r:id="rId6" imgW="384" imgH="38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7F13D9EE-6B6D-4C64-9B53-7F27F36C33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4884B9E-0360-466E-85F3-2E20DF6AFC3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1265" y="5814127"/>
            <a:ext cx="1062597" cy="688273"/>
          </a:xfrm>
          <a:prstGeom prst="rect">
            <a:avLst/>
          </a:prstGeom>
        </p:spPr>
      </p:pic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5C004C80-FA8C-4527-A769-BD188D262CB3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auto">
          <a:xfrm>
            <a:off x="0" y="-1"/>
            <a:ext cx="1219200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92075" tIns="384175" rIns="0" bIns="384175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hu-HU" altLang="en-US" sz="1800" b="1" i="0" u="none" strike="noStrike" kern="1200" cap="all" spc="0" normalizeH="0" baseline="0" noProof="0" dirty="0" err="1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Creating</a:t>
            </a:r>
            <a:r>
              <a:rPr kumimoji="0" lang="hu-HU" alt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hu-HU" altLang="en-US" sz="1800" b="1" i="0" u="none" strike="noStrike" kern="1200" cap="all" spc="0" normalizeH="0" baseline="0" noProof="0" dirty="0" err="1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</a:t>
            </a:r>
            <a:r>
              <a:rPr kumimoji="0" lang="hu-HU" alt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hu-HU" altLang="en-US" sz="1800" b="1" i="0" u="none" strike="noStrike" kern="1200" cap="all" spc="0" normalizeH="0" baseline="0" noProof="0" dirty="0" err="1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tables</a:t>
            </a:r>
            <a:r>
              <a:rPr kumimoji="0" lang="hu-HU" alt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endParaRPr kumimoji="0" lang="hu-HU" sz="1800" b="1" i="0" u="none" strike="noStrike" kern="1200" cap="all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5C809D1D-97C8-43F6-A8C0-6F210BF832F7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auto">
          <a:xfrm>
            <a:off x="4902200" y="5815013"/>
            <a:ext cx="1909763" cy="68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588" tIns="268288" rIns="0" bIns="268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hu-HU" altLang="en-US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#4</a:t>
            </a:r>
            <a:endParaRPr kumimoji="0" lang="hu-HU" sz="1100" b="0" i="1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17" name="Csoportba foglalás 16"/>
          <p:cNvGrpSpPr/>
          <p:nvPr/>
        </p:nvGrpSpPr>
        <p:grpSpPr>
          <a:xfrm>
            <a:off x="446886" y="1144108"/>
            <a:ext cx="11298228" cy="4523045"/>
            <a:chOff x="293772" y="1144108"/>
            <a:chExt cx="11298228" cy="4670018"/>
          </a:xfrm>
        </p:grpSpPr>
        <p:sp>
          <p:nvSpPr>
            <p:cNvPr id="36" name="Téglalap 35"/>
            <p:cNvSpPr/>
            <p:nvPr/>
          </p:nvSpPr>
          <p:spPr>
            <a:xfrm>
              <a:off x="293772" y="1144995"/>
              <a:ext cx="5649828" cy="46691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INSERT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INTO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`Season_2022_2023_Goals`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VALUES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'1'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'Katona Mátyás'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35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);</a:t>
              </a:r>
              <a:endParaRPr lang="hu-HU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INSERT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INTO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`Season_2022_2023_Goals`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VALUES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'3'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'Tallo </a:t>
              </a:r>
              <a:r>
                <a:rPr lang="hu-HU" sz="800" dirty="0" err="1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Gadji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Celi'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93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);</a:t>
              </a:r>
              <a:endParaRPr lang="hu-HU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INSERT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INTO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`Season_2022_2023_Goals`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VALUES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'4'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'Pauljevic Branko'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80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);</a:t>
              </a:r>
              <a:endParaRPr lang="hu-HU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INSERT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INTO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`Season_2022_2023_Goals`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VALUES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'5'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'Abdoulaye Diaby'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66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);</a:t>
              </a:r>
              <a:endParaRPr lang="hu-HU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INSERT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INTO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`Season_2022_2023_Goals`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VALUES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'5'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'Goure </a:t>
              </a:r>
              <a:r>
                <a:rPr lang="hu-HU" sz="800" dirty="0" err="1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Bi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Irie'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76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);</a:t>
              </a:r>
              <a:endParaRPr lang="hu-HU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INSERT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INTO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`Season_2022_2023_Goals`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VALUES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'8'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'Katona Mátyás'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);</a:t>
              </a:r>
              <a:endParaRPr lang="hu-HU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INSERT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INTO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`Season_2022_2023_Goals`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VALUES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'8'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'Abdoulaye Diaby'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69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);</a:t>
              </a:r>
              <a:endParaRPr lang="hu-HU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INSERT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INTO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`Season_2022_2023_Goals`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VALUES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'9'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'Vranjanin Milos'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31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);</a:t>
              </a:r>
              <a:endParaRPr lang="hu-HU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INSERT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INTO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`Season_2022_2023_Goals`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VALUES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'9'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'Goure </a:t>
              </a:r>
              <a:r>
                <a:rPr lang="hu-HU" sz="800" dirty="0" err="1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Bi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Irie'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36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);</a:t>
              </a:r>
              <a:endParaRPr lang="hu-HU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INSERT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INTO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`Season_2022_2023_Goals`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VALUES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'9'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'Goure </a:t>
              </a:r>
              <a:r>
                <a:rPr lang="hu-HU" sz="800" dirty="0" err="1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Bi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Irie'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46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);</a:t>
              </a:r>
              <a:endParaRPr lang="hu-HU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INSERT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INTO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`Season_2022_2023_Goals`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VALUES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'9'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'Simon Krisztián'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67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);</a:t>
              </a:r>
              <a:endParaRPr lang="hu-HU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INSERT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INTO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`Season_2022_2023_Goals`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VALUES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'10'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'Abdoulaye Diaby'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104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);</a:t>
              </a:r>
              <a:endParaRPr lang="hu-HU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INSERT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INTO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`Season_2022_2023_Goals`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VALUES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13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'11'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'Simon Krisztián'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32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);</a:t>
              </a:r>
              <a:endParaRPr lang="hu-HU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INSERT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INTO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`Season_2022_2023_Goals`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VALUES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14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'13'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'Abdoulaye Diaby'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24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);</a:t>
              </a:r>
              <a:endParaRPr lang="hu-HU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INSERT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INTO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`Season_2022_2023_Goals`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VALUES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'13'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'Nemanja Antonov'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66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);</a:t>
              </a:r>
              <a:endParaRPr lang="hu-HU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INSERT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INTO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`Season_2022_2023_Goals`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VALUES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'13'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'Csongvai Áron'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82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);</a:t>
              </a:r>
              <a:endParaRPr lang="hu-HU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INSERT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INTO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`Season_2022_2023_Goals`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VALUES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17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'15'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'Csoboth Kevin'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);</a:t>
              </a:r>
              <a:endParaRPr lang="hu-HU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INSERT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INTO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`Season_2022_2023_Goals`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VALUES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18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'15'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'Szabó Bálint'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58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);</a:t>
              </a:r>
              <a:endParaRPr lang="hu-HU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INSERT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INTO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`Season_2022_2023_Goals`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VALUES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19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'16'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'Ambrose Peter'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68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);</a:t>
              </a:r>
              <a:endParaRPr lang="hu-HU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INSERT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INTO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`Season_2022_2023_Goals`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VALUES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20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'17'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'Kastrati Lirim'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61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);</a:t>
              </a:r>
              <a:endParaRPr lang="hu-HU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INSERT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INTO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`Season_2022_2023_Goals`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VALUES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21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'17'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'Nemanja Antonov'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76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);</a:t>
              </a:r>
              <a:endParaRPr lang="hu-HU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INSERT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INTO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`Season_2022_2023_Goals`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VALUES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22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'18'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'Mudrinski Ognjen'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55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);</a:t>
              </a:r>
              <a:endParaRPr lang="hu-HU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INSERT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INTO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`Season_2022_2023_Goals`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VALUES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23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'19'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'Csoboth Kevin'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47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);</a:t>
              </a:r>
              <a:endParaRPr lang="hu-HU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INSERT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INTO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`Season_2022_2023_Goals`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VALUES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24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'20'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'Simon Krisztián'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47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);</a:t>
              </a:r>
              <a:endParaRPr lang="hu-HU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INSERT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INTO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`Season_2022_2023_Goals`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VALUES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25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'21'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'Simon Krisztián'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);</a:t>
              </a:r>
              <a:endParaRPr lang="hu-HU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INSERT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INTO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`Season_2022_2023_Goals`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VALUES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26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'21'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'Varga György Balázs'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52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);</a:t>
              </a:r>
              <a:endParaRPr lang="hu-HU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INSERT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INTO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`Season_2022_2023_Goals`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VALUES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27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'22'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'Mudrinski Ognjen'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37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);</a:t>
              </a:r>
              <a:endParaRPr lang="hu-HU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INSERT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INTO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`Season_2022_2023_Goals`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VALUES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28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'23'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'Mudrinski Ognjen'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);</a:t>
              </a:r>
              <a:endParaRPr lang="hu-HU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INSERT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INTO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`Season_2022_2023_Goals`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VALUES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29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'24'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'Varga György Balázs'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83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);</a:t>
              </a:r>
              <a:endParaRPr lang="hu-HU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INSERT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INTO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`Season_2022_2023_Goals`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VALUES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30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'25'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'Csoboth Kevin'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30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);</a:t>
              </a:r>
              <a:endParaRPr lang="hu-HU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INSERT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INTO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`Season_2022_2023_Goals`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VALUES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31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'25'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'Csoboth Kevin'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47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);</a:t>
              </a:r>
              <a:endParaRPr lang="hu-HU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INSERT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INTO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`Season_2022_2023_Goals`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VALUES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32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'25'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'Csoboth Kevin'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75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);</a:t>
              </a:r>
              <a:endParaRPr lang="hu-HU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INSERT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INTO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`Season_2022_2023_Goals`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VALUES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33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'27'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'Goure </a:t>
              </a:r>
              <a:r>
                <a:rPr lang="hu-HU" sz="800" dirty="0" err="1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Bi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Irie'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);</a:t>
              </a:r>
              <a:endParaRPr lang="hu-HU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INSERT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INTO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`Season_2022_2023_Goals`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VALUES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34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'27'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'Mörschel Heinz Robert'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49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);</a:t>
              </a:r>
              <a:endParaRPr lang="hu-HU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églalap 36"/>
            <p:cNvSpPr/>
            <p:nvPr/>
          </p:nvSpPr>
          <p:spPr>
            <a:xfrm>
              <a:off x="5943600" y="1144108"/>
              <a:ext cx="5648400" cy="46691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INSERT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INTO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`Season_2022_2023_Goals`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VALUES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35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'27'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'Nemanja Antonov'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84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);</a:t>
              </a:r>
              <a:endParaRPr lang="hu-HU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INSERT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INTO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`Season_2022_2023_Goals`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VALUES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36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'28'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'Goure </a:t>
              </a:r>
              <a:r>
                <a:rPr lang="hu-HU" sz="800" dirty="0" err="1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Bi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Irie'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89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);</a:t>
              </a:r>
              <a:endParaRPr lang="hu-HU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INSERT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INTO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`Season_2022_2023_Goals`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VALUES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37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'29'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'Goure </a:t>
              </a:r>
              <a:r>
                <a:rPr lang="hu-HU" sz="800" dirty="0" err="1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Bi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Irie'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41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);</a:t>
              </a:r>
              <a:endParaRPr lang="hu-HU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INSERT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INTO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`Season_2022_2023_Goals`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VALUES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38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'29'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'Simon Krisztián'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93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);</a:t>
              </a:r>
              <a:endParaRPr lang="hu-HU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INSERT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INTO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`Season_2022_2023_Goals`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VALUES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39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'30'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'Antzoulas Georgios'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42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);</a:t>
              </a:r>
              <a:endParaRPr lang="hu-HU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INSERT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INTO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`Season_2022_2023_Goals`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VALUES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40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'32'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'Mörschel Heinz Robert'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38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);</a:t>
              </a:r>
              <a:endParaRPr lang="hu-HU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INSERT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INTO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`Season_2022_2023_Goals`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VALUES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41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'32'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'Goure </a:t>
              </a:r>
              <a:r>
                <a:rPr lang="hu-HU" sz="800" dirty="0" err="1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Bi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Irie'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45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);</a:t>
              </a:r>
              <a:endParaRPr lang="hu-HU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INSERT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INTO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`Season_2022_2023_Goals`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VALUES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(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42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'32'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'Goure </a:t>
              </a:r>
              <a:r>
                <a:rPr lang="hu-HU" sz="800" dirty="0" err="1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Bi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Irie'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55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);</a:t>
              </a:r>
            </a:p>
            <a:p>
              <a:endParaRPr lang="hu-HU" sz="8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INSERT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INTO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`Season_2022_2023_Yellow_Cards`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VALUES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'1'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'Luca Mack'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29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);</a:t>
              </a:r>
              <a:endParaRPr lang="hu-HU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INSERT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INTO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`Season_2022_2023_Yellow_Cards`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VALUES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'1'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'Csongvai Áron'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68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);</a:t>
              </a:r>
              <a:endParaRPr lang="hu-HU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INSERT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INTO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`Season_2022_2023_Yellow_Cards`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VALUES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'1'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'Bjelos Miroslav'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63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);</a:t>
              </a:r>
              <a:endParaRPr lang="hu-HU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INSERT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INTO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`Season_2022_2023_Yellow_Cards`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VALUES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'1'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'Pauljevic Branko'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64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);</a:t>
              </a:r>
              <a:endParaRPr lang="hu-HU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INSERT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INTO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`Season_2022_2023_Yellow_Cards`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VALUES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'2'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'Boumal </a:t>
              </a:r>
              <a:r>
                <a:rPr lang="hu-HU" sz="800" dirty="0" err="1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Mayega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Petrus'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49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);</a:t>
              </a:r>
              <a:endParaRPr lang="hu-HU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INSERT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INTO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`Season_2022_2023_Yellow_Cards`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VALUES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'2'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'Bjelos Miroslav'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82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);</a:t>
              </a:r>
              <a:endParaRPr lang="hu-HU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INSERT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INTO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`Season_2022_2023_Yellow_Cards`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VALUES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'2'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'Katona Mátyás'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);</a:t>
              </a:r>
              <a:endParaRPr lang="hu-HU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INSERT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INTO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`Season_2022_2023_Yellow_Cards`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VALUES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'2'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'Lahne Jack Daniel Kalichi'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82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);</a:t>
              </a:r>
              <a:endParaRPr lang="hu-HU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INSERT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INTO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`Season_2022_2023_Yellow_Cards`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VALUES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'2'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'Borello Giuseppe'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71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);</a:t>
              </a:r>
              <a:endParaRPr lang="hu-HU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INSERT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INTO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`Season_2022_2023_Yellow_Cards`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VALUES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'3'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'Nemanja Antonov'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35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);</a:t>
              </a:r>
              <a:endParaRPr lang="hu-HU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INSERT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INTO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`Season_2022_2023_Yellow_Cards`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VALUES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'3'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'Bjelos Miroslav'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89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);</a:t>
              </a:r>
              <a:endParaRPr lang="hu-HU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INSERT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INTO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`Season_2022_2023_Yellow_Cards`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VALUES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'4'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'Nemanja Antonov'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);</a:t>
              </a:r>
              <a:endParaRPr lang="hu-HU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INSERT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INTO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`Season_2022_2023_Yellow_Cards`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VALUES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13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'4'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'Szabó Bálint'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98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);</a:t>
              </a:r>
              <a:endParaRPr lang="hu-HU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INSERT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INTO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`Season_2022_2023_Yellow_Cards`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VALUES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14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'4'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'Pauljevic Branko'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91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);</a:t>
              </a:r>
              <a:endParaRPr lang="hu-HU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INSERT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INTO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`Season_2022_2023_Yellow_Cards`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VALUES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'5'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'Ljujic Matija'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68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);</a:t>
              </a:r>
              <a:endParaRPr lang="hu-HU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INSERT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INTO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`Season_2022_2023_Yellow_Cards`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VALUES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'5'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'Csongvai Áron'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85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);</a:t>
              </a:r>
              <a:endParaRPr lang="hu-HU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INSERT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INTO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`Season_2022_2023_Yellow_Cards`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VALUES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17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'5'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'Tallo </a:t>
              </a:r>
              <a:r>
                <a:rPr lang="hu-HU" sz="800" dirty="0" err="1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Gadji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Celi'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96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);</a:t>
              </a:r>
              <a:endParaRPr lang="hu-HU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INSERT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INTO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`Season_2022_2023_Yellow_Cards`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VALUES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18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'5'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'Onovo </a:t>
              </a:r>
              <a:r>
                <a:rPr lang="hu-HU" sz="800" dirty="0" err="1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Chukwuebuka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Vincent'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17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);</a:t>
              </a:r>
              <a:endParaRPr lang="hu-HU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INSERT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INTO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`Season_2022_2023_Yellow_Cards`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VALUES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19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'5'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'Pauljevic Branko'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51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);</a:t>
              </a:r>
              <a:endParaRPr lang="hu-HU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INSERT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INTO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`Season_2022_2023_Yellow_Cards`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VALUES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20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'6'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'Abdoulaye Diaby'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81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);</a:t>
              </a:r>
              <a:endParaRPr lang="hu-HU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INSERT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INTO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`Season_2022_2023_Yellow_Cards`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VALUES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21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'6'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'Csongvai Áron'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84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);</a:t>
              </a:r>
              <a:endParaRPr lang="hu-HU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INSERT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INTO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`Season_2022_2023_Yellow_Cards`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VALUES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22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'6'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'Kuusk Marten'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95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);</a:t>
              </a:r>
              <a:endParaRPr lang="hu-HU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339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7F13D9EE-6B6D-4C64-9B53-7F27F36C338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935966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think-cell Slide" r:id="rId6" imgW="384" imgH="384" progId="TCLayout.ActiveDocument.1">
                  <p:embed/>
                </p:oleObj>
              </mc:Choice>
              <mc:Fallback>
                <p:oleObj name="think-cell Slide" r:id="rId6" imgW="384" imgH="38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7F13D9EE-6B6D-4C64-9B53-7F27F36C33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4884B9E-0360-466E-85F3-2E20DF6AFC3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1265" y="5814127"/>
            <a:ext cx="1062597" cy="688273"/>
          </a:xfrm>
          <a:prstGeom prst="rect">
            <a:avLst/>
          </a:prstGeom>
        </p:spPr>
      </p:pic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5C004C80-FA8C-4527-A769-BD188D262CB3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auto">
          <a:xfrm>
            <a:off x="0" y="-1"/>
            <a:ext cx="1219200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92075" tIns="384175" rIns="0" bIns="384175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hu-HU" altLang="en-US" sz="1800" b="1" i="0" u="none" strike="noStrike" kern="1200" cap="all" spc="0" normalizeH="0" baseline="0" noProof="0" dirty="0" err="1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Creating</a:t>
            </a:r>
            <a:r>
              <a:rPr kumimoji="0" lang="hu-HU" alt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hu-HU" altLang="en-US" sz="1800" b="1" i="0" u="none" strike="noStrike" kern="1200" cap="all" spc="0" normalizeH="0" baseline="0" noProof="0" dirty="0" err="1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</a:t>
            </a:r>
            <a:r>
              <a:rPr kumimoji="0" lang="hu-HU" alt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hu-HU" altLang="en-US" sz="1800" b="1" i="0" u="none" strike="noStrike" kern="1200" cap="all" spc="0" normalizeH="0" baseline="0" noProof="0" dirty="0" err="1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tables</a:t>
            </a:r>
            <a:r>
              <a:rPr kumimoji="0" lang="hu-HU" alt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endParaRPr kumimoji="0" lang="hu-HU" sz="1800" b="1" i="0" u="none" strike="noStrike" kern="1200" cap="all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5C809D1D-97C8-43F6-A8C0-6F210BF832F7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auto">
          <a:xfrm>
            <a:off x="4902200" y="5815013"/>
            <a:ext cx="1909763" cy="68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588" tIns="268288" rIns="0" bIns="268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hu-HU" altLang="en-US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#5</a:t>
            </a:r>
            <a:endParaRPr kumimoji="0" lang="hu-HU" sz="1100" b="0" i="1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17" name="Csoportba foglalás 16"/>
          <p:cNvGrpSpPr/>
          <p:nvPr/>
        </p:nvGrpSpPr>
        <p:grpSpPr>
          <a:xfrm>
            <a:off x="446886" y="1144108"/>
            <a:ext cx="11298228" cy="4523045"/>
            <a:chOff x="293772" y="1144108"/>
            <a:chExt cx="11298228" cy="4670018"/>
          </a:xfrm>
        </p:grpSpPr>
        <p:sp>
          <p:nvSpPr>
            <p:cNvPr id="36" name="Téglalap 35"/>
            <p:cNvSpPr/>
            <p:nvPr/>
          </p:nvSpPr>
          <p:spPr>
            <a:xfrm>
              <a:off x="293772" y="1144995"/>
              <a:ext cx="5649828" cy="46691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INSERT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INTO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`Season_2022_2023_Yellow_Cards`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VALUES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23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'6'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'Onovo </a:t>
              </a:r>
              <a:r>
                <a:rPr lang="hu-HU" sz="800" dirty="0" err="1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Chukwuebuka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Vincent'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50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);</a:t>
              </a:r>
              <a:endParaRPr lang="hu-HU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INSERT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INTO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`Season_2022_2023_Yellow_Cards`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VALUES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24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'7'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'Abdoulaye Diaby'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44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);</a:t>
              </a:r>
              <a:endParaRPr lang="hu-HU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INSERT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INTO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`Season_2022_2023_Yellow_Cards`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VALUES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25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'7'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'Csongvai Áron'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92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);</a:t>
              </a:r>
              <a:endParaRPr lang="hu-HU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INSERT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INTO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`Season_2022_2023_Yellow_Cards`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VALUES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26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'7'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'Onovo </a:t>
              </a:r>
              <a:r>
                <a:rPr lang="hu-HU" sz="800" dirty="0" err="1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Chukwuebuka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Vincent'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37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);</a:t>
              </a:r>
              <a:endParaRPr lang="hu-HU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INSERT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INTO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`Season_2022_2023_Yellow_Cards`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VALUES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27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'7'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'Bjelos Miroslav'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46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);</a:t>
              </a:r>
              <a:endParaRPr lang="hu-HU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INSERT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INTO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`Season_2022_2023_Yellow_Cards`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VALUES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28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'9'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'Abdoulaye Diaby'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18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);</a:t>
              </a:r>
              <a:endParaRPr lang="hu-HU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INSERT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INTO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`Season_2022_2023_Yellow_Cards`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VALUES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29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'10'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'Nemanja Antonov'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51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);</a:t>
              </a:r>
              <a:endParaRPr lang="hu-HU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INSERT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INTO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`Season_2022_2023_Yellow_Cards`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VALUES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30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'12'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'Luca Mack'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64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);</a:t>
              </a:r>
              <a:endParaRPr lang="hu-HU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INSERT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INTO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`Season_2022_2023_Yellow_Cards`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VALUES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31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'14'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'Nemanja Antonov'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95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);</a:t>
              </a:r>
              <a:endParaRPr lang="hu-HU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INSERT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INTO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`Season_2022_2023_Yellow_Cards`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VALUES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32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'14'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'Katona Mátyás'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50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);</a:t>
              </a:r>
              <a:endParaRPr lang="hu-HU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INSERT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INTO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`Season_2022_2023_Yellow_Cards`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VALUES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33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'14'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'Tallo </a:t>
              </a:r>
              <a:r>
                <a:rPr lang="hu-HU" sz="800" dirty="0" err="1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Gadji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Celi'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76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);</a:t>
              </a:r>
              <a:endParaRPr lang="hu-HU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INSERT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INTO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`Season_2022_2023_Yellow_Cards`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VALUES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34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'15'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'Nemanja Antonov'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91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);</a:t>
              </a:r>
              <a:endParaRPr lang="hu-HU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INSERT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INTO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`Season_2022_2023_Yellow_Cards`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VALUES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35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'15'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'Bjelos Miroslav'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92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);</a:t>
              </a:r>
              <a:endParaRPr lang="hu-HU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INSERT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INTO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`Season_2022_2023_Yellow_Cards`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VALUES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36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'16'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'Kastrati Lirim'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27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);</a:t>
              </a:r>
              <a:endParaRPr lang="hu-HU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INSERT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INTO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`Season_2022_2023_Yellow_Cards`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VALUES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37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'16'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'Luca Mack'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45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);</a:t>
              </a:r>
              <a:endParaRPr lang="hu-HU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INSERT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INTO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`Season_2022_2023_Yellow_Cards`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VALUES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38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'16'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'Katona Mátyás'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81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);</a:t>
              </a:r>
              <a:endParaRPr lang="hu-HU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INSERT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INTO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`Season_2022_2023_Yellow_Cards`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VALUES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39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'17'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'Onovo </a:t>
              </a:r>
              <a:r>
                <a:rPr lang="hu-HU" sz="800" dirty="0" err="1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Chukwuebuka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Vincent'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48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);</a:t>
              </a:r>
              <a:endParaRPr lang="hu-HU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INSERT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INTO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`Season_2022_2023_Yellow_Cards`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VALUES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40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'17'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'Hall Tim'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51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);</a:t>
              </a:r>
              <a:endParaRPr lang="hu-HU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INSERT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INTO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`Season_2022_2023_Yellow_Cards`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VALUES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41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'18'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'Kastrati Lirim'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44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);</a:t>
              </a:r>
              <a:endParaRPr lang="hu-HU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INSERT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INTO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`Season_2022_2023_Yellow_Cards`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VALUES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42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'18'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'Onovo </a:t>
              </a:r>
              <a:r>
                <a:rPr lang="hu-HU" sz="800" dirty="0" err="1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Chukwuebuka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Vincent'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51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);</a:t>
              </a:r>
              <a:endParaRPr lang="hu-HU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INSERT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INTO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`Season_2022_2023_Yellow_Cards`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VALUES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43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'18'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'Hall Tim'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67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);</a:t>
              </a:r>
              <a:endParaRPr lang="hu-HU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INSERT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INTO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`Season_2022_2023_Yellow_Cards`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VALUES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44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'19'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'Abdoulaye Diaby'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27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);</a:t>
              </a:r>
              <a:endParaRPr lang="hu-HU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INSERT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INTO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`Season_2022_2023_Yellow_Cards`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VALUES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46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'19'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'Szabó Bálint'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90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);</a:t>
              </a:r>
              <a:endParaRPr lang="hu-HU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INSERT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INTO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`Season_2022_2023_Yellow_Cards`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VALUES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47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'21'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'Dorde Nikolic'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96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);</a:t>
              </a:r>
              <a:endParaRPr lang="hu-HU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INSERT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INTO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`Season_2022_2023_Yellow_Cards`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VALUES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48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'21'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'Jakobi Luis'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46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);</a:t>
              </a:r>
              <a:endParaRPr lang="hu-HU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INSERT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INTO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`Season_2022_2023_Yellow_Cards`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VALUES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49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'22'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'Antzoulas Georgios'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76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);</a:t>
              </a:r>
              <a:endParaRPr lang="hu-HU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INSERT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INTO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`Season_2022_2023_Yellow_Cards`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VALUES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50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'24'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'Antzoulas Georgios'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65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);</a:t>
              </a:r>
              <a:endParaRPr lang="hu-HU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INSERT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INTO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`Season_2022_2023_Yellow_Cards`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VALUES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51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'26'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'Hall Tim'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);</a:t>
              </a:r>
              <a:endParaRPr lang="hu-HU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INSERT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INTO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`Season_2022_2023_Yellow_Cards`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VALUES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52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'27'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'Dorde Nikolic'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29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);</a:t>
              </a:r>
              <a:endParaRPr lang="hu-HU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églalap 36"/>
            <p:cNvSpPr/>
            <p:nvPr/>
          </p:nvSpPr>
          <p:spPr>
            <a:xfrm>
              <a:off x="5943600" y="1144108"/>
              <a:ext cx="5648400" cy="46691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INSERT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INTO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`Season_2022_2023_Yellow_Cards`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VALUES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53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'28'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'Hall Tim'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25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);</a:t>
              </a:r>
              <a:endParaRPr lang="hu-HU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INSERT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INTO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`Season_2022_2023_Yellow_Cards`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VALUES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54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'28'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'Luca Mack'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90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);</a:t>
              </a:r>
              <a:endParaRPr lang="hu-HU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INSERT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INTO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`Season_2022_2023_Yellow_Cards`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VALUES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55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'29'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'Goure </a:t>
              </a:r>
              <a:r>
                <a:rPr lang="hu-HU" sz="800" dirty="0" err="1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Bi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Irie'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65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);</a:t>
              </a:r>
              <a:endParaRPr lang="hu-HU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INSERT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INTO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`Season_2022_2023_Yellow_Cards`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VALUES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56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'29'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'Hall Tim'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99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);</a:t>
              </a:r>
              <a:endParaRPr lang="hu-HU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INSERT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INTO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`Season_2022_2023_Yellow_Cards`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VALUES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57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'29'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'Csoboth Kevin'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49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);</a:t>
              </a:r>
              <a:endParaRPr lang="hu-HU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INSERT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INTO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`Season_2022_2023_Yellow_Cards`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VALUES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58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'29'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'Jakobi Luis'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81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);</a:t>
              </a:r>
              <a:endParaRPr lang="hu-HU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INSERT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INTO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`Season_2022_2023_Yellow_Cards`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VALUES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59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'31'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'Abdoulaye Diaby'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70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);</a:t>
              </a:r>
              <a:endParaRPr lang="hu-HU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INSERT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INTO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`Season_2022_2023_Yellow_Cards`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VALUES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60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'31'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'Csoboth Kevin'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58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);</a:t>
              </a:r>
              <a:endParaRPr lang="hu-HU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INSERT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INTO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`Season_2022_2023_Yellow_Cards`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VALUES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61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'33'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'Abdoulaye Diaby'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73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);</a:t>
              </a:r>
              <a:endParaRPr lang="hu-HU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INSERT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INTO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`Season_2022_2023_Yellow_Cards`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VALUES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62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'33'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'Goure </a:t>
              </a:r>
              <a:r>
                <a:rPr lang="hu-HU" sz="800" dirty="0" err="1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Bi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Irie'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18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);</a:t>
              </a:r>
              <a:endParaRPr lang="hu-HU" sz="1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INSERT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INTO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`Season_2022_2023_Yellow_Cards` </a:t>
              </a:r>
              <a:r>
                <a:rPr lang="hu-HU" sz="800" b="1" dirty="0" smtClean="0">
                  <a:solidFill>
                    <a:srgbClr val="0000FF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VALUES</a:t>
              </a:r>
              <a:r>
                <a:rPr lang="hu-HU" sz="800" dirty="0" smtClean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 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(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63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'33'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808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'Pauljevic Branko'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,</a:t>
              </a:r>
              <a:r>
                <a:rPr lang="hu-HU" sz="800" dirty="0" smtClean="0">
                  <a:solidFill>
                    <a:srgbClr val="FF80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20</a:t>
              </a:r>
              <a:r>
                <a:rPr lang="hu-HU" sz="800" b="1" dirty="0" smtClean="0">
                  <a:solidFill>
                    <a:srgbClr val="00008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</a:rPr>
                <a:t>);</a:t>
              </a:r>
              <a:endParaRPr lang="hu-HU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531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7F13D9EE-6B6D-4C64-9B53-7F27F36C338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3456736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think-cell Slide" r:id="rId6" imgW="384" imgH="384" progId="TCLayout.ActiveDocument.1">
                  <p:embed/>
                </p:oleObj>
              </mc:Choice>
              <mc:Fallback>
                <p:oleObj name="think-cell Slide" r:id="rId6" imgW="384" imgH="38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7F13D9EE-6B6D-4C64-9B53-7F27F36C33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4884B9E-0360-466E-85F3-2E20DF6AFC3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1265" y="5814127"/>
            <a:ext cx="1062597" cy="688273"/>
          </a:xfrm>
          <a:prstGeom prst="rect">
            <a:avLst/>
          </a:prstGeom>
        </p:spPr>
      </p:pic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5C004C80-FA8C-4527-A769-BD188D262CB3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auto">
          <a:xfrm>
            <a:off x="0" y="-1"/>
            <a:ext cx="1219200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92075" tIns="384175" rIns="0" bIns="384175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hu-HU" alt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Basic </a:t>
            </a:r>
            <a:r>
              <a:rPr kumimoji="0" lang="hu-HU" altLang="en-US" sz="1800" b="1" i="0" u="none" strike="noStrike" kern="1200" cap="all" spc="0" normalizeH="0" baseline="0" noProof="0" dirty="0" err="1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queries</a:t>
            </a:r>
            <a:endParaRPr kumimoji="0" lang="hu-HU" sz="1800" b="1" i="0" u="none" strike="noStrike" kern="1200" cap="all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5C809D1D-97C8-43F6-A8C0-6F210BF832F7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auto">
          <a:xfrm>
            <a:off x="4902200" y="5815013"/>
            <a:ext cx="1909763" cy="68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588" tIns="268288" rIns="0" bIns="268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hu-HU" altLang="en-US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#5</a:t>
            </a:r>
            <a:endParaRPr kumimoji="0" lang="hu-HU" sz="1100" b="0" i="1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17" name="Csoportba foglalás 16"/>
          <p:cNvGrpSpPr/>
          <p:nvPr/>
        </p:nvGrpSpPr>
        <p:grpSpPr>
          <a:xfrm>
            <a:off x="446886" y="1144108"/>
            <a:ext cx="11298228" cy="4523045"/>
            <a:chOff x="293772" y="1144108"/>
            <a:chExt cx="11298228" cy="4670018"/>
          </a:xfrm>
        </p:grpSpPr>
        <p:sp>
          <p:nvSpPr>
            <p:cNvPr id="36" name="Téglalap 35"/>
            <p:cNvSpPr/>
            <p:nvPr/>
          </p:nvSpPr>
          <p:spPr>
            <a:xfrm>
              <a:off x="293772" y="1144995"/>
              <a:ext cx="5649828" cy="46691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800" dirty="0">
                  <a:solidFill>
                    <a:srgbClr val="008000"/>
                  </a:solidFill>
                  <a:latin typeface="Courier New" panose="02070309020205020404" pitchFamily="49" charset="0"/>
                </a:rPr>
                <a:t>-- How many points has </a:t>
              </a:r>
              <a:r>
                <a:rPr lang="en-US" sz="800" dirty="0" err="1">
                  <a:solidFill>
                    <a:srgbClr val="008000"/>
                  </a:solidFill>
                  <a:latin typeface="Courier New" panose="02070309020205020404" pitchFamily="49" charset="0"/>
                </a:rPr>
                <a:t>Újpest</a:t>
              </a:r>
              <a:r>
                <a:rPr lang="en-US" sz="800" dirty="0">
                  <a:solidFill>
                    <a:srgbClr val="008000"/>
                  </a:solidFill>
                  <a:latin typeface="Courier New" panose="02070309020205020404" pitchFamily="49" charset="0"/>
                </a:rPr>
                <a:t> received in the whole season? </a:t>
              </a:r>
              <a:endParaRPr lang="hu-HU" sz="800" dirty="0" smtClean="0">
                <a:solidFill>
                  <a:srgbClr val="008000"/>
                </a:solidFill>
                <a:latin typeface="Courier New" panose="02070309020205020404" pitchFamily="49" charset="0"/>
              </a:endParaRPr>
            </a:p>
            <a:p>
              <a:r>
                <a:rPr lang="en-US" sz="800" b="1" dirty="0" smtClean="0">
                  <a:solidFill>
                    <a:srgbClr val="0000FF"/>
                  </a:solidFill>
                  <a:latin typeface="Courier New" panose="02070309020205020404" pitchFamily="49" charset="0"/>
                </a:rPr>
                <a:t>SELECT</a:t>
              </a:r>
              <a:r>
                <a:rPr lang="en-US" sz="800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8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SUM</a:t>
              </a:r>
              <a:r>
                <a:rPr lang="en-US" sz="8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points</a:t>
              </a:r>
              <a:r>
                <a:rPr lang="en-US" sz="8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)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endParaRPr lang="hu-HU" sz="800" dirty="0" smtClean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r>
                <a:rPr lang="en-US" sz="800" b="1" dirty="0" smtClean="0">
                  <a:solidFill>
                    <a:srgbClr val="0000FF"/>
                  </a:solidFill>
                  <a:latin typeface="Courier New" panose="02070309020205020404" pitchFamily="49" charset="0"/>
                </a:rPr>
                <a:t>FROM</a:t>
              </a:r>
              <a:r>
                <a:rPr lang="en-US" sz="800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 season_2022_2023_result</a:t>
              </a:r>
              <a:endParaRPr lang="hu-HU" sz="800" dirty="0" smtClean="0">
                <a:solidFill>
                  <a:srgbClr val="008000"/>
                </a:solidFill>
                <a:latin typeface="Courier New" panose="02070309020205020404" pitchFamily="49" charset="0"/>
              </a:endParaRPr>
            </a:p>
            <a:p>
              <a:endParaRPr lang="hu-HU" sz="800" dirty="0">
                <a:solidFill>
                  <a:srgbClr val="008000"/>
                </a:solidFill>
                <a:latin typeface="Courier New" panose="02070309020205020404" pitchFamily="49" charset="0"/>
              </a:endParaRPr>
            </a:p>
            <a:p>
              <a:r>
                <a:rPr lang="en-US" sz="800" dirty="0" smtClean="0">
                  <a:solidFill>
                    <a:srgbClr val="008000"/>
                  </a:solidFill>
                  <a:latin typeface="Courier New" panose="02070309020205020404" pitchFamily="49" charset="0"/>
                </a:rPr>
                <a:t>-- </a:t>
              </a:r>
              <a:r>
                <a:rPr lang="en-US" sz="800" dirty="0">
                  <a:solidFill>
                    <a:srgbClr val="008000"/>
                  </a:solidFill>
                  <a:latin typeface="Courier New" panose="02070309020205020404" pitchFamily="49" charset="0"/>
                </a:rPr>
                <a:t>How many points has </a:t>
              </a:r>
              <a:r>
                <a:rPr lang="en-US" sz="800" dirty="0" err="1">
                  <a:solidFill>
                    <a:srgbClr val="008000"/>
                  </a:solidFill>
                  <a:latin typeface="Courier New" panose="02070309020205020404" pitchFamily="49" charset="0"/>
                </a:rPr>
                <a:t>Újpest</a:t>
              </a:r>
              <a:r>
                <a:rPr lang="en-US" sz="800" dirty="0">
                  <a:solidFill>
                    <a:srgbClr val="008000"/>
                  </a:solidFill>
                  <a:latin typeface="Courier New" panose="02070309020205020404" pitchFamily="49" charset="0"/>
                </a:rPr>
                <a:t> received in the whole season? </a:t>
              </a:r>
              <a:endParaRPr lang="hu-HU" sz="800" dirty="0" smtClean="0">
                <a:solidFill>
                  <a:srgbClr val="008000"/>
                </a:solidFill>
                <a:latin typeface="Courier New" panose="02070309020205020404" pitchFamily="49" charset="0"/>
              </a:endParaRPr>
            </a:p>
            <a:p>
              <a:r>
                <a:rPr lang="en-US" sz="800" dirty="0" smtClean="0">
                  <a:solidFill>
                    <a:srgbClr val="008000"/>
                  </a:solidFill>
                  <a:latin typeface="Courier New" panose="02070309020205020404" pitchFamily="49" charset="0"/>
                </a:rPr>
                <a:t>-- </a:t>
              </a:r>
              <a:r>
                <a:rPr lang="en-US" sz="800" dirty="0">
                  <a:solidFill>
                    <a:srgbClr val="008000"/>
                  </a:solidFill>
                  <a:latin typeface="Courier New" panose="02070309020205020404" pitchFamily="49" charset="0"/>
                </a:rPr>
                <a:t>Only home games matter </a:t>
              </a:r>
              <a:endParaRPr lang="hu-HU" sz="800" dirty="0" smtClean="0">
                <a:solidFill>
                  <a:srgbClr val="008000"/>
                </a:solidFill>
                <a:latin typeface="Courier New" panose="02070309020205020404" pitchFamily="49" charset="0"/>
              </a:endParaRPr>
            </a:p>
            <a:p>
              <a:r>
                <a:rPr lang="en-US" sz="800" b="1" dirty="0" smtClean="0">
                  <a:solidFill>
                    <a:srgbClr val="0000FF"/>
                  </a:solidFill>
                  <a:latin typeface="Courier New" panose="02070309020205020404" pitchFamily="49" charset="0"/>
                </a:rPr>
                <a:t>SELECT</a:t>
              </a:r>
              <a:r>
                <a:rPr lang="en-US" sz="800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8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SUM</a:t>
              </a:r>
              <a:r>
                <a:rPr lang="en-US" sz="8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points</a:t>
              </a:r>
              <a:r>
                <a:rPr lang="en-US" sz="8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)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endParaRPr lang="hu-HU" sz="800" dirty="0" smtClean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r>
                <a:rPr lang="en-US" sz="800" b="1" dirty="0" smtClean="0">
                  <a:solidFill>
                    <a:srgbClr val="0000FF"/>
                  </a:solidFill>
                  <a:latin typeface="Courier New" panose="02070309020205020404" pitchFamily="49" charset="0"/>
                </a:rPr>
                <a:t>FROM</a:t>
              </a:r>
              <a:r>
                <a:rPr lang="en-US" sz="800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season_2022_2023_result </a:t>
              </a:r>
              <a:endParaRPr lang="hu-HU" sz="800" dirty="0" smtClean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r>
                <a:rPr lang="en-US" sz="800" b="1" dirty="0" smtClean="0">
                  <a:solidFill>
                    <a:srgbClr val="0000FF"/>
                  </a:solidFill>
                  <a:latin typeface="Courier New" panose="02070309020205020404" pitchFamily="49" charset="0"/>
                </a:rPr>
                <a:t>WHERE</a:t>
              </a:r>
              <a:r>
                <a:rPr lang="en-US" sz="800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8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home_team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8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=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800" dirty="0">
                  <a:solidFill>
                    <a:srgbClr val="808080"/>
                  </a:solidFill>
                  <a:latin typeface="Courier New" panose="02070309020205020404" pitchFamily="49" charset="0"/>
                </a:rPr>
                <a:t>'</a:t>
              </a:r>
              <a:r>
                <a:rPr lang="en-US" sz="800" dirty="0" err="1">
                  <a:solidFill>
                    <a:srgbClr val="808080"/>
                  </a:solidFill>
                  <a:latin typeface="Courier New" panose="02070309020205020404" pitchFamily="49" charset="0"/>
                </a:rPr>
                <a:t>Újpest</a:t>
              </a:r>
              <a:r>
                <a:rPr lang="en-US" sz="800" dirty="0">
                  <a:solidFill>
                    <a:srgbClr val="808080"/>
                  </a:solidFill>
                  <a:latin typeface="Courier New" panose="02070309020205020404" pitchFamily="49" charset="0"/>
                </a:rPr>
                <a:t> FC'</a:t>
              </a:r>
              <a:endParaRPr lang="en-US" sz="800" dirty="0"/>
            </a:p>
            <a:p>
              <a:endParaRPr lang="hu-HU" sz="800" dirty="0" smtClean="0">
                <a:solidFill>
                  <a:srgbClr val="008000"/>
                </a:solidFill>
                <a:latin typeface="Courier New" panose="02070309020205020404" pitchFamily="49" charset="0"/>
              </a:endParaRPr>
            </a:p>
            <a:p>
              <a:r>
                <a:rPr lang="en-US" sz="800" dirty="0">
                  <a:solidFill>
                    <a:srgbClr val="008000"/>
                  </a:solidFill>
                  <a:latin typeface="Courier New" panose="02070309020205020404" pitchFamily="49" charset="0"/>
                </a:rPr>
                <a:t>-- How many points has </a:t>
              </a:r>
              <a:r>
                <a:rPr lang="en-US" sz="800" dirty="0" err="1">
                  <a:solidFill>
                    <a:srgbClr val="008000"/>
                  </a:solidFill>
                  <a:latin typeface="Courier New" panose="02070309020205020404" pitchFamily="49" charset="0"/>
                </a:rPr>
                <a:t>Újpest</a:t>
              </a:r>
              <a:r>
                <a:rPr lang="en-US" sz="800" dirty="0">
                  <a:solidFill>
                    <a:srgbClr val="008000"/>
                  </a:solidFill>
                  <a:latin typeface="Courier New" panose="02070309020205020404" pitchFamily="49" charset="0"/>
                </a:rPr>
                <a:t> received in the whole season? </a:t>
              </a:r>
              <a:endParaRPr lang="hu-HU" sz="800" dirty="0" smtClean="0">
                <a:solidFill>
                  <a:srgbClr val="008000"/>
                </a:solidFill>
                <a:latin typeface="Courier New" panose="02070309020205020404" pitchFamily="49" charset="0"/>
              </a:endParaRPr>
            </a:p>
            <a:p>
              <a:r>
                <a:rPr lang="en-US" sz="800" dirty="0" smtClean="0">
                  <a:solidFill>
                    <a:srgbClr val="008000"/>
                  </a:solidFill>
                  <a:latin typeface="Courier New" panose="02070309020205020404" pitchFamily="49" charset="0"/>
                </a:rPr>
                <a:t>-- </a:t>
              </a:r>
              <a:r>
                <a:rPr lang="en-US" sz="800" dirty="0">
                  <a:solidFill>
                    <a:srgbClr val="008000"/>
                  </a:solidFill>
                  <a:latin typeface="Courier New" panose="02070309020205020404" pitchFamily="49" charset="0"/>
                </a:rPr>
                <a:t>Only away games matter </a:t>
              </a:r>
              <a:endParaRPr lang="hu-HU" sz="800" dirty="0" smtClean="0">
                <a:solidFill>
                  <a:srgbClr val="008000"/>
                </a:solidFill>
                <a:latin typeface="Courier New" panose="02070309020205020404" pitchFamily="49" charset="0"/>
              </a:endParaRPr>
            </a:p>
            <a:p>
              <a:r>
                <a:rPr lang="en-US" sz="800" b="1" dirty="0" smtClean="0">
                  <a:solidFill>
                    <a:srgbClr val="0000FF"/>
                  </a:solidFill>
                  <a:latin typeface="Courier New" panose="02070309020205020404" pitchFamily="49" charset="0"/>
                </a:rPr>
                <a:t>SELECT</a:t>
              </a:r>
              <a:r>
                <a:rPr lang="en-US" sz="800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8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SUM</a:t>
              </a:r>
              <a:r>
                <a:rPr lang="en-US" sz="8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points</a:t>
              </a:r>
              <a:r>
                <a:rPr lang="en-US" sz="8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)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endParaRPr lang="hu-HU" sz="800" dirty="0" smtClean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r>
                <a:rPr lang="en-US" sz="800" b="1" dirty="0" smtClean="0">
                  <a:solidFill>
                    <a:srgbClr val="0000FF"/>
                  </a:solidFill>
                  <a:latin typeface="Courier New" panose="02070309020205020404" pitchFamily="49" charset="0"/>
                </a:rPr>
                <a:t>FROM</a:t>
              </a:r>
              <a:r>
                <a:rPr lang="en-US" sz="800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season_2022_2023_result </a:t>
              </a:r>
              <a:endParaRPr lang="hu-HU" sz="800" dirty="0" smtClean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r>
                <a:rPr lang="en-US" sz="800" b="1" dirty="0" smtClean="0">
                  <a:solidFill>
                    <a:srgbClr val="0000FF"/>
                  </a:solidFill>
                  <a:latin typeface="Courier New" panose="02070309020205020404" pitchFamily="49" charset="0"/>
                </a:rPr>
                <a:t>WHERE</a:t>
              </a:r>
              <a:r>
                <a:rPr lang="en-US" sz="800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8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away_team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8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=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800" dirty="0">
                  <a:solidFill>
                    <a:srgbClr val="808080"/>
                  </a:solidFill>
                  <a:latin typeface="Courier New" panose="02070309020205020404" pitchFamily="49" charset="0"/>
                </a:rPr>
                <a:t>'</a:t>
              </a:r>
              <a:r>
                <a:rPr lang="en-US" sz="800" dirty="0" err="1">
                  <a:solidFill>
                    <a:srgbClr val="808080"/>
                  </a:solidFill>
                  <a:latin typeface="Courier New" panose="02070309020205020404" pitchFamily="49" charset="0"/>
                </a:rPr>
                <a:t>Újpest</a:t>
              </a:r>
              <a:r>
                <a:rPr lang="en-US" sz="800" dirty="0">
                  <a:solidFill>
                    <a:srgbClr val="808080"/>
                  </a:solidFill>
                  <a:latin typeface="Courier New" panose="02070309020205020404" pitchFamily="49" charset="0"/>
                </a:rPr>
                <a:t> FC'</a:t>
              </a:r>
              <a:endParaRPr lang="en-US" sz="800" dirty="0"/>
            </a:p>
            <a:p>
              <a:endParaRPr lang="hu-HU" sz="800" dirty="0">
                <a:solidFill>
                  <a:srgbClr val="008000"/>
                </a:solidFill>
                <a:latin typeface="Courier New" panose="02070309020205020404" pitchFamily="49" charset="0"/>
              </a:endParaRPr>
            </a:p>
            <a:p>
              <a:endParaRPr lang="hu-HU" sz="800" dirty="0" smtClean="0">
                <a:solidFill>
                  <a:srgbClr val="008000"/>
                </a:solidFill>
                <a:latin typeface="Courier New" panose="02070309020205020404" pitchFamily="49" charset="0"/>
              </a:endParaRPr>
            </a:p>
            <a:p>
              <a:endParaRPr lang="hu-HU" sz="800" dirty="0">
                <a:solidFill>
                  <a:srgbClr val="008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37" name="Téglalap 36"/>
            <p:cNvSpPr/>
            <p:nvPr/>
          </p:nvSpPr>
          <p:spPr>
            <a:xfrm>
              <a:off x="5943600" y="1144108"/>
              <a:ext cx="5648400" cy="46691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800" dirty="0" smtClean="0">
                  <a:solidFill>
                    <a:srgbClr val="008000"/>
                  </a:solidFill>
                  <a:latin typeface="Courier New" panose="02070309020205020404" pitchFamily="49" charset="0"/>
                </a:rPr>
                <a:t>-- </a:t>
              </a:r>
              <a:r>
                <a:rPr lang="en-US" sz="800" dirty="0">
                  <a:solidFill>
                    <a:srgbClr val="008000"/>
                  </a:solidFill>
                  <a:latin typeface="Courier New" panose="02070309020205020404" pitchFamily="49" charset="0"/>
                </a:rPr>
                <a:t>How many goal scorer </a:t>
              </a:r>
              <a:r>
                <a:rPr lang="hu-HU" sz="800" dirty="0" smtClean="0">
                  <a:solidFill>
                    <a:srgbClr val="008000"/>
                  </a:solidFill>
                  <a:latin typeface="Courier New" panose="02070309020205020404" pitchFamily="49" charset="0"/>
                </a:rPr>
                <a:t>has Újpest </a:t>
              </a:r>
              <a:r>
                <a:rPr lang="hu-HU" sz="800" dirty="0" err="1" smtClean="0">
                  <a:solidFill>
                    <a:srgbClr val="008000"/>
                  </a:solidFill>
                  <a:latin typeface="Courier New" panose="02070309020205020404" pitchFamily="49" charset="0"/>
                </a:rPr>
                <a:t>have</a:t>
              </a:r>
              <a:r>
                <a:rPr lang="hu-HU" sz="800" dirty="0" smtClean="0">
                  <a:solidFill>
                    <a:srgbClr val="008000"/>
                  </a:solidFill>
                  <a:latin typeface="Courier New" panose="02070309020205020404" pitchFamily="49" charset="0"/>
                </a:rPr>
                <a:t> </a:t>
              </a:r>
              <a:r>
                <a:rPr lang="hu-HU" sz="800" dirty="0" err="1" smtClean="0">
                  <a:solidFill>
                    <a:srgbClr val="008000"/>
                  </a:solidFill>
                  <a:latin typeface="Courier New" panose="02070309020205020404" pitchFamily="49" charset="0"/>
                </a:rPr>
                <a:t>with</a:t>
              </a:r>
              <a:r>
                <a:rPr lang="en-US" sz="800" dirty="0" smtClean="0">
                  <a:solidFill>
                    <a:srgbClr val="008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800" dirty="0">
                  <a:solidFill>
                    <a:srgbClr val="008000"/>
                  </a:solidFill>
                  <a:latin typeface="Courier New" panose="02070309020205020404" pitchFamily="49" charset="0"/>
                </a:rPr>
                <a:t>'y' in their name? </a:t>
              </a:r>
              <a:endParaRPr lang="hu-HU" sz="800" dirty="0" smtClean="0">
                <a:solidFill>
                  <a:srgbClr val="008000"/>
                </a:solidFill>
                <a:latin typeface="Courier New" panose="02070309020205020404" pitchFamily="49" charset="0"/>
              </a:endParaRPr>
            </a:p>
            <a:p>
              <a:r>
                <a:rPr lang="en-US" sz="800" b="1" dirty="0" smtClean="0">
                  <a:solidFill>
                    <a:srgbClr val="0000FF"/>
                  </a:solidFill>
                  <a:latin typeface="Courier New" panose="02070309020205020404" pitchFamily="49" charset="0"/>
                </a:rPr>
                <a:t>SELECT</a:t>
              </a:r>
              <a:r>
                <a:rPr lang="en-US" sz="800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8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*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endParaRPr lang="hu-HU" sz="800" dirty="0" smtClean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r>
                <a:rPr lang="en-US" sz="800" b="1" dirty="0" smtClean="0">
                  <a:solidFill>
                    <a:srgbClr val="0000FF"/>
                  </a:solidFill>
                  <a:latin typeface="Courier New" panose="02070309020205020404" pitchFamily="49" charset="0"/>
                </a:rPr>
                <a:t>FROM</a:t>
              </a:r>
              <a:r>
                <a:rPr lang="en-US" sz="800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season_2022_2023_goals </a:t>
              </a:r>
              <a:endParaRPr lang="hu-HU" sz="800" dirty="0" smtClean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r>
                <a:rPr lang="en-US" sz="800" b="1" dirty="0" smtClean="0">
                  <a:solidFill>
                    <a:srgbClr val="0000FF"/>
                  </a:solidFill>
                  <a:latin typeface="Courier New" panose="02070309020205020404" pitchFamily="49" charset="0"/>
                </a:rPr>
                <a:t>WHERE</a:t>
              </a:r>
              <a:r>
                <a:rPr lang="en-US" sz="800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8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goal_scorer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8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LIKE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800" dirty="0">
                  <a:solidFill>
                    <a:srgbClr val="808080"/>
                  </a:solidFill>
                  <a:latin typeface="Courier New" panose="02070309020205020404" pitchFamily="49" charset="0"/>
                </a:rPr>
                <a:t>'%y</a:t>
              </a:r>
              <a:r>
                <a:rPr lang="en-US" sz="800" dirty="0" smtClean="0">
                  <a:solidFill>
                    <a:srgbClr val="808080"/>
                  </a:solidFill>
                  <a:latin typeface="Courier New" panose="02070309020205020404" pitchFamily="49" charset="0"/>
                </a:rPr>
                <a:t>%'</a:t>
              </a:r>
              <a:r>
                <a:rPr lang="en-US" sz="800" b="1" dirty="0" smtClean="0">
                  <a:solidFill>
                    <a:srgbClr val="000080"/>
                  </a:solidFill>
                  <a:latin typeface="Courier New" panose="02070309020205020404" pitchFamily="49" charset="0"/>
                </a:rPr>
                <a:t>;</a:t>
              </a:r>
              <a:endParaRPr lang="hu-HU" sz="800" b="1" dirty="0" smtClean="0">
                <a:solidFill>
                  <a:srgbClr val="000080"/>
                </a:solidFill>
                <a:latin typeface="Courier New" panose="02070309020205020404" pitchFamily="49" charset="0"/>
              </a:endParaRPr>
            </a:p>
            <a:p>
              <a:endParaRPr lang="hu-HU" sz="800" b="1" dirty="0">
                <a:solidFill>
                  <a:srgbClr val="000080"/>
                </a:solidFill>
                <a:latin typeface="Courier New" panose="02070309020205020404" pitchFamily="49" charset="0"/>
              </a:endParaRPr>
            </a:p>
            <a:p>
              <a:r>
                <a:rPr lang="en-US" sz="800" dirty="0">
                  <a:solidFill>
                    <a:srgbClr val="008000"/>
                  </a:solidFill>
                  <a:latin typeface="Courier New" panose="02070309020205020404" pitchFamily="49" charset="0"/>
                </a:rPr>
                <a:t>-- How many goal scorer </a:t>
              </a:r>
              <a:r>
                <a:rPr lang="hu-HU" sz="800" dirty="0" smtClean="0">
                  <a:solidFill>
                    <a:srgbClr val="008000"/>
                  </a:solidFill>
                  <a:latin typeface="Courier New" panose="02070309020205020404" pitchFamily="49" charset="0"/>
                </a:rPr>
                <a:t>has Újpest </a:t>
              </a:r>
              <a:r>
                <a:rPr lang="hu-HU" sz="800" dirty="0" err="1" smtClean="0">
                  <a:solidFill>
                    <a:srgbClr val="008000"/>
                  </a:solidFill>
                  <a:latin typeface="Courier New" panose="02070309020205020404" pitchFamily="49" charset="0"/>
                </a:rPr>
                <a:t>have</a:t>
              </a:r>
              <a:r>
                <a:rPr lang="hu-HU" sz="800" dirty="0" smtClean="0">
                  <a:solidFill>
                    <a:srgbClr val="008000"/>
                  </a:solidFill>
                  <a:latin typeface="Courier New" panose="02070309020205020404" pitchFamily="49" charset="0"/>
                </a:rPr>
                <a:t> </a:t>
              </a:r>
              <a:r>
                <a:rPr lang="hu-HU" sz="800" dirty="0" err="1" smtClean="0">
                  <a:solidFill>
                    <a:srgbClr val="008000"/>
                  </a:solidFill>
                  <a:latin typeface="Courier New" panose="02070309020205020404" pitchFamily="49" charset="0"/>
                </a:rPr>
                <a:t>with</a:t>
              </a:r>
              <a:r>
                <a:rPr lang="en-US" sz="800" dirty="0" smtClean="0">
                  <a:solidFill>
                    <a:srgbClr val="008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800" dirty="0">
                  <a:solidFill>
                    <a:srgbClr val="008000"/>
                  </a:solidFill>
                  <a:latin typeface="Courier New" panose="02070309020205020404" pitchFamily="49" charset="0"/>
                </a:rPr>
                <a:t>'y' in their name as a last character? </a:t>
              </a:r>
              <a:endParaRPr lang="hu-HU" sz="800" dirty="0" smtClean="0">
                <a:solidFill>
                  <a:srgbClr val="008000"/>
                </a:solidFill>
                <a:latin typeface="Courier New" panose="02070309020205020404" pitchFamily="49" charset="0"/>
              </a:endParaRPr>
            </a:p>
            <a:p>
              <a:r>
                <a:rPr lang="en-US" sz="800" b="1" dirty="0" smtClean="0">
                  <a:solidFill>
                    <a:srgbClr val="0000FF"/>
                  </a:solidFill>
                  <a:latin typeface="Courier New" panose="02070309020205020404" pitchFamily="49" charset="0"/>
                </a:rPr>
                <a:t>SELECT</a:t>
              </a:r>
              <a:r>
                <a:rPr lang="en-US" sz="800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8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*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endParaRPr lang="hu-HU" sz="800" dirty="0" smtClean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r>
                <a:rPr lang="en-US" sz="800" b="1" dirty="0" smtClean="0">
                  <a:solidFill>
                    <a:srgbClr val="0000FF"/>
                  </a:solidFill>
                  <a:latin typeface="Courier New" panose="02070309020205020404" pitchFamily="49" charset="0"/>
                </a:rPr>
                <a:t>FROM</a:t>
              </a:r>
              <a:r>
                <a:rPr lang="en-US" sz="800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season_2022_2023_goals </a:t>
              </a:r>
              <a:endParaRPr lang="hu-HU" sz="800" dirty="0" smtClean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r>
                <a:rPr lang="en-US" sz="800" b="1" dirty="0" smtClean="0">
                  <a:solidFill>
                    <a:srgbClr val="0000FF"/>
                  </a:solidFill>
                  <a:latin typeface="Courier New" panose="02070309020205020404" pitchFamily="49" charset="0"/>
                </a:rPr>
                <a:t>WHERE</a:t>
              </a:r>
              <a:r>
                <a:rPr lang="en-US" sz="800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8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goal_scorer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8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LIKE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800" dirty="0">
                  <a:solidFill>
                    <a:srgbClr val="808080"/>
                  </a:solidFill>
                  <a:latin typeface="Courier New" panose="02070309020205020404" pitchFamily="49" charset="0"/>
                </a:rPr>
                <a:t>'%y'</a:t>
              </a:r>
              <a:r>
                <a:rPr lang="en-US" sz="8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;</a:t>
              </a:r>
              <a:endParaRPr lang="en-US" sz="800" dirty="0"/>
            </a:p>
            <a:p>
              <a:endParaRPr lang="hu-HU" sz="800" dirty="0" smtClean="0"/>
            </a:p>
            <a:p>
              <a:r>
                <a:rPr lang="en-US" sz="800" dirty="0">
                  <a:solidFill>
                    <a:srgbClr val="008000"/>
                  </a:solidFill>
                  <a:latin typeface="Courier New" panose="02070309020205020404" pitchFamily="49" charset="0"/>
                </a:rPr>
                <a:t>-- Top goal </a:t>
              </a:r>
              <a:r>
                <a:rPr lang="en-US" sz="800" dirty="0" smtClean="0">
                  <a:solidFill>
                    <a:srgbClr val="008000"/>
                  </a:solidFill>
                  <a:latin typeface="Courier New" panose="02070309020205020404" pitchFamily="49" charset="0"/>
                </a:rPr>
                <a:t>scorers</a:t>
              </a:r>
              <a:r>
                <a:rPr lang="hu-HU" sz="800" dirty="0" smtClean="0">
                  <a:solidFill>
                    <a:srgbClr val="008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800" dirty="0" smtClean="0">
                  <a:solidFill>
                    <a:srgbClr val="008000"/>
                  </a:solidFill>
                  <a:latin typeface="Courier New" panose="02070309020205020404" pitchFamily="49" charset="0"/>
                </a:rPr>
                <a:t>-- </a:t>
              </a:r>
              <a:r>
                <a:rPr lang="en-US" sz="800" dirty="0">
                  <a:solidFill>
                    <a:srgbClr val="008000"/>
                  </a:solidFill>
                  <a:latin typeface="Courier New" panose="02070309020205020404" pitchFamily="49" charset="0"/>
                </a:rPr>
                <a:t>Only show the top </a:t>
              </a:r>
              <a:r>
                <a:rPr lang="en-US" sz="800" dirty="0" smtClean="0">
                  <a:solidFill>
                    <a:srgbClr val="008000"/>
                  </a:solidFill>
                  <a:latin typeface="Courier New" panose="02070309020205020404" pitchFamily="49" charset="0"/>
                </a:rPr>
                <a:t>3</a:t>
              </a:r>
              <a:r>
                <a:rPr lang="hu-HU" sz="800" dirty="0" smtClean="0">
                  <a:solidFill>
                    <a:srgbClr val="008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800" dirty="0" smtClean="0">
                  <a:solidFill>
                    <a:srgbClr val="008000"/>
                  </a:solidFill>
                  <a:latin typeface="Courier New" panose="02070309020205020404" pitchFamily="49" charset="0"/>
                </a:rPr>
                <a:t>-- </a:t>
              </a:r>
              <a:r>
                <a:rPr lang="en-US" sz="800" dirty="0">
                  <a:solidFill>
                    <a:srgbClr val="008000"/>
                  </a:solidFill>
                  <a:latin typeface="Courier New" panose="02070309020205020404" pitchFamily="49" charset="0"/>
                </a:rPr>
                <a:t>In descending order </a:t>
              </a:r>
              <a:endParaRPr lang="hu-HU" sz="800" dirty="0" smtClean="0">
                <a:solidFill>
                  <a:srgbClr val="008000"/>
                </a:solidFill>
                <a:latin typeface="Courier New" panose="02070309020205020404" pitchFamily="49" charset="0"/>
              </a:endParaRPr>
            </a:p>
            <a:p>
              <a:r>
                <a:rPr lang="en-US" sz="800" b="1" dirty="0" smtClean="0">
                  <a:solidFill>
                    <a:srgbClr val="0000FF"/>
                  </a:solidFill>
                  <a:latin typeface="Courier New" panose="02070309020205020404" pitchFamily="49" charset="0"/>
                </a:rPr>
                <a:t>SELECT</a:t>
              </a:r>
              <a:r>
                <a:rPr lang="en-US" sz="800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endParaRPr lang="hu-HU" sz="800" dirty="0" smtClean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marL="271463"/>
              <a:r>
                <a:rPr lang="en-US" sz="800" b="1" dirty="0" smtClean="0">
                  <a:solidFill>
                    <a:srgbClr val="0000FF"/>
                  </a:solidFill>
                  <a:latin typeface="Courier New" panose="02070309020205020404" pitchFamily="49" charset="0"/>
                </a:rPr>
                <a:t>COUNT</a:t>
              </a:r>
              <a:r>
                <a:rPr lang="en-US" sz="800" b="1" dirty="0" smtClean="0">
                  <a:solidFill>
                    <a:srgbClr val="00008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sz="800" dirty="0" err="1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goal_scorer</a:t>
              </a:r>
              <a:r>
                <a:rPr lang="en-US" sz="8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)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800" b="1" dirty="0" smtClean="0">
                  <a:solidFill>
                    <a:srgbClr val="0000FF"/>
                  </a:solidFill>
                  <a:latin typeface="Courier New" panose="02070309020205020404" pitchFamily="49" charset="0"/>
                </a:rPr>
                <a:t>AS</a:t>
              </a:r>
              <a:r>
                <a:rPr lang="en-US" sz="800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800" dirty="0">
                  <a:solidFill>
                    <a:srgbClr val="808080"/>
                  </a:solidFill>
                  <a:latin typeface="Courier New" panose="02070309020205020404" pitchFamily="49" charset="0"/>
                </a:rPr>
                <a:t>'</a:t>
              </a:r>
              <a:r>
                <a:rPr lang="en-US" sz="800" dirty="0" err="1">
                  <a:solidFill>
                    <a:srgbClr val="808080"/>
                  </a:solidFill>
                  <a:latin typeface="Courier New" panose="02070309020205020404" pitchFamily="49" charset="0"/>
                </a:rPr>
                <a:t>összgól</a:t>
              </a:r>
              <a:r>
                <a:rPr lang="en-US" sz="800" dirty="0">
                  <a:solidFill>
                    <a:srgbClr val="808080"/>
                  </a:solidFill>
                  <a:latin typeface="Courier New" panose="02070309020205020404" pitchFamily="49" charset="0"/>
                </a:rPr>
                <a:t>'</a:t>
              </a:r>
              <a:r>
                <a:rPr lang="en-US" sz="8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,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endParaRPr lang="hu-HU" sz="800" dirty="0" smtClean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marL="271463"/>
              <a:r>
                <a:rPr lang="en-US" sz="800" dirty="0" err="1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goal_scorer</a:t>
              </a:r>
              <a:r>
                <a:rPr lang="en-US" sz="800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endParaRPr lang="hu-HU" sz="800" dirty="0" smtClean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r>
                <a:rPr lang="en-US" sz="800" b="1" dirty="0" smtClean="0">
                  <a:solidFill>
                    <a:srgbClr val="0000FF"/>
                  </a:solidFill>
                  <a:latin typeface="Courier New" panose="02070309020205020404" pitchFamily="49" charset="0"/>
                </a:rPr>
                <a:t>FROM</a:t>
              </a:r>
              <a:r>
                <a:rPr lang="en-US" sz="800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season_2022_2023_goals </a:t>
              </a:r>
              <a:endParaRPr lang="hu-HU" sz="800" dirty="0" smtClean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r>
                <a:rPr lang="en-US" sz="800" b="1" dirty="0" smtClean="0">
                  <a:solidFill>
                    <a:srgbClr val="0000FF"/>
                  </a:solidFill>
                  <a:latin typeface="Courier New" panose="02070309020205020404" pitchFamily="49" charset="0"/>
                </a:rPr>
                <a:t>GROUP</a:t>
              </a:r>
              <a:r>
                <a:rPr lang="en-US" sz="800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8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BY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8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goal_scorer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endParaRPr lang="hu-HU" sz="800" dirty="0" smtClean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r>
                <a:rPr lang="en-US" sz="800" b="1" dirty="0" smtClean="0">
                  <a:solidFill>
                    <a:srgbClr val="0000FF"/>
                  </a:solidFill>
                  <a:latin typeface="Courier New" panose="02070309020205020404" pitchFamily="49" charset="0"/>
                </a:rPr>
                <a:t>ORDER</a:t>
              </a:r>
              <a:r>
                <a:rPr lang="en-US" sz="800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8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BY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8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összgól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800" b="1" dirty="0" smtClean="0">
                  <a:solidFill>
                    <a:srgbClr val="0000FF"/>
                  </a:solidFill>
                  <a:latin typeface="Courier New" panose="02070309020205020404" pitchFamily="49" charset="0"/>
                </a:rPr>
                <a:t>DESC</a:t>
              </a:r>
              <a:endParaRPr lang="hu-HU" sz="800" b="1" dirty="0" smtClean="0">
                <a:solidFill>
                  <a:srgbClr val="0000FF"/>
                </a:solidFill>
                <a:latin typeface="Courier New" panose="02070309020205020404" pitchFamily="49" charset="0"/>
              </a:endParaRPr>
            </a:p>
            <a:p>
              <a:r>
                <a:rPr lang="en-US" sz="800" b="1" dirty="0" smtClean="0">
                  <a:solidFill>
                    <a:srgbClr val="0000FF"/>
                  </a:solidFill>
                  <a:latin typeface="Courier New" panose="02070309020205020404" pitchFamily="49" charset="0"/>
                </a:rPr>
                <a:t>LIMIT</a:t>
              </a:r>
              <a:r>
                <a:rPr lang="en-US" sz="800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800" dirty="0" smtClean="0">
                  <a:solidFill>
                    <a:srgbClr val="FF8000"/>
                  </a:solidFill>
                  <a:latin typeface="Courier New" panose="02070309020205020404" pitchFamily="49" charset="0"/>
                </a:rPr>
                <a:t>5</a:t>
              </a:r>
              <a:r>
                <a:rPr lang="en-US" sz="800" b="1" dirty="0" smtClean="0">
                  <a:solidFill>
                    <a:srgbClr val="000080"/>
                  </a:solidFill>
                  <a:latin typeface="Courier New" panose="02070309020205020404" pitchFamily="49" charset="0"/>
                </a:rPr>
                <a:t>;</a:t>
              </a:r>
              <a:endParaRPr lang="hu-HU" sz="800" b="1" dirty="0" smtClean="0">
                <a:solidFill>
                  <a:srgbClr val="000080"/>
                </a:solidFill>
                <a:latin typeface="Courier New" panose="02070309020205020404" pitchFamily="49" charset="0"/>
              </a:endParaRPr>
            </a:p>
            <a:p>
              <a:endParaRPr lang="hu-HU" sz="800" b="1" dirty="0">
                <a:solidFill>
                  <a:srgbClr val="000080"/>
                </a:solidFill>
                <a:latin typeface="Courier New" panose="02070309020205020404" pitchFamily="49" charset="0"/>
              </a:endParaRPr>
            </a:p>
            <a:p>
              <a:r>
                <a:rPr lang="en-US" sz="800" dirty="0">
                  <a:solidFill>
                    <a:srgbClr val="008000"/>
                  </a:solidFill>
                  <a:latin typeface="Courier New" panose="02070309020205020404" pitchFamily="49" charset="0"/>
                </a:rPr>
                <a:t>-- Top goal scorers in home matches </a:t>
              </a:r>
              <a:endParaRPr lang="hu-HU" sz="800" dirty="0" smtClean="0">
                <a:solidFill>
                  <a:srgbClr val="008000"/>
                </a:solidFill>
                <a:latin typeface="Courier New" panose="02070309020205020404" pitchFamily="49" charset="0"/>
              </a:endParaRPr>
            </a:p>
            <a:p>
              <a:r>
                <a:rPr lang="en-US" sz="800" b="1" dirty="0" smtClean="0">
                  <a:solidFill>
                    <a:srgbClr val="0000FF"/>
                  </a:solidFill>
                  <a:latin typeface="Courier New" panose="02070309020205020404" pitchFamily="49" charset="0"/>
                </a:rPr>
                <a:t>SELECT</a:t>
              </a:r>
              <a:r>
                <a:rPr lang="en-US" sz="800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endParaRPr lang="hu-HU" sz="800" dirty="0" smtClean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r>
                <a:rPr lang="en-US" sz="800" b="1" dirty="0" smtClean="0">
                  <a:solidFill>
                    <a:srgbClr val="0000FF"/>
                  </a:solidFill>
                  <a:latin typeface="Courier New" panose="02070309020205020404" pitchFamily="49" charset="0"/>
                </a:rPr>
                <a:t>COUNT</a:t>
              </a:r>
              <a:r>
                <a:rPr lang="en-US" sz="800" b="1" dirty="0" smtClean="0">
                  <a:solidFill>
                    <a:srgbClr val="00008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sz="800" dirty="0" err="1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g</a:t>
              </a:r>
              <a:r>
                <a:rPr lang="en-US" sz="800" b="1" dirty="0" err="1" smtClean="0">
                  <a:solidFill>
                    <a:srgbClr val="000080"/>
                  </a:solidFill>
                  <a:latin typeface="Courier New" panose="02070309020205020404" pitchFamily="49" charset="0"/>
                </a:rPr>
                <a:t>.</a:t>
              </a:r>
              <a:r>
                <a:rPr lang="en-US" sz="800" dirty="0" err="1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goal_scorer</a:t>
              </a:r>
              <a:r>
                <a:rPr lang="en-US" sz="8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)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8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AS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800" dirty="0">
                  <a:solidFill>
                    <a:srgbClr val="808080"/>
                  </a:solidFill>
                  <a:latin typeface="Courier New" panose="02070309020205020404" pitchFamily="49" charset="0"/>
                </a:rPr>
                <a:t>'</a:t>
              </a:r>
              <a:r>
                <a:rPr lang="en-US" sz="800" dirty="0" err="1">
                  <a:solidFill>
                    <a:srgbClr val="808080"/>
                  </a:solidFill>
                  <a:latin typeface="Courier New" panose="02070309020205020404" pitchFamily="49" charset="0"/>
                </a:rPr>
                <a:t>összgól</a:t>
              </a:r>
              <a:r>
                <a:rPr lang="en-US" sz="800" dirty="0">
                  <a:solidFill>
                    <a:srgbClr val="808080"/>
                  </a:solidFill>
                  <a:latin typeface="Courier New" panose="02070309020205020404" pitchFamily="49" charset="0"/>
                </a:rPr>
                <a:t>'</a:t>
              </a:r>
              <a:r>
                <a:rPr lang="en-US" sz="8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,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endParaRPr lang="hu-HU" sz="800" dirty="0" smtClean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marL="269875"/>
              <a:r>
                <a:rPr lang="en-US" sz="800" dirty="0" err="1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g</a:t>
              </a:r>
              <a:r>
                <a:rPr lang="en-US" sz="800" b="1" dirty="0" err="1" smtClean="0">
                  <a:solidFill>
                    <a:srgbClr val="000080"/>
                  </a:solidFill>
                  <a:latin typeface="Courier New" panose="02070309020205020404" pitchFamily="49" charset="0"/>
                </a:rPr>
                <a:t>.</a:t>
              </a:r>
              <a:r>
                <a:rPr lang="en-US" sz="800" dirty="0" err="1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goal_scorer</a:t>
              </a:r>
              <a:r>
                <a:rPr lang="en-US" sz="800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endParaRPr lang="hu-HU" sz="800" dirty="0" smtClean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marL="269875"/>
              <a:r>
                <a:rPr lang="en-US" sz="800" b="1" dirty="0" smtClean="0">
                  <a:solidFill>
                    <a:srgbClr val="0000FF"/>
                  </a:solidFill>
                  <a:latin typeface="Courier New" panose="02070309020205020404" pitchFamily="49" charset="0"/>
                </a:rPr>
                <a:t>FROM</a:t>
              </a:r>
              <a:r>
                <a:rPr lang="en-US" sz="800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season_2022_2023_goals g </a:t>
              </a:r>
              <a:endParaRPr lang="hu-HU" sz="800" dirty="0" smtClean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r>
                <a:rPr lang="en-US" sz="800" b="1" dirty="0" smtClean="0">
                  <a:solidFill>
                    <a:srgbClr val="0000FF"/>
                  </a:solidFill>
                  <a:latin typeface="Courier New" panose="02070309020205020404" pitchFamily="49" charset="0"/>
                </a:rPr>
                <a:t>LEFT</a:t>
              </a:r>
              <a:r>
                <a:rPr lang="en-US" sz="800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8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JOIN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800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season_2022_2023_result 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r </a:t>
              </a:r>
              <a:endParaRPr lang="hu-HU" sz="800" dirty="0" smtClean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marL="269875"/>
              <a:r>
                <a:rPr lang="en-US" sz="800" b="1" dirty="0" smtClean="0">
                  <a:solidFill>
                    <a:srgbClr val="0000FF"/>
                  </a:solidFill>
                  <a:latin typeface="Courier New" panose="02070309020205020404" pitchFamily="49" charset="0"/>
                </a:rPr>
                <a:t>ON</a:t>
              </a:r>
              <a:r>
                <a:rPr lang="en-US" sz="800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8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g</a:t>
              </a:r>
              <a:r>
                <a:rPr lang="en-US" sz="800" b="1" dirty="0" err="1">
                  <a:solidFill>
                    <a:srgbClr val="000080"/>
                  </a:solidFill>
                  <a:latin typeface="Courier New" panose="02070309020205020404" pitchFamily="49" charset="0"/>
                </a:rPr>
                <a:t>.</a:t>
              </a:r>
              <a:r>
                <a:rPr lang="en-US" sz="8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round_id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8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=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8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r</a:t>
              </a:r>
              <a:r>
                <a:rPr lang="en-US" sz="800" b="1" dirty="0" err="1">
                  <a:solidFill>
                    <a:srgbClr val="000080"/>
                  </a:solidFill>
                  <a:latin typeface="Courier New" panose="02070309020205020404" pitchFamily="49" charset="0"/>
                </a:rPr>
                <a:t>.</a:t>
              </a:r>
              <a:r>
                <a:rPr lang="en-US" sz="8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round_id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endParaRPr lang="hu-HU" sz="800" dirty="0" smtClean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r>
                <a:rPr lang="en-US" sz="800" b="1" dirty="0" smtClean="0">
                  <a:solidFill>
                    <a:srgbClr val="0000FF"/>
                  </a:solidFill>
                  <a:latin typeface="Courier New" panose="02070309020205020404" pitchFamily="49" charset="0"/>
                </a:rPr>
                <a:t>WHERE</a:t>
              </a:r>
              <a:r>
                <a:rPr lang="en-US" sz="800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8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r</a:t>
              </a:r>
              <a:r>
                <a:rPr lang="en-US" sz="800" b="1" dirty="0" err="1">
                  <a:solidFill>
                    <a:srgbClr val="000080"/>
                  </a:solidFill>
                  <a:latin typeface="Courier New" panose="02070309020205020404" pitchFamily="49" charset="0"/>
                </a:rPr>
                <a:t>.</a:t>
              </a:r>
              <a:r>
                <a:rPr lang="en-US" sz="8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home_team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800" b="1" dirty="0" smtClean="0">
                  <a:solidFill>
                    <a:srgbClr val="0000FF"/>
                  </a:solidFill>
                  <a:latin typeface="Courier New" panose="02070309020205020404" pitchFamily="49" charset="0"/>
                </a:rPr>
                <a:t>LIKE</a:t>
              </a:r>
              <a:r>
                <a:rPr lang="en-US" sz="800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800" dirty="0">
                  <a:solidFill>
                    <a:srgbClr val="808080"/>
                  </a:solidFill>
                  <a:latin typeface="Courier New" panose="02070309020205020404" pitchFamily="49" charset="0"/>
                </a:rPr>
                <a:t>'%</a:t>
              </a:r>
              <a:r>
                <a:rPr lang="en-US" sz="800" dirty="0" err="1">
                  <a:solidFill>
                    <a:srgbClr val="808080"/>
                  </a:solidFill>
                  <a:latin typeface="Courier New" panose="02070309020205020404" pitchFamily="49" charset="0"/>
                </a:rPr>
                <a:t>Újpest</a:t>
              </a:r>
              <a:r>
                <a:rPr lang="en-US" sz="800" dirty="0">
                  <a:solidFill>
                    <a:srgbClr val="808080"/>
                  </a:solidFill>
                  <a:latin typeface="Courier New" panose="02070309020205020404" pitchFamily="49" charset="0"/>
                </a:rPr>
                <a:t>%'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endParaRPr lang="hu-HU" sz="800" dirty="0" smtClean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r>
                <a:rPr lang="en-US" sz="800" b="1" dirty="0" smtClean="0">
                  <a:solidFill>
                    <a:srgbClr val="0000FF"/>
                  </a:solidFill>
                  <a:latin typeface="Courier New" panose="02070309020205020404" pitchFamily="49" charset="0"/>
                </a:rPr>
                <a:t>GROUP</a:t>
              </a:r>
              <a:r>
                <a:rPr lang="en-US" sz="800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8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BY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8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goal_scorer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endParaRPr lang="hu-HU" sz="800" dirty="0" smtClean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r>
                <a:rPr lang="en-US" sz="800" b="1" dirty="0" smtClean="0">
                  <a:solidFill>
                    <a:srgbClr val="0000FF"/>
                  </a:solidFill>
                  <a:latin typeface="Courier New" panose="02070309020205020404" pitchFamily="49" charset="0"/>
                </a:rPr>
                <a:t>ORDER</a:t>
              </a:r>
              <a:r>
                <a:rPr lang="en-US" sz="800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8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BY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8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összgól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8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DESC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endParaRPr lang="hu-HU" sz="800" dirty="0" smtClean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r>
                <a:rPr lang="en-US" sz="800" b="1" dirty="0" smtClean="0">
                  <a:solidFill>
                    <a:srgbClr val="0000FF"/>
                  </a:solidFill>
                  <a:latin typeface="Courier New" panose="02070309020205020404" pitchFamily="49" charset="0"/>
                </a:rPr>
                <a:t>LIMIT</a:t>
              </a:r>
              <a:r>
                <a:rPr lang="en-US" sz="800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800" dirty="0">
                  <a:solidFill>
                    <a:srgbClr val="FF8000"/>
                  </a:solidFill>
                  <a:latin typeface="Courier New" panose="02070309020205020404" pitchFamily="49" charset="0"/>
                </a:rPr>
                <a:t>5</a:t>
              </a:r>
              <a:r>
                <a:rPr lang="en-US" sz="800" b="1" dirty="0" smtClean="0">
                  <a:solidFill>
                    <a:srgbClr val="000080"/>
                  </a:solidFill>
                  <a:latin typeface="Courier New" panose="02070309020205020404" pitchFamily="49" charset="0"/>
                </a:rPr>
                <a:t>;</a:t>
              </a:r>
              <a:endParaRPr lang="hu-HU" sz="800" b="1" dirty="0" smtClean="0">
                <a:solidFill>
                  <a:srgbClr val="000080"/>
                </a:solidFill>
                <a:latin typeface="Courier New" panose="02070309020205020404" pitchFamily="49" charset="0"/>
              </a:endParaRPr>
            </a:p>
            <a:p>
              <a:endParaRPr lang="hu-HU" sz="800" b="1" dirty="0">
                <a:solidFill>
                  <a:srgbClr val="000080"/>
                </a:solidFill>
                <a:latin typeface="Courier New" panose="02070309020205020404" pitchFamily="49" charset="0"/>
              </a:endParaRPr>
            </a:p>
            <a:p>
              <a:r>
                <a:rPr lang="en-US" sz="800" dirty="0">
                  <a:solidFill>
                    <a:srgbClr val="008000"/>
                  </a:solidFill>
                  <a:latin typeface="Courier New" panose="02070309020205020404" pitchFamily="49" charset="0"/>
                </a:rPr>
                <a:t>-- </a:t>
              </a:r>
              <a:r>
                <a:rPr lang="hu-HU" sz="800" dirty="0" smtClean="0">
                  <a:solidFill>
                    <a:srgbClr val="008000"/>
                  </a:solidFill>
                  <a:latin typeface="Courier New" panose="02070309020205020404" pitchFamily="49" charset="0"/>
                </a:rPr>
                <a:t>H</a:t>
              </a:r>
              <a:r>
                <a:rPr lang="en-US" sz="800" dirty="0" smtClean="0">
                  <a:solidFill>
                    <a:srgbClr val="008000"/>
                  </a:solidFill>
                  <a:latin typeface="Courier New" panose="02070309020205020404" pitchFamily="49" charset="0"/>
                </a:rPr>
                <a:t>ow </a:t>
              </a:r>
              <a:r>
                <a:rPr lang="en-US" sz="800" dirty="0">
                  <a:solidFill>
                    <a:srgbClr val="008000"/>
                  </a:solidFill>
                  <a:latin typeface="Courier New" panose="02070309020205020404" pitchFamily="49" charset="0"/>
                </a:rPr>
                <a:t>many different players scored a goal? </a:t>
              </a:r>
              <a:endParaRPr lang="hu-HU" sz="800" dirty="0" smtClean="0">
                <a:solidFill>
                  <a:srgbClr val="008000"/>
                </a:solidFill>
                <a:latin typeface="Courier New" panose="02070309020205020404" pitchFamily="49" charset="0"/>
              </a:endParaRPr>
            </a:p>
            <a:p>
              <a:r>
                <a:rPr lang="en-US" sz="800" b="1" dirty="0" smtClean="0">
                  <a:solidFill>
                    <a:srgbClr val="0000FF"/>
                  </a:solidFill>
                  <a:latin typeface="Courier New" panose="02070309020205020404" pitchFamily="49" charset="0"/>
                </a:rPr>
                <a:t>SELECT</a:t>
              </a:r>
              <a:r>
                <a:rPr lang="en-US" sz="800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endParaRPr lang="hu-HU" sz="800" dirty="0" smtClean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marL="269875"/>
              <a:r>
                <a:rPr lang="en-US" sz="800" b="1" dirty="0" smtClean="0">
                  <a:solidFill>
                    <a:srgbClr val="0000FF"/>
                  </a:solidFill>
                  <a:latin typeface="Courier New" panose="02070309020205020404" pitchFamily="49" charset="0"/>
                </a:rPr>
                <a:t>COUNT</a:t>
              </a:r>
              <a:r>
                <a:rPr lang="en-US" sz="800" b="1" dirty="0" smtClean="0">
                  <a:solidFill>
                    <a:srgbClr val="00008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sz="800" b="1" dirty="0" smtClean="0">
                  <a:solidFill>
                    <a:srgbClr val="0000FF"/>
                  </a:solidFill>
                  <a:latin typeface="Courier New" panose="02070309020205020404" pitchFamily="49" charset="0"/>
                </a:rPr>
                <a:t>DISTINCT</a:t>
              </a:r>
              <a:r>
                <a:rPr lang="en-US" sz="800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8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goal_scorer</a:t>
              </a:r>
              <a:r>
                <a:rPr lang="en-US" sz="8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)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8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AS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8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different_goal_scorers</a:t>
              </a:r>
              <a:r>
                <a:rPr lang="en-US" sz="8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,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endParaRPr lang="hu-HU" sz="800" dirty="0" smtClean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marL="269875"/>
              <a:r>
                <a:rPr lang="en-US" sz="800" b="1" dirty="0" smtClean="0">
                  <a:solidFill>
                    <a:srgbClr val="0000FF"/>
                  </a:solidFill>
                  <a:latin typeface="Courier New" panose="02070309020205020404" pitchFamily="49" charset="0"/>
                </a:rPr>
                <a:t>COUNT</a:t>
              </a:r>
              <a:r>
                <a:rPr lang="en-US" sz="800" b="1" dirty="0" smtClean="0">
                  <a:solidFill>
                    <a:srgbClr val="00008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sz="800" dirty="0" err="1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goal_scorer</a:t>
              </a:r>
              <a:r>
                <a:rPr lang="en-US" sz="8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)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8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AS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8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total_goals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endParaRPr lang="hu-HU" sz="800" dirty="0" smtClean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r>
                <a:rPr lang="en-US" sz="800" b="1" dirty="0" smtClean="0">
                  <a:solidFill>
                    <a:srgbClr val="0000FF"/>
                  </a:solidFill>
                  <a:latin typeface="Courier New" panose="02070309020205020404" pitchFamily="49" charset="0"/>
                </a:rPr>
                <a:t>FROM</a:t>
              </a:r>
              <a:r>
                <a:rPr lang="en-US" sz="800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season_2022_2023_goals</a:t>
              </a:r>
              <a:endParaRPr lang="en-US" sz="800" dirty="0"/>
            </a:p>
            <a:p>
              <a:endParaRPr lang="en-US" sz="800" dirty="0"/>
            </a:p>
            <a:p>
              <a:endParaRPr lang="en-US" sz="800" dirty="0"/>
            </a:p>
            <a:p>
              <a:endParaRPr lang="en-US" sz="800" dirty="0"/>
            </a:p>
            <a:p>
              <a:endParaRPr lang="en-US" sz="800" dirty="0">
                <a:effectLst/>
              </a:endParaRPr>
            </a:p>
          </p:txBody>
        </p:sp>
      </p:grpSp>
      <p:sp>
        <p:nvSpPr>
          <p:cNvPr id="3" name="Téglalap 2"/>
          <p:cNvSpPr/>
          <p:nvPr/>
        </p:nvSpPr>
        <p:spPr>
          <a:xfrm>
            <a:off x="446886" y="895149"/>
            <a:ext cx="5472000" cy="250392"/>
          </a:xfrm>
          <a:prstGeom prst="rect">
            <a:avLst/>
          </a:prstGeom>
          <a:solidFill>
            <a:srgbClr val="8593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Points</a:t>
            </a:r>
            <a:endParaRPr lang="hu-HU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6096714" y="892857"/>
            <a:ext cx="5472000" cy="250392"/>
          </a:xfrm>
          <a:prstGeom prst="rect">
            <a:avLst/>
          </a:prstGeom>
          <a:solidFill>
            <a:srgbClr val="8593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Goal</a:t>
            </a:r>
            <a:r>
              <a:rPr lang="hu-HU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scorers</a:t>
            </a:r>
            <a:endParaRPr lang="hu-HU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80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7F13D9EE-6B6D-4C64-9B53-7F27F36C338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think-cell Slide" r:id="rId6" imgW="384" imgH="384" progId="TCLayout.ActiveDocument.1">
                  <p:embed/>
                </p:oleObj>
              </mc:Choice>
              <mc:Fallback>
                <p:oleObj name="think-cell Slide" r:id="rId6" imgW="384" imgH="38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7F13D9EE-6B6D-4C64-9B53-7F27F36C33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4884B9E-0360-466E-85F3-2E20DF6AFC3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1265" y="5814127"/>
            <a:ext cx="1062597" cy="688273"/>
          </a:xfrm>
          <a:prstGeom prst="rect">
            <a:avLst/>
          </a:prstGeom>
        </p:spPr>
      </p:pic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5C004C80-FA8C-4527-A769-BD188D262CB3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auto">
          <a:xfrm>
            <a:off x="0" y="-1"/>
            <a:ext cx="1219200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92075" tIns="384175" rIns="0" bIns="384175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hu-HU" alt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Basic </a:t>
            </a:r>
            <a:r>
              <a:rPr kumimoji="0" lang="hu-HU" altLang="en-US" sz="1800" b="1" i="0" u="none" strike="noStrike" kern="1200" cap="all" spc="0" normalizeH="0" baseline="0" noProof="0" dirty="0" err="1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queries</a:t>
            </a:r>
            <a:endParaRPr kumimoji="0" lang="hu-HU" sz="1800" b="1" i="0" u="none" strike="noStrike" kern="1200" cap="all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5C809D1D-97C8-43F6-A8C0-6F210BF832F7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auto">
          <a:xfrm>
            <a:off x="4902200" y="5815013"/>
            <a:ext cx="1909763" cy="68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588" tIns="268288" rIns="0" bIns="268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hu-HU" altLang="en-US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#5</a:t>
            </a:r>
            <a:endParaRPr kumimoji="0" lang="hu-HU" sz="1100" b="0" i="1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17" name="Csoportba foglalás 16"/>
          <p:cNvGrpSpPr/>
          <p:nvPr/>
        </p:nvGrpSpPr>
        <p:grpSpPr>
          <a:xfrm>
            <a:off x="446886" y="1144108"/>
            <a:ext cx="11298228" cy="4523045"/>
            <a:chOff x="293772" y="1144108"/>
            <a:chExt cx="11298228" cy="4670018"/>
          </a:xfrm>
        </p:grpSpPr>
        <p:sp>
          <p:nvSpPr>
            <p:cNvPr id="36" name="Téglalap 35"/>
            <p:cNvSpPr/>
            <p:nvPr/>
          </p:nvSpPr>
          <p:spPr>
            <a:xfrm>
              <a:off x="293772" y="1144995"/>
              <a:ext cx="5649828" cy="46691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800" dirty="0">
                  <a:solidFill>
                    <a:srgbClr val="008000"/>
                  </a:solidFill>
                  <a:latin typeface="Courier New" panose="02070309020205020404" pitchFamily="49" charset="0"/>
                </a:rPr>
                <a:t>-- How many goals has </a:t>
              </a:r>
              <a:r>
                <a:rPr lang="en-US" sz="800" dirty="0" err="1">
                  <a:solidFill>
                    <a:srgbClr val="008000"/>
                  </a:solidFill>
                  <a:latin typeface="Courier New" panose="02070309020205020404" pitchFamily="49" charset="0"/>
                </a:rPr>
                <a:t>Újpest</a:t>
              </a:r>
              <a:r>
                <a:rPr lang="en-US" sz="800" dirty="0">
                  <a:solidFill>
                    <a:srgbClr val="008000"/>
                  </a:solidFill>
                  <a:latin typeface="Courier New" panose="02070309020205020404" pitchFamily="49" charset="0"/>
                </a:rPr>
                <a:t> scored in the whole season? </a:t>
              </a:r>
              <a:endParaRPr lang="hu-HU" sz="800" dirty="0" smtClean="0">
                <a:solidFill>
                  <a:srgbClr val="008000"/>
                </a:solidFill>
                <a:latin typeface="Courier New" panose="02070309020205020404" pitchFamily="49" charset="0"/>
              </a:endParaRPr>
            </a:p>
            <a:p>
              <a:r>
                <a:rPr lang="en-US" sz="800" b="1" dirty="0" smtClean="0">
                  <a:solidFill>
                    <a:srgbClr val="0000FF"/>
                  </a:solidFill>
                  <a:latin typeface="Courier New" panose="02070309020205020404" pitchFamily="49" charset="0"/>
                </a:rPr>
                <a:t>SELECT</a:t>
              </a:r>
              <a:r>
                <a:rPr lang="en-US" sz="800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8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COUNT</a:t>
              </a:r>
              <a:r>
                <a:rPr lang="en-US" sz="8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sz="8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goal_id</a:t>
              </a:r>
              <a:r>
                <a:rPr lang="en-US" sz="8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)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endParaRPr lang="hu-HU" sz="800" dirty="0" smtClean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r>
                <a:rPr lang="en-US" sz="800" b="1" dirty="0" smtClean="0">
                  <a:solidFill>
                    <a:srgbClr val="0000FF"/>
                  </a:solidFill>
                  <a:latin typeface="Courier New" panose="02070309020205020404" pitchFamily="49" charset="0"/>
                </a:rPr>
                <a:t>FROM</a:t>
              </a:r>
              <a:r>
                <a:rPr lang="en-US" sz="800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 season_2022_2023_goals</a:t>
              </a:r>
              <a:endParaRPr lang="hu-HU" sz="800" dirty="0" smtClean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endParaRPr lang="hu-HU" sz="800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r>
                <a:rPr lang="en-US" sz="800" dirty="0">
                  <a:solidFill>
                    <a:srgbClr val="008000"/>
                  </a:solidFill>
                  <a:latin typeface="Courier New" panose="02070309020205020404" pitchFamily="49" charset="0"/>
                </a:rPr>
                <a:t>-- How many goals has </a:t>
              </a:r>
              <a:r>
                <a:rPr lang="en-US" sz="800" dirty="0" err="1">
                  <a:solidFill>
                    <a:srgbClr val="008000"/>
                  </a:solidFill>
                  <a:latin typeface="Courier New" panose="02070309020205020404" pitchFamily="49" charset="0"/>
                </a:rPr>
                <a:t>Újpest</a:t>
              </a:r>
              <a:r>
                <a:rPr lang="en-US" sz="800" dirty="0">
                  <a:solidFill>
                    <a:srgbClr val="008000"/>
                  </a:solidFill>
                  <a:latin typeface="Courier New" panose="02070309020205020404" pitchFamily="49" charset="0"/>
                </a:rPr>
                <a:t> scored in the whole season? </a:t>
              </a:r>
              <a:endParaRPr lang="hu-HU" sz="800" dirty="0" smtClean="0">
                <a:solidFill>
                  <a:srgbClr val="008000"/>
                </a:solidFill>
                <a:latin typeface="Courier New" panose="02070309020205020404" pitchFamily="49" charset="0"/>
              </a:endParaRPr>
            </a:p>
            <a:p>
              <a:r>
                <a:rPr lang="en-US" sz="800" dirty="0" smtClean="0">
                  <a:solidFill>
                    <a:srgbClr val="008000"/>
                  </a:solidFill>
                  <a:latin typeface="Courier New" panose="02070309020205020404" pitchFamily="49" charset="0"/>
                </a:rPr>
                <a:t>-- </a:t>
              </a:r>
              <a:r>
                <a:rPr lang="en-US" sz="800" dirty="0">
                  <a:solidFill>
                    <a:srgbClr val="008000"/>
                  </a:solidFill>
                  <a:latin typeface="Courier New" panose="02070309020205020404" pitchFamily="49" charset="0"/>
                </a:rPr>
                <a:t>Only the first half matters </a:t>
              </a:r>
              <a:endParaRPr lang="hu-HU" sz="800" dirty="0" smtClean="0">
                <a:solidFill>
                  <a:srgbClr val="008000"/>
                </a:solidFill>
                <a:latin typeface="Courier New" panose="02070309020205020404" pitchFamily="49" charset="0"/>
              </a:endParaRPr>
            </a:p>
            <a:p>
              <a:r>
                <a:rPr lang="en-US" sz="800" b="1" dirty="0" smtClean="0">
                  <a:solidFill>
                    <a:srgbClr val="0000FF"/>
                  </a:solidFill>
                  <a:latin typeface="Courier New" panose="02070309020205020404" pitchFamily="49" charset="0"/>
                </a:rPr>
                <a:t>SELECT</a:t>
              </a:r>
              <a:r>
                <a:rPr lang="en-US" sz="800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8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COUNT</a:t>
              </a:r>
              <a:r>
                <a:rPr lang="en-US" sz="8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sz="8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goal_id</a:t>
              </a:r>
              <a:r>
                <a:rPr lang="en-US" sz="8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)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endParaRPr lang="hu-HU" sz="800" dirty="0" smtClean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r>
                <a:rPr lang="en-US" sz="800" b="1" dirty="0" smtClean="0">
                  <a:solidFill>
                    <a:srgbClr val="0000FF"/>
                  </a:solidFill>
                  <a:latin typeface="Courier New" panose="02070309020205020404" pitchFamily="49" charset="0"/>
                </a:rPr>
                <a:t>FROM</a:t>
              </a:r>
              <a:r>
                <a:rPr lang="en-US" sz="800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season_2022_2023_goals </a:t>
              </a:r>
              <a:endParaRPr lang="hu-HU" sz="800" dirty="0" smtClean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r>
                <a:rPr lang="en-US" sz="800" b="1" dirty="0" smtClean="0">
                  <a:solidFill>
                    <a:srgbClr val="0000FF"/>
                  </a:solidFill>
                  <a:latin typeface="Courier New" panose="02070309020205020404" pitchFamily="49" charset="0"/>
                </a:rPr>
                <a:t>WHERE</a:t>
              </a:r>
              <a:r>
                <a:rPr lang="en-US" sz="800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8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goal_minute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8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&lt;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800" dirty="0">
                  <a:solidFill>
                    <a:srgbClr val="FF8000"/>
                  </a:solidFill>
                  <a:latin typeface="Courier New" panose="02070309020205020404" pitchFamily="49" charset="0"/>
                </a:rPr>
                <a:t>46</a:t>
              </a:r>
              <a:r>
                <a:rPr lang="en-US" sz="8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;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endParaRPr lang="en-US" sz="800" dirty="0"/>
            </a:p>
            <a:p>
              <a:endParaRPr lang="hu-HU" sz="800" dirty="0" smtClean="0"/>
            </a:p>
            <a:p>
              <a:r>
                <a:rPr lang="en-US" sz="800" dirty="0">
                  <a:solidFill>
                    <a:srgbClr val="008000"/>
                  </a:solidFill>
                  <a:latin typeface="Courier New" panose="02070309020205020404" pitchFamily="49" charset="0"/>
                </a:rPr>
                <a:t>-- Against which opponent has scored </a:t>
              </a:r>
              <a:r>
                <a:rPr lang="en-US" sz="800" dirty="0" err="1">
                  <a:solidFill>
                    <a:srgbClr val="008000"/>
                  </a:solidFill>
                  <a:latin typeface="Courier New" panose="02070309020205020404" pitchFamily="49" charset="0"/>
                </a:rPr>
                <a:t>Újpest</a:t>
              </a:r>
              <a:r>
                <a:rPr lang="en-US" sz="800" dirty="0">
                  <a:solidFill>
                    <a:srgbClr val="008000"/>
                  </a:solidFill>
                  <a:latin typeface="Courier New" panose="02070309020205020404" pitchFamily="49" charset="0"/>
                </a:rPr>
                <a:t> the most goals in the </a:t>
              </a:r>
              <a:r>
                <a:rPr lang="en-US" sz="800" dirty="0" err="1">
                  <a:solidFill>
                    <a:srgbClr val="008000"/>
                  </a:solidFill>
                  <a:latin typeface="Courier New" panose="02070309020205020404" pitchFamily="49" charset="0"/>
                </a:rPr>
                <a:t>Szusza</a:t>
              </a:r>
              <a:r>
                <a:rPr lang="en-US" sz="800" dirty="0">
                  <a:solidFill>
                    <a:srgbClr val="008000"/>
                  </a:solidFill>
                  <a:latin typeface="Courier New" panose="02070309020205020404" pitchFamily="49" charset="0"/>
                </a:rPr>
                <a:t> Ferenc Stadium? </a:t>
              </a:r>
              <a:r>
                <a:rPr lang="en-US" sz="800" b="1" dirty="0" smtClean="0">
                  <a:solidFill>
                    <a:srgbClr val="0000FF"/>
                  </a:solidFill>
                  <a:latin typeface="Courier New" panose="02070309020205020404" pitchFamily="49" charset="0"/>
                </a:rPr>
                <a:t>SELECT</a:t>
              </a:r>
              <a:r>
                <a:rPr lang="hu-HU" sz="800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800" b="1" dirty="0" smtClean="0">
                  <a:solidFill>
                    <a:srgbClr val="0000FF"/>
                  </a:solidFill>
                  <a:latin typeface="Courier New" panose="02070309020205020404" pitchFamily="49" charset="0"/>
                </a:rPr>
                <a:t>MAX</a:t>
              </a:r>
              <a:r>
                <a:rPr lang="en-US" sz="800" b="1" dirty="0" smtClean="0">
                  <a:solidFill>
                    <a:srgbClr val="00008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sz="800" dirty="0" err="1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home_score</a:t>
              </a:r>
              <a:r>
                <a:rPr lang="en-US" sz="8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)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8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AS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800" dirty="0" smtClean="0">
                  <a:solidFill>
                    <a:srgbClr val="808080"/>
                  </a:solidFill>
                  <a:latin typeface="Courier New" panose="02070309020205020404" pitchFamily="49" charset="0"/>
                </a:rPr>
                <a:t>'goal‚</a:t>
              </a:r>
              <a:endParaRPr lang="hu-HU" sz="800" dirty="0" smtClean="0">
                <a:solidFill>
                  <a:srgbClr val="808080"/>
                </a:solidFill>
                <a:latin typeface="Courier New" panose="02070309020205020404" pitchFamily="49" charset="0"/>
              </a:endParaRPr>
            </a:p>
            <a:p>
              <a:r>
                <a:rPr lang="en-US" sz="800" b="1" dirty="0" smtClean="0">
                  <a:solidFill>
                    <a:srgbClr val="0000FF"/>
                  </a:solidFill>
                  <a:latin typeface="Courier New" panose="02070309020205020404" pitchFamily="49" charset="0"/>
                </a:rPr>
                <a:t>FROM</a:t>
              </a:r>
              <a:r>
                <a:rPr lang="en-US" sz="800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season_2022_2023_result </a:t>
              </a:r>
              <a:endParaRPr lang="hu-HU" sz="800" dirty="0" smtClean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r>
                <a:rPr lang="en-US" sz="800" b="1" dirty="0" smtClean="0">
                  <a:solidFill>
                    <a:srgbClr val="0000FF"/>
                  </a:solidFill>
                  <a:latin typeface="Courier New" panose="02070309020205020404" pitchFamily="49" charset="0"/>
                </a:rPr>
                <a:t>WHERE</a:t>
              </a:r>
              <a:r>
                <a:rPr lang="en-US" sz="800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8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home_team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8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=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800" dirty="0">
                  <a:solidFill>
                    <a:srgbClr val="808080"/>
                  </a:solidFill>
                  <a:latin typeface="Courier New" panose="02070309020205020404" pitchFamily="49" charset="0"/>
                </a:rPr>
                <a:t>'</a:t>
              </a:r>
              <a:r>
                <a:rPr lang="en-US" sz="800" dirty="0" err="1">
                  <a:solidFill>
                    <a:srgbClr val="808080"/>
                  </a:solidFill>
                  <a:latin typeface="Courier New" panose="02070309020205020404" pitchFamily="49" charset="0"/>
                </a:rPr>
                <a:t>Újpest</a:t>
              </a:r>
              <a:r>
                <a:rPr lang="en-US" sz="800" dirty="0">
                  <a:solidFill>
                    <a:srgbClr val="808080"/>
                  </a:solidFill>
                  <a:latin typeface="Courier New" panose="02070309020205020404" pitchFamily="49" charset="0"/>
                </a:rPr>
                <a:t> FC'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endParaRPr lang="hu-HU" sz="800" dirty="0" smtClean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r>
                <a:rPr lang="en-US" sz="800" b="1" dirty="0" smtClean="0">
                  <a:solidFill>
                    <a:srgbClr val="0000FF"/>
                  </a:solidFill>
                  <a:latin typeface="Courier New" panose="02070309020205020404" pitchFamily="49" charset="0"/>
                </a:rPr>
                <a:t>ORDER</a:t>
              </a:r>
              <a:r>
                <a:rPr lang="en-US" sz="800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8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BY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8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home_score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8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DESC</a:t>
              </a:r>
              <a:r>
                <a:rPr lang="en-US" sz="800" b="1" dirty="0" smtClean="0">
                  <a:solidFill>
                    <a:srgbClr val="000080"/>
                  </a:solidFill>
                  <a:latin typeface="Courier New" panose="02070309020205020404" pitchFamily="49" charset="0"/>
                </a:rPr>
                <a:t>;</a:t>
              </a:r>
              <a:endParaRPr lang="hu-HU" sz="800" b="1" dirty="0" smtClean="0">
                <a:solidFill>
                  <a:srgbClr val="000080"/>
                </a:solidFill>
                <a:latin typeface="Courier New" panose="02070309020205020404" pitchFamily="49" charset="0"/>
              </a:endParaRPr>
            </a:p>
            <a:p>
              <a:endParaRPr lang="hu-HU" sz="800" b="1" dirty="0">
                <a:solidFill>
                  <a:srgbClr val="000080"/>
                </a:solidFill>
                <a:latin typeface="Courier New" panose="02070309020205020404" pitchFamily="49" charset="0"/>
              </a:endParaRPr>
            </a:p>
            <a:p>
              <a:r>
                <a:rPr lang="en-US" sz="800" dirty="0">
                  <a:solidFill>
                    <a:srgbClr val="008000"/>
                  </a:solidFill>
                  <a:latin typeface="Courier New" panose="02070309020205020404" pitchFamily="49" charset="0"/>
                </a:rPr>
                <a:t>-- How many goals has </a:t>
              </a:r>
              <a:r>
                <a:rPr lang="en-US" sz="800" dirty="0" err="1">
                  <a:solidFill>
                    <a:srgbClr val="008000"/>
                  </a:solidFill>
                  <a:latin typeface="Courier New" panose="02070309020205020404" pitchFamily="49" charset="0"/>
                </a:rPr>
                <a:t>Újpest</a:t>
              </a:r>
              <a:r>
                <a:rPr lang="en-US" sz="800" dirty="0">
                  <a:solidFill>
                    <a:srgbClr val="008000"/>
                  </a:solidFill>
                  <a:latin typeface="Courier New" panose="02070309020205020404" pitchFamily="49" charset="0"/>
                </a:rPr>
                <a:t> scored in the whole season? -- Only the second half matters </a:t>
              </a:r>
              <a:r>
                <a:rPr lang="en-US" sz="8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SELECT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8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COUNT</a:t>
              </a:r>
              <a:r>
                <a:rPr lang="en-US" sz="8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sz="8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goal_id</a:t>
              </a:r>
              <a:r>
                <a:rPr lang="en-US" sz="8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)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endParaRPr lang="hu-HU" sz="800" dirty="0" smtClean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r>
                <a:rPr lang="en-US" sz="800" b="1" dirty="0" smtClean="0">
                  <a:solidFill>
                    <a:srgbClr val="0000FF"/>
                  </a:solidFill>
                  <a:latin typeface="Courier New" panose="02070309020205020404" pitchFamily="49" charset="0"/>
                </a:rPr>
                <a:t>FROM</a:t>
              </a:r>
              <a:r>
                <a:rPr lang="en-US" sz="800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season_2022_2023_goals </a:t>
              </a:r>
              <a:endParaRPr lang="hu-HU" sz="800" dirty="0" smtClean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r>
                <a:rPr lang="en-US" sz="800" b="1" dirty="0" smtClean="0">
                  <a:solidFill>
                    <a:srgbClr val="0000FF"/>
                  </a:solidFill>
                  <a:latin typeface="Courier New" panose="02070309020205020404" pitchFamily="49" charset="0"/>
                </a:rPr>
                <a:t>WHERE</a:t>
              </a:r>
              <a:r>
                <a:rPr lang="en-US" sz="800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8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goal_minute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endParaRPr lang="hu-HU" sz="800" dirty="0" smtClean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r>
                <a:rPr lang="en-US" sz="800" b="1" dirty="0" smtClean="0">
                  <a:solidFill>
                    <a:srgbClr val="0000FF"/>
                  </a:solidFill>
                  <a:latin typeface="Courier New" panose="02070309020205020404" pitchFamily="49" charset="0"/>
                </a:rPr>
                <a:t>BETWEEN</a:t>
              </a:r>
              <a:r>
                <a:rPr lang="en-US" sz="800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800" dirty="0">
                  <a:solidFill>
                    <a:srgbClr val="FF8000"/>
                  </a:solidFill>
                  <a:latin typeface="Courier New" panose="02070309020205020404" pitchFamily="49" charset="0"/>
                </a:rPr>
                <a:t>45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8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AND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800" dirty="0">
                  <a:solidFill>
                    <a:srgbClr val="FF8000"/>
                  </a:solidFill>
                  <a:latin typeface="Courier New" panose="02070309020205020404" pitchFamily="49" charset="0"/>
                </a:rPr>
                <a:t>100</a:t>
              </a:r>
              <a:r>
                <a:rPr lang="en-US" sz="800" b="1" dirty="0" smtClean="0">
                  <a:solidFill>
                    <a:srgbClr val="000080"/>
                  </a:solidFill>
                  <a:latin typeface="Courier New" panose="02070309020205020404" pitchFamily="49" charset="0"/>
                </a:rPr>
                <a:t>;</a:t>
              </a:r>
              <a:endParaRPr lang="hu-HU" sz="800" b="1" dirty="0" smtClean="0">
                <a:solidFill>
                  <a:srgbClr val="000080"/>
                </a:solidFill>
                <a:latin typeface="Courier New" panose="02070309020205020404" pitchFamily="49" charset="0"/>
              </a:endParaRPr>
            </a:p>
            <a:p>
              <a:endParaRPr lang="hu-HU" sz="800" b="1" dirty="0">
                <a:solidFill>
                  <a:srgbClr val="000080"/>
                </a:solidFill>
                <a:latin typeface="Courier New" panose="02070309020205020404" pitchFamily="49" charset="0"/>
              </a:endParaRPr>
            </a:p>
            <a:p>
              <a:r>
                <a:rPr lang="en-US" sz="800" dirty="0" smtClean="0">
                  <a:solidFill>
                    <a:srgbClr val="008000"/>
                  </a:solidFill>
                  <a:latin typeface="Courier New" panose="02070309020205020404" pitchFamily="49" charset="0"/>
                </a:rPr>
                <a:t>-- </a:t>
              </a:r>
              <a:r>
                <a:rPr lang="en-US" sz="800" dirty="0">
                  <a:solidFill>
                    <a:srgbClr val="008000"/>
                  </a:solidFill>
                  <a:latin typeface="Courier New" panose="02070309020205020404" pitchFamily="49" charset="0"/>
                </a:rPr>
                <a:t>Flag those </a:t>
              </a:r>
              <a:r>
                <a:rPr lang="en-US" sz="800" dirty="0" smtClean="0">
                  <a:solidFill>
                    <a:srgbClr val="008000"/>
                  </a:solidFill>
                  <a:latin typeface="Courier New" panose="02070309020205020404" pitchFamily="49" charset="0"/>
                </a:rPr>
                <a:t>match</a:t>
              </a:r>
              <a:r>
                <a:rPr lang="hu-HU" sz="800" dirty="0" smtClean="0">
                  <a:solidFill>
                    <a:srgbClr val="008000"/>
                  </a:solidFill>
                  <a:latin typeface="Courier New" panose="02070309020205020404" pitchFamily="49" charset="0"/>
                </a:rPr>
                <a:t>es</a:t>
              </a:r>
              <a:r>
                <a:rPr lang="en-US" sz="800" dirty="0" smtClean="0">
                  <a:solidFill>
                    <a:srgbClr val="008000"/>
                  </a:solidFill>
                  <a:latin typeface="Courier New" panose="02070309020205020404" pitchFamily="49" charset="0"/>
                </a:rPr>
                <a:t> when </a:t>
              </a:r>
              <a:r>
                <a:rPr lang="en-US" sz="800" dirty="0" err="1">
                  <a:solidFill>
                    <a:srgbClr val="008000"/>
                  </a:solidFill>
                  <a:latin typeface="Courier New" panose="02070309020205020404" pitchFamily="49" charset="0"/>
                </a:rPr>
                <a:t>Újpest</a:t>
              </a:r>
              <a:r>
                <a:rPr lang="en-US" sz="800" dirty="0">
                  <a:solidFill>
                    <a:srgbClr val="008000"/>
                  </a:solidFill>
                  <a:latin typeface="Courier New" panose="02070309020205020404" pitchFamily="49" charset="0"/>
                </a:rPr>
                <a:t> didn't concede a </a:t>
              </a:r>
              <a:r>
                <a:rPr lang="en-US" sz="800" dirty="0" smtClean="0">
                  <a:solidFill>
                    <a:srgbClr val="008000"/>
                  </a:solidFill>
                  <a:latin typeface="Courier New" panose="02070309020205020404" pitchFamily="49" charset="0"/>
                </a:rPr>
                <a:t>goal</a:t>
              </a:r>
              <a:endParaRPr lang="hu-HU" sz="800" dirty="0" smtClean="0">
                <a:solidFill>
                  <a:srgbClr val="008000"/>
                </a:solidFill>
                <a:latin typeface="Courier New" panose="02070309020205020404" pitchFamily="49" charset="0"/>
              </a:endParaRPr>
            </a:p>
            <a:p>
              <a:r>
                <a:rPr lang="hu-HU" sz="800" dirty="0" smtClean="0">
                  <a:solidFill>
                    <a:srgbClr val="008000"/>
                  </a:solidFill>
                  <a:latin typeface="Courier New" panose="02070309020205020404" pitchFamily="49" charset="0"/>
                </a:rPr>
                <a:t>-- Add a </a:t>
              </a:r>
              <a:r>
                <a:rPr lang="hu-HU" sz="800" dirty="0" err="1" smtClean="0">
                  <a:solidFill>
                    <a:srgbClr val="008000"/>
                  </a:solidFill>
                  <a:latin typeface="Courier New" panose="02070309020205020404" pitchFamily="49" charset="0"/>
                </a:rPr>
                <a:t>new</a:t>
              </a:r>
              <a:r>
                <a:rPr lang="hu-HU" sz="800" dirty="0" smtClean="0">
                  <a:solidFill>
                    <a:srgbClr val="008000"/>
                  </a:solidFill>
                  <a:latin typeface="Courier New" panose="02070309020205020404" pitchFamily="49" charset="0"/>
                </a:rPr>
                <a:t> </a:t>
              </a:r>
              <a:r>
                <a:rPr lang="hu-HU" sz="800" dirty="0" err="1" smtClean="0">
                  <a:solidFill>
                    <a:srgbClr val="008000"/>
                  </a:solidFill>
                  <a:latin typeface="Courier New" panose="02070309020205020404" pitchFamily="49" charset="0"/>
                </a:rPr>
                <a:t>column</a:t>
              </a:r>
              <a:r>
                <a:rPr lang="hu-HU" sz="800" dirty="0" smtClean="0">
                  <a:solidFill>
                    <a:srgbClr val="008000"/>
                  </a:solidFill>
                  <a:latin typeface="Courier New" panose="02070309020205020404" pitchFamily="49" charset="0"/>
                </a:rPr>
                <a:t> </a:t>
              </a:r>
              <a:r>
                <a:rPr lang="hu-HU" sz="800" dirty="0" err="1" smtClean="0">
                  <a:solidFill>
                    <a:srgbClr val="008000"/>
                  </a:solidFill>
                  <a:latin typeface="Courier New" panose="02070309020205020404" pitchFamily="49" charset="0"/>
                </a:rPr>
                <a:t>called</a:t>
              </a:r>
              <a:r>
                <a:rPr lang="hu-HU" sz="800" dirty="0" smtClean="0">
                  <a:solidFill>
                    <a:srgbClr val="008000"/>
                  </a:solidFill>
                  <a:latin typeface="Courier New" panose="02070309020205020404" pitchFamily="49" charset="0"/>
                </a:rPr>
                <a:t> </a:t>
              </a:r>
              <a:r>
                <a:rPr lang="hu-HU" sz="800" dirty="0" err="1" smtClean="0">
                  <a:solidFill>
                    <a:srgbClr val="008000"/>
                  </a:solidFill>
                  <a:latin typeface="Courier New" panose="02070309020205020404" pitchFamily="49" charset="0"/>
                </a:rPr>
                <a:t>clean</a:t>
              </a:r>
              <a:r>
                <a:rPr lang="hu-HU" sz="800" dirty="0">
                  <a:solidFill>
                    <a:srgbClr val="008000"/>
                  </a:solidFill>
                  <a:latin typeface="Courier New" panose="02070309020205020404" pitchFamily="49" charset="0"/>
                </a:rPr>
                <a:t> </a:t>
              </a:r>
              <a:r>
                <a:rPr lang="hu-HU" sz="800" dirty="0" smtClean="0">
                  <a:solidFill>
                    <a:srgbClr val="008000"/>
                  </a:solidFill>
                  <a:latin typeface="Courier New" panose="02070309020205020404" pitchFamily="49" charset="0"/>
                </a:rPr>
                <a:t>sheet</a:t>
              </a:r>
            </a:p>
            <a:p>
              <a:r>
                <a:rPr lang="en-US" sz="800" b="1" dirty="0" smtClean="0">
                  <a:solidFill>
                    <a:srgbClr val="0000FF"/>
                  </a:solidFill>
                  <a:latin typeface="Courier New" panose="02070309020205020404" pitchFamily="49" charset="0"/>
                </a:rPr>
                <a:t>SELECT</a:t>
              </a:r>
              <a:r>
                <a:rPr lang="en-US" sz="800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8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DISTINCT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8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r</a:t>
              </a:r>
              <a:r>
                <a:rPr lang="en-US" sz="800" b="1" dirty="0" err="1">
                  <a:solidFill>
                    <a:srgbClr val="000080"/>
                  </a:solidFill>
                  <a:latin typeface="Courier New" panose="02070309020205020404" pitchFamily="49" charset="0"/>
                </a:rPr>
                <a:t>.</a:t>
              </a:r>
              <a:r>
                <a:rPr lang="en-US" sz="8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home_team</a:t>
              </a:r>
              <a:r>
                <a:rPr lang="en-US" sz="8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,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8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r</a:t>
              </a:r>
              <a:r>
                <a:rPr lang="en-US" sz="800" b="1" dirty="0" err="1">
                  <a:solidFill>
                    <a:srgbClr val="000080"/>
                  </a:solidFill>
                  <a:latin typeface="Courier New" panose="02070309020205020404" pitchFamily="49" charset="0"/>
                </a:rPr>
                <a:t>.</a:t>
              </a:r>
              <a:r>
                <a:rPr lang="en-US" sz="8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away_team</a:t>
              </a:r>
              <a:r>
                <a:rPr lang="en-US" sz="8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,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8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r</a:t>
              </a:r>
              <a:r>
                <a:rPr lang="en-US" sz="800" b="1" dirty="0" err="1">
                  <a:solidFill>
                    <a:srgbClr val="000080"/>
                  </a:solidFill>
                  <a:latin typeface="Courier New" panose="02070309020205020404" pitchFamily="49" charset="0"/>
                </a:rPr>
                <a:t>.</a:t>
              </a:r>
              <a:r>
                <a:rPr lang="en-US" sz="8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home_score</a:t>
              </a:r>
              <a:r>
                <a:rPr lang="en-US" sz="8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,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8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r</a:t>
              </a:r>
              <a:r>
                <a:rPr lang="en-US" sz="800" b="1" dirty="0" err="1">
                  <a:solidFill>
                    <a:srgbClr val="000080"/>
                  </a:solidFill>
                  <a:latin typeface="Courier New" panose="02070309020205020404" pitchFamily="49" charset="0"/>
                </a:rPr>
                <a:t>.</a:t>
              </a:r>
              <a:r>
                <a:rPr lang="en-US" sz="8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away_score</a:t>
              </a:r>
              <a:r>
                <a:rPr lang="en-US" sz="8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,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endParaRPr lang="hu-HU" sz="800" dirty="0" smtClean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r>
                <a:rPr lang="en-US" sz="800" b="1" dirty="0" smtClean="0">
                  <a:solidFill>
                    <a:srgbClr val="0000FF"/>
                  </a:solidFill>
                  <a:latin typeface="Courier New" panose="02070309020205020404" pitchFamily="49" charset="0"/>
                </a:rPr>
                <a:t>CASE</a:t>
              </a:r>
              <a:r>
                <a:rPr lang="en-US" sz="800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hu-HU" sz="800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	</a:t>
              </a:r>
              <a:r>
                <a:rPr lang="en-US" sz="800" b="1" dirty="0" smtClean="0">
                  <a:solidFill>
                    <a:srgbClr val="0000FF"/>
                  </a:solidFill>
                  <a:latin typeface="Courier New" panose="02070309020205020404" pitchFamily="49" charset="0"/>
                </a:rPr>
                <a:t>WHEN</a:t>
              </a:r>
              <a:r>
                <a:rPr lang="en-US" sz="800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8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sz="8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r</a:t>
              </a:r>
              <a:r>
                <a:rPr lang="en-US" sz="800" b="1" dirty="0" err="1">
                  <a:solidFill>
                    <a:srgbClr val="000080"/>
                  </a:solidFill>
                  <a:latin typeface="Courier New" panose="02070309020205020404" pitchFamily="49" charset="0"/>
                </a:rPr>
                <a:t>.</a:t>
              </a:r>
              <a:r>
                <a:rPr lang="en-US" sz="8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home_team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8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=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800" dirty="0">
                  <a:solidFill>
                    <a:srgbClr val="808080"/>
                  </a:solidFill>
                  <a:latin typeface="Courier New" panose="02070309020205020404" pitchFamily="49" charset="0"/>
                </a:rPr>
                <a:t>'</a:t>
              </a:r>
              <a:r>
                <a:rPr lang="en-US" sz="800" dirty="0" err="1">
                  <a:solidFill>
                    <a:srgbClr val="808080"/>
                  </a:solidFill>
                  <a:latin typeface="Courier New" panose="02070309020205020404" pitchFamily="49" charset="0"/>
                </a:rPr>
                <a:t>Újpest</a:t>
              </a:r>
              <a:r>
                <a:rPr lang="en-US" sz="800" dirty="0">
                  <a:solidFill>
                    <a:srgbClr val="808080"/>
                  </a:solidFill>
                  <a:latin typeface="Courier New" panose="02070309020205020404" pitchFamily="49" charset="0"/>
                </a:rPr>
                <a:t> FC'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8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AND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8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r</a:t>
              </a:r>
              <a:r>
                <a:rPr lang="en-US" sz="800" b="1" dirty="0" err="1">
                  <a:solidFill>
                    <a:srgbClr val="000080"/>
                  </a:solidFill>
                  <a:latin typeface="Courier New" panose="02070309020205020404" pitchFamily="49" charset="0"/>
                </a:rPr>
                <a:t>.</a:t>
              </a:r>
              <a:r>
                <a:rPr lang="en-US" sz="8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away_score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8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=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800" dirty="0">
                  <a:solidFill>
                    <a:srgbClr val="FF8000"/>
                  </a:solidFill>
                  <a:latin typeface="Courier New" panose="02070309020205020404" pitchFamily="49" charset="0"/>
                </a:rPr>
                <a:t>0</a:t>
              </a:r>
              <a:r>
                <a:rPr lang="en-US" sz="8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)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8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THEN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800" dirty="0">
                  <a:solidFill>
                    <a:srgbClr val="808080"/>
                  </a:solidFill>
                  <a:latin typeface="Courier New" panose="02070309020205020404" pitchFamily="49" charset="0"/>
                </a:rPr>
                <a:t>'YES'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endParaRPr lang="hu-HU" sz="800" dirty="0" smtClean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r>
                <a:rPr lang="hu-HU" sz="800" b="1" dirty="0" smtClean="0">
                  <a:solidFill>
                    <a:srgbClr val="0000FF"/>
                  </a:solidFill>
                  <a:latin typeface="Courier New" panose="02070309020205020404" pitchFamily="49" charset="0"/>
                </a:rPr>
                <a:t>	</a:t>
              </a:r>
              <a:r>
                <a:rPr lang="en-US" sz="800" b="1" dirty="0" smtClean="0">
                  <a:solidFill>
                    <a:srgbClr val="0000FF"/>
                  </a:solidFill>
                  <a:latin typeface="Courier New" panose="02070309020205020404" pitchFamily="49" charset="0"/>
                </a:rPr>
                <a:t>WHEN</a:t>
              </a:r>
              <a:r>
                <a:rPr lang="en-US" sz="800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8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sz="8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r</a:t>
              </a:r>
              <a:r>
                <a:rPr lang="en-US" sz="800" b="1" dirty="0" err="1">
                  <a:solidFill>
                    <a:srgbClr val="000080"/>
                  </a:solidFill>
                  <a:latin typeface="Courier New" panose="02070309020205020404" pitchFamily="49" charset="0"/>
                </a:rPr>
                <a:t>.</a:t>
              </a:r>
              <a:r>
                <a:rPr lang="en-US" sz="8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away_team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8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=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800" dirty="0">
                  <a:solidFill>
                    <a:srgbClr val="808080"/>
                  </a:solidFill>
                  <a:latin typeface="Courier New" panose="02070309020205020404" pitchFamily="49" charset="0"/>
                </a:rPr>
                <a:t>'</a:t>
              </a:r>
              <a:r>
                <a:rPr lang="en-US" sz="800" dirty="0" err="1">
                  <a:solidFill>
                    <a:srgbClr val="808080"/>
                  </a:solidFill>
                  <a:latin typeface="Courier New" panose="02070309020205020404" pitchFamily="49" charset="0"/>
                </a:rPr>
                <a:t>Újpest</a:t>
              </a:r>
              <a:r>
                <a:rPr lang="en-US" sz="800" dirty="0">
                  <a:solidFill>
                    <a:srgbClr val="808080"/>
                  </a:solidFill>
                  <a:latin typeface="Courier New" panose="02070309020205020404" pitchFamily="49" charset="0"/>
                </a:rPr>
                <a:t> FC'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8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AND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8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r</a:t>
              </a:r>
              <a:r>
                <a:rPr lang="en-US" sz="800" b="1" dirty="0" err="1">
                  <a:solidFill>
                    <a:srgbClr val="000080"/>
                  </a:solidFill>
                  <a:latin typeface="Courier New" panose="02070309020205020404" pitchFamily="49" charset="0"/>
                </a:rPr>
                <a:t>.</a:t>
              </a:r>
              <a:r>
                <a:rPr lang="en-US" sz="8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home_score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8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=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800" dirty="0">
                  <a:solidFill>
                    <a:srgbClr val="FF8000"/>
                  </a:solidFill>
                  <a:latin typeface="Courier New" panose="02070309020205020404" pitchFamily="49" charset="0"/>
                </a:rPr>
                <a:t>0</a:t>
              </a:r>
              <a:r>
                <a:rPr lang="en-US" sz="8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)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8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THEN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800" dirty="0">
                  <a:solidFill>
                    <a:srgbClr val="808080"/>
                  </a:solidFill>
                  <a:latin typeface="Courier New" panose="02070309020205020404" pitchFamily="49" charset="0"/>
                </a:rPr>
                <a:t>'YES'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endParaRPr lang="hu-HU" sz="800" dirty="0" smtClean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r>
                <a:rPr lang="hu-HU" sz="800" b="1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	</a:t>
              </a:r>
              <a:r>
                <a:rPr lang="en-US" sz="800" b="1" dirty="0" smtClean="0">
                  <a:solidFill>
                    <a:srgbClr val="0000FF"/>
                  </a:solidFill>
                  <a:latin typeface="Courier New" panose="02070309020205020404" pitchFamily="49" charset="0"/>
                </a:rPr>
                <a:t>ELSE</a:t>
              </a:r>
              <a:r>
                <a:rPr lang="en-US" sz="800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800" dirty="0">
                  <a:solidFill>
                    <a:srgbClr val="808080"/>
                  </a:solidFill>
                  <a:latin typeface="Courier New" panose="02070309020205020404" pitchFamily="49" charset="0"/>
                </a:rPr>
                <a:t>'NO'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endParaRPr lang="hu-HU" sz="800" dirty="0" smtClean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r>
                <a:rPr lang="en-US" sz="800" b="1" dirty="0" smtClean="0">
                  <a:solidFill>
                    <a:srgbClr val="0000FF"/>
                  </a:solidFill>
                  <a:latin typeface="Courier New" panose="02070309020205020404" pitchFamily="49" charset="0"/>
                </a:rPr>
                <a:t>END</a:t>
              </a:r>
              <a:r>
                <a:rPr lang="en-US" sz="800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8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AS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8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clean_sheet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endParaRPr lang="hu-HU" sz="800" dirty="0" smtClean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r>
                <a:rPr lang="en-US" sz="800" b="1" dirty="0" smtClean="0">
                  <a:solidFill>
                    <a:srgbClr val="0000FF"/>
                  </a:solidFill>
                  <a:latin typeface="Courier New" panose="02070309020205020404" pitchFamily="49" charset="0"/>
                </a:rPr>
                <a:t>FROM</a:t>
              </a:r>
              <a:r>
                <a:rPr lang="en-US" sz="800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season_2022_2023_goals g </a:t>
              </a:r>
              <a:endParaRPr lang="hu-HU" sz="800" dirty="0" smtClean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r>
                <a:rPr lang="en-US" sz="800" b="1" dirty="0" smtClean="0">
                  <a:solidFill>
                    <a:srgbClr val="0000FF"/>
                  </a:solidFill>
                  <a:latin typeface="Courier New" panose="02070309020205020404" pitchFamily="49" charset="0"/>
                </a:rPr>
                <a:t>JOIN</a:t>
              </a:r>
              <a:r>
                <a:rPr lang="en-US" sz="800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season_2022_2023_result r </a:t>
              </a:r>
              <a:endParaRPr lang="hu-HU" sz="800" dirty="0" smtClean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marL="355600"/>
              <a:r>
                <a:rPr lang="en-US" sz="800" b="1" dirty="0" smtClean="0">
                  <a:solidFill>
                    <a:srgbClr val="0000FF"/>
                  </a:solidFill>
                  <a:latin typeface="Courier New" panose="02070309020205020404" pitchFamily="49" charset="0"/>
                </a:rPr>
                <a:t>ON</a:t>
              </a:r>
              <a:r>
                <a:rPr lang="en-US" sz="800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8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g</a:t>
              </a:r>
              <a:r>
                <a:rPr lang="en-US" sz="800" b="1" dirty="0" err="1">
                  <a:solidFill>
                    <a:srgbClr val="000080"/>
                  </a:solidFill>
                  <a:latin typeface="Courier New" panose="02070309020205020404" pitchFamily="49" charset="0"/>
                </a:rPr>
                <a:t>.</a:t>
              </a:r>
              <a:r>
                <a:rPr lang="en-US" sz="8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round_id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8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=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8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r</a:t>
              </a:r>
              <a:r>
                <a:rPr lang="en-US" sz="800" b="1" dirty="0" err="1">
                  <a:solidFill>
                    <a:srgbClr val="000080"/>
                  </a:solidFill>
                  <a:latin typeface="Courier New" panose="02070309020205020404" pitchFamily="49" charset="0"/>
                </a:rPr>
                <a:t>.</a:t>
              </a:r>
              <a:r>
                <a:rPr lang="en-US" sz="8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round_id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endParaRPr lang="hu-HU" sz="800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marL="355600"/>
              <a:endParaRPr lang="hu-HU" sz="800" dirty="0" smtClean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r>
                <a:rPr lang="hu-HU" sz="800" dirty="0">
                  <a:solidFill>
                    <a:srgbClr val="008000"/>
                  </a:solidFill>
                  <a:latin typeface="Courier New" panose="02070309020205020404" pitchFamily="49" charset="0"/>
                </a:rPr>
                <a:t>-- </a:t>
              </a:r>
              <a:r>
                <a:rPr lang="hu-HU" sz="800" dirty="0" err="1" smtClean="0">
                  <a:solidFill>
                    <a:srgbClr val="008000"/>
                  </a:solidFill>
                  <a:latin typeface="Courier New" panose="02070309020205020404" pitchFamily="49" charset="0"/>
                </a:rPr>
                <a:t>Count</a:t>
              </a:r>
              <a:r>
                <a:rPr lang="hu-HU" sz="800" dirty="0" smtClean="0">
                  <a:solidFill>
                    <a:srgbClr val="008000"/>
                  </a:solidFill>
                  <a:latin typeface="Courier New" panose="02070309020205020404" pitchFamily="49" charset="0"/>
                </a:rPr>
                <a:t> </a:t>
              </a:r>
              <a:r>
                <a:rPr lang="hu-HU" sz="800" dirty="0" err="1" smtClean="0">
                  <a:solidFill>
                    <a:srgbClr val="008000"/>
                  </a:solidFill>
                  <a:latin typeface="Courier New" panose="02070309020205020404" pitchFamily="49" charset="0"/>
                </a:rPr>
                <a:t>the</a:t>
              </a:r>
              <a:r>
                <a:rPr lang="hu-HU" sz="800" dirty="0" smtClean="0">
                  <a:solidFill>
                    <a:srgbClr val="008000"/>
                  </a:solidFill>
                  <a:latin typeface="Courier New" panose="02070309020205020404" pitchFamily="49" charset="0"/>
                </a:rPr>
                <a:t> </a:t>
              </a:r>
              <a:r>
                <a:rPr lang="hu-HU" sz="800" dirty="0" err="1" smtClean="0">
                  <a:solidFill>
                    <a:srgbClr val="008000"/>
                  </a:solidFill>
                  <a:latin typeface="Courier New" panose="02070309020205020404" pitchFamily="49" charset="0"/>
                </a:rPr>
                <a:t>number</a:t>
              </a:r>
              <a:r>
                <a:rPr lang="hu-HU" sz="800" dirty="0" smtClean="0">
                  <a:solidFill>
                    <a:srgbClr val="008000"/>
                  </a:solidFill>
                  <a:latin typeface="Courier New" panose="02070309020205020404" pitchFamily="49" charset="0"/>
                </a:rPr>
                <a:t> of </a:t>
              </a:r>
              <a:r>
                <a:rPr lang="hu-HU" sz="800" dirty="0" err="1" smtClean="0">
                  <a:solidFill>
                    <a:srgbClr val="008000"/>
                  </a:solidFill>
                  <a:latin typeface="Courier New" panose="02070309020205020404" pitchFamily="49" charset="0"/>
                </a:rPr>
                <a:t>goals</a:t>
              </a:r>
              <a:r>
                <a:rPr lang="hu-HU" sz="800" dirty="0" smtClean="0">
                  <a:solidFill>
                    <a:srgbClr val="008000"/>
                  </a:solidFill>
                  <a:latin typeface="Courier New" panose="02070309020205020404" pitchFamily="49" charset="0"/>
                </a:rPr>
                <a:t> Újpest has </a:t>
              </a:r>
              <a:r>
                <a:rPr lang="hu-HU" sz="800" dirty="0" err="1" smtClean="0">
                  <a:solidFill>
                    <a:srgbClr val="008000"/>
                  </a:solidFill>
                  <a:latin typeface="Courier New" panose="02070309020205020404" pitchFamily="49" charset="0"/>
                </a:rPr>
                <a:t>scored</a:t>
              </a:r>
              <a:r>
                <a:rPr lang="hu-HU" sz="800" dirty="0" smtClean="0">
                  <a:solidFill>
                    <a:srgbClr val="008000"/>
                  </a:solidFill>
                  <a:latin typeface="Courier New" panose="02070309020205020404" pitchFamily="49" charset="0"/>
                </a:rPr>
                <a:t> in </a:t>
              </a:r>
              <a:r>
                <a:rPr lang="hu-HU" sz="800" dirty="0" err="1" smtClean="0">
                  <a:solidFill>
                    <a:srgbClr val="008000"/>
                  </a:solidFill>
                  <a:latin typeface="Courier New" panose="02070309020205020404" pitchFamily="49" charset="0"/>
                </a:rPr>
                <a:t>home</a:t>
              </a:r>
              <a:r>
                <a:rPr lang="hu-HU" sz="800" dirty="0" smtClean="0">
                  <a:solidFill>
                    <a:srgbClr val="008000"/>
                  </a:solidFill>
                  <a:latin typeface="Courier New" panose="02070309020205020404" pitchFamily="49" charset="0"/>
                </a:rPr>
                <a:t> and in </a:t>
              </a:r>
              <a:r>
                <a:rPr lang="hu-HU" sz="800" dirty="0" err="1" smtClean="0">
                  <a:solidFill>
                    <a:srgbClr val="008000"/>
                  </a:solidFill>
                  <a:latin typeface="Courier New" panose="02070309020205020404" pitchFamily="49" charset="0"/>
                </a:rPr>
                <a:t>away</a:t>
              </a:r>
              <a:r>
                <a:rPr lang="hu-HU" sz="800" dirty="0" smtClean="0">
                  <a:solidFill>
                    <a:srgbClr val="008000"/>
                  </a:solidFill>
                  <a:latin typeface="Courier New" panose="02070309020205020404" pitchFamily="49" charset="0"/>
                </a:rPr>
                <a:t> in </a:t>
              </a:r>
              <a:r>
                <a:rPr lang="hu-HU" sz="800" dirty="0" err="1" smtClean="0">
                  <a:solidFill>
                    <a:srgbClr val="008000"/>
                  </a:solidFill>
                  <a:latin typeface="Courier New" panose="02070309020205020404" pitchFamily="49" charset="0"/>
                </a:rPr>
                <a:t>different</a:t>
              </a:r>
              <a:r>
                <a:rPr lang="hu-HU" sz="800" dirty="0" smtClean="0">
                  <a:solidFill>
                    <a:srgbClr val="008000"/>
                  </a:solidFill>
                  <a:latin typeface="Courier New" panose="02070309020205020404" pitchFamily="49" charset="0"/>
                </a:rPr>
                <a:t> </a:t>
              </a:r>
              <a:r>
                <a:rPr lang="hu-HU" sz="800" dirty="0" err="1" smtClean="0">
                  <a:solidFill>
                    <a:srgbClr val="008000"/>
                  </a:solidFill>
                  <a:latin typeface="Courier New" panose="02070309020205020404" pitchFamily="49" charset="0"/>
                </a:rPr>
                <a:t>columns</a:t>
              </a:r>
              <a:endParaRPr lang="hu-HU" sz="800" b="1" dirty="0" smtClean="0">
                <a:solidFill>
                  <a:srgbClr val="0000FF"/>
                </a:solidFill>
                <a:latin typeface="Courier New" panose="02070309020205020404" pitchFamily="49" charset="0"/>
              </a:endParaRPr>
            </a:p>
            <a:p>
              <a:r>
                <a:rPr lang="en-US" sz="800" b="1" dirty="0" smtClean="0">
                  <a:solidFill>
                    <a:srgbClr val="0000FF"/>
                  </a:solidFill>
                  <a:latin typeface="Courier New" panose="02070309020205020404" pitchFamily="49" charset="0"/>
                </a:rPr>
                <a:t>SELECT</a:t>
              </a:r>
              <a:r>
                <a:rPr lang="en-US" sz="800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endParaRPr lang="hu-HU" sz="800" dirty="0" smtClean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marL="355600"/>
              <a:r>
                <a:rPr lang="en-US" sz="800" b="1" dirty="0" smtClean="0">
                  <a:solidFill>
                    <a:srgbClr val="0000FF"/>
                  </a:solidFill>
                  <a:latin typeface="Courier New" panose="02070309020205020404" pitchFamily="49" charset="0"/>
                </a:rPr>
                <a:t>SUM</a:t>
              </a:r>
              <a:r>
                <a:rPr lang="en-US" sz="800" b="1" dirty="0" smtClean="0">
                  <a:solidFill>
                    <a:srgbClr val="00008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sz="800" b="1" dirty="0" smtClean="0">
                  <a:solidFill>
                    <a:srgbClr val="0000FF"/>
                  </a:solidFill>
                  <a:latin typeface="Courier New" panose="02070309020205020404" pitchFamily="49" charset="0"/>
                </a:rPr>
                <a:t>CASE</a:t>
              </a:r>
              <a:r>
                <a:rPr lang="en-US" sz="800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8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WHEN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8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home_team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8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=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800" dirty="0">
                  <a:solidFill>
                    <a:srgbClr val="808080"/>
                  </a:solidFill>
                  <a:latin typeface="Courier New" panose="02070309020205020404" pitchFamily="49" charset="0"/>
                </a:rPr>
                <a:t>'</a:t>
              </a:r>
              <a:r>
                <a:rPr lang="en-US" sz="800" dirty="0" err="1">
                  <a:solidFill>
                    <a:srgbClr val="808080"/>
                  </a:solidFill>
                  <a:latin typeface="Courier New" panose="02070309020205020404" pitchFamily="49" charset="0"/>
                </a:rPr>
                <a:t>Újpest</a:t>
              </a:r>
              <a:r>
                <a:rPr lang="en-US" sz="800" dirty="0">
                  <a:solidFill>
                    <a:srgbClr val="808080"/>
                  </a:solidFill>
                  <a:latin typeface="Courier New" panose="02070309020205020404" pitchFamily="49" charset="0"/>
                </a:rPr>
                <a:t> FC'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8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THEN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8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home_score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8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ELSE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800" dirty="0">
                  <a:solidFill>
                    <a:srgbClr val="FF8000"/>
                  </a:solidFill>
                  <a:latin typeface="Courier New" panose="02070309020205020404" pitchFamily="49" charset="0"/>
                </a:rPr>
                <a:t>0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8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END</a:t>
              </a:r>
              <a:r>
                <a:rPr lang="en-US" sz="8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)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8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AS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8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hazai_golok</a:t>
              </a:r>
              <a:r>
                <a:rPr lang="en-US" sz="8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,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endParaRPr lang="hu-HU" sz="800" dirty="0" smtClean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marL="355600"/>
              <a:r>
                <a:rPr lang="en-US" sz="800" b="1" dirty="0" smtClean="0">
                  <a:solidFill>
                    <a:srgbClr val="0000FF"/>
                  </a:solidFill>
                  <a:latin typeface="Courier New" panose="02070309020205020404" pitchFamily="49" charset="0"/>
                </a:rPr>
                <a:t>SUM</a:t>
              </a:r>
              <a:r>
                <a:rPr lang="en-US" sz="800" b="1" dirty="0" smtClean="0">
                  <a:solidFill>
                    <a:srgbClr val="00008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sz="800" b="1" dirty="0" smtClean="0">
                  <a:solidFill>
                    <a:srgbClr val="0000FF"/>
                  </a:solidFill>
                  <a:latin typeface="Courier New" panose="02070309020205020404" pitchFamily="49" charset="0"/>
                </a:rPr>
                <a:t>CASE</a:t>
              </a:r>
              <a:r>
                <a:rPr lang="en-US" sz="800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8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WHEN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8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away_team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8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=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800" dirty="0">
                  <a:solidFill>
                    <a:srgbClr val="808080"/>
                  </a:solidFill>
                  <a:latin typeface="Courier New" panose="02070309020205020404" pitchFamily="49" charset="0"/>
                </a:rPr>
                <a:t>'</a:t>
              </a:r>
              <a:r>
                <a:rPr lang="en-US" sz="800" dirty="0" err="1">
                  <a:solidFill>
                    <a:srgbClr val="808080"/>
                  </a:solidFill>
                  <a:latin typeface="Courier New" panose="02070309020205020404" pitchFamily="49" charset="0"/>
                </a:rPr>
                <a:t>Újpest</a:t>
              </a:r>
              <a:r>
                <a:rPr lang="en-US" sz="800" dirty="0">
                  <a:solidFill>
                    <a:srgbClr val="808080"/>
                  </a:solidFill>
                  <a:latin typeface="Courier New" panose="02070309020205020404" pitchFamily="49" charset="0"/>
                </a:rPr>
                <a:t> FC'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8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THEN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8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away_score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8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ELSE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800" dirty="0">
                  <a:solidFill>
                    <a:srgbClr val="FF8000"/>
                  </a:solidFill>
                  <a:latin typeface="Courier New" panose="02070309020205020404" pitchFamily="49" charset="0"/>
                </a:rPr>
                <a:t>0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8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END</a:t>
              </a:r>
              <a:r>
                <a:rPr lang="en-US" sz="8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)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8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AS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8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vendeg_golok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endParaRPr lang="hu-HU" sz="800" dirty="0" smtClean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r>
                <a:rPr lang="en-US" sz="800" b="1" dirty="0" smtClean="0">
                  <a:solidFill>
                    <a:srgbClr val="0000FF"/>
                  </a:solidFill>
                  <a:latin typeface="Courier New" panose="02070309020205020404" pitchFamily="49" charset="0"/>
                </a:rPr>
                <a:t>FROM</a:t>
              </a:r>
              <a:r>
                <a:rPr lang="en-US" sz="800" dirty="0" smtClean="0">
                  <a:solidFill>
                    <a:srgbClr val="000000"/>
                  </a:solidFill>
                  <a:latin typeface="Courier New" panose="02070309020205020404" pitchFamily="49" charset="0"/>
                </a:rPr>
                <a:t> season_2022_2023_result</a:t>
              </a:r>
              <a:endParaRPr lang="en-US" sz="800" dirty="0"/>
            </a:p>
            <a:p>
              <a:endParaRPr lang="en-US" sz="800" dirty="0"/>
            </a:p>
            <a:p>
              <a:endParaRPr lang="en-US" sz="800" dirty="0"/>
            </a:p>
            <a:p>
              <a:endParaRPr lang="en-US" sz="800" dirty="0"/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endParaRPr lang="hu-HU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églalap 36"/>
            <p:cNvSpPr/>
            <p:nvPr/>
          </p:nvSpPr>
          <p:spPr>
            <a:xfrm>
              <a:off x="5943600" y="1144108"/>
              <a:ext cx="5648400" cy="46691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800" dirty="0" smtClean="0">
                  <a:solidFill>
                    <a:srgbClr val="008000"/>
                  </a:solidFill>
                  <a:latin typeface="Courier New" panose="02070309020205020404" pitchFamily="49" charset="0"/>
                </a:rPr>
                <a:t>-- </a:t>
              </a:r>
              <a:r>
                <a:rPr lang="en-US" sz="800" dirty="0">
                  <a:solidFill>
                    <a:srgbClr val="008000"/>
                  </a:solidFill>
                  <a:latin typeface="Courier New" panose="02070309020205020404" pitchFamily="49" charset="0"/>
                </a:rPr>
                <a:t>Order by descending </a:t>
              </a:r>
              <a:r>
                <a:rPr lang="hu-HU" sz="800" dirty="0" smtClean="0">
                  <a:solidFill>
                    <a:srgbClr val="008000"/>
                  </a:solidFill>
                  <a:latin typeface="Courier New" panose="02070309020205020404" pitchFamily="49" charset="0"/>
                </a:rPr>
                <a:t>-</a:t>
              </a:r>
              <a:r>
                <a:rPr lang="en-US" sz="800" dirty="0" smtClean="0">
                  <a:solidFill>
                    <a:srgbClr val="008000"/>
                  </a:solidFill>
                  <a:latin typeface="Courier New" panose="02070309020205020404" pitchFamily="49" charset="0"/>
                </a:rPr>
                <a:t>- </a:t>
              </a:r>
              <a:r>
                <a:rPr lang="en-US" sz="800" dirty="0">
                  <a:solidFill>
                    <a:srgbClr val="008000"/>
                  </a:solidFill>
                  <a:latin typeface="Courier New" panose="02070309020205020404" pitchFamily="49" charset="0"/>
                </a:rPr>
                <a:t>Show only the top5 </a:t>
              </a:r>
              <a:endParaRPr lang="hu-HU" sz="800" dirty="0">
                <a:solidFill>
                  <a:srgbClr val="008000"/>
                </a:solidFill>
                <a:latin typeface="Courier New" panose="02070309020205020404" pitchFamily="49" charset="0"/>
              </a:endParaRPr>
            </a:p>
            <a:p>
              <a:r>
                <a:rPr lang="en-US" sz="8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SELECT</a:t>
              </a:r>
              <a:endParaRPr lang="hu-HU" sz="800" b="1" dirty="0">
                <a:solidFill>
                  <a:srgbClr val="0000FF"/>
                </a:solidFill>
                <a:latin typeface="Courier New" panose="02070309020205020404" pitchFamily="49" charset="0"/>
              </a:endParaRPr>
            </a:p>
            <a:p>
              <a:pPr marL="269875"/>
              <a:r>
                <a:rPr lang="en-US" sz="8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COUNT</a:t>
              </a:r>
              <a:r>
                <a:rPr lang="en-US" sz="8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referee</a:t>
              </a:r>
              <a:r>
                <a:rPr lang="en-US" sz="8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)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8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AS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800" dirty="0">
                  <a:solidFill>
                    <a:srgbClr val="808080"/>
                  </a:solidFill>
                  <a:latin typeface="Courier New" panose="02070309020205020404" pitchFamily="49" charset="0"/>
                </a:rPr>
                <a:t>'</a:t>
              </a:r>
              <a:r>
                <a:rPr lang="en-US" sz="800" dirty="0" err="1">
                  <a:solidFill>
                    <a:srgbClr val="808080"/>
                  </a:solidFill>
                  <a:latin typeface="Courier New" panose="02070309020205020404" pitchFamily="49" charset="0"/>
                </a:rPr>
                <a:t>meccsszám</a:t>
              </a:r>
              <a:r>
                <a:rPr lang="en-US" sz="800" dirty="0">
                  <a:solidFill>
                    <a:srgbClr val="808080"/>
                  </a:solidFill>
                  <a:latin typeface="Courier New" panose="02070309020205020404" pitchFamily="49" charset="0"/>
                </a:rPr>
                <a:t>'</a:t>
              </a:r>
              <a:r>
                <a:rPr lang="en-US" sz="8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,</a:t>
              </a:r>
              <a:endParaRPr lang="hu-HU" sz="800" b="1" dirty="0">
                <a:solidFill>
                  <a:srgbClr val="000080"/>
                </a:solidFill>
                <a:latin typeface="Courier New" panose="02070309020205020404" pitchFamily="49" charset="0"/>
              </a:endParaRPr>
            </a:p>
            <a:p>
              <a:pPr marL="269875"/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referee</a:t>
              </a:r>
              <a:r>
                <a:rPr lang="en-US" sz="8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,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endParaRPr lang="hu-HU" sz="800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pPr marL="269875"/>
              <a:r>
                <a:rPr lang="en-US" sz="8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SUM</a:t>
              </a:r>
              <a:r>
                <a:rPr lang="en-US" sz="8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(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points</a:t>
              </a:r>
              <a:r>
                <a:rPr lang="en-US" sz="8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)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8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AS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800" dirty="0">
                  <a:solidFill>
                    <a:srgbClr val="808080"/>
                  </a:solidFill>
                  <a:latin typeface="Courier New" panose="02070309020205020404" pitchFamily="49" charset="0"/>
                </a:rPr>
                <a:t>'</a:t>
              </a:r>
              <a:r>
                <a:rPr lang="en-US" sz="800" dirty="0" err="1">
                  <a:solidFill>
                    <a:srgbClr val="808080"/>
                  </a:solidFill>
                  <a:latin typeface="Courier New" panose="02070309020205020404" pitchFamily="49" charset="0"/>
                </a:rPr>
                <a:t>összpont</a:t>
              </a:r>
              <a:r>
                <a:rPr lang="en-US" sz="800" dirty="0">
                  <a:solidFill>
                    <a:srgbClr val="808080"/>
                  </a:solidFill>
                  <a:latin typeface="Courier New" panose="02070309020205020404" pitchFamily="49" charset="0"/>
                </a:rPr>
                <a:t>'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endParaRPr lang="hu-HU" sz="800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r>
                <a:rPr lang="en-US" sz="8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FROM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season_2022_2023_result </a:t>
              </a:r>
              <a:endParaRPr lang="hu-HU" sz="800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r>
                <a:rPr lang="en-US" sz="8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GROUP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8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BY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referee </a:t>
              </a:r>
              <a:endParaRPr lang="hu-HU" sz="800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r>
                <a:rPr lang="en-US" sz="8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ORDER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8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BY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8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meccsszám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8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DESC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endParaRPr lang="hu-HU" sz="800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  <a:p>
              <a:r>
                <a:rPr lang="en-US" sz="8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LIMIT</a:t>
              </a:r>
              <a:r>
                <a:rPr lang="en-US" sz="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800" dirty="0">
                  <a:solidFill>
                    <a:srgbClr val="FF8000"/>
                  </a:solidFill>
                  <a:latin typeface="Courier New" panose="02070309020205020404" pitchFamily="49" charset="0"/>
                </a:rPr>
                <a:t>5</a:t>
              </a:r>
              <a:r>
                <a:rPr lang="en-US" sz="800" b="1" dirty="0">
                  <a:solidFill>
                    <a:srgbClr val="000080"/>
                  </a:solidFill>
                  <a:latin typeface="Courier New" panose="02070309020205020404" pitchFamily="49" charset="0"/>
                </a:rPr>
                <a:t>;</a:t>
              </a:r>
              <a:endParaRPr lang="en-US" sz="800" dirty="0"/>
            </a:p>
          </p:txBody>
        </p:sp>
      </p:grpSp>
      <p:sp>
        <p:nvSpPr>
          <p:cNvPr id="3" name="Téglalap 2"/>
          <p:cNvSpPr/>
          <p:nvPr/>
        </p:nvSpPr>
        <p:spPr>
          <a:xfrm>
            <a:off x="446886" y="895149"/>
            <a:ext cx="5472000" cy="250392"/>
          </a:xfrm>
          <a:prstGeom prst="rect">
            <a:avLst/>
          </a:prstGeom>
          <a:solidFill>
            <a:srgbClr val="8593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Goals</a:t>
            </a:r>
            <a:endParaRPr lang="hu-HU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6096714" y="892857"/>
            <a:ext cx="5472000" cy="250392"/>
          </a:xfrm>
          <a:prstGeom prst="rect">
            <a:avLst/>
          </a:prstGeom>
          <a:solidFill>
            <a:srgbClr val="8593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Referee</a:t>
            </a:r>
            <a:endParaRPr lang="hu-HU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64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r82DiHVT7AN3nQN9_T.j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m8jx5Odq5Ftdx4n6uMz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r82DiHVT7AN3nQN9_T.j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m8jx5Odq5Ftdx4n6uMz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r82DiHVT7AN3nQN9_T.j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m8jx5Odq5Ftdx4n6uMz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r82DiHVT7AN3nQN9_T.j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m8jx5Odq5Ftdx4n6uMz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r82DiHVT7AN3nQN9_T.j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m8jx5Odq5Ftdx4n6uMz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r82DiHVT7AN3nQN9_T.j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m8jx5Odq5Ftdx4n6uMz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r82DiHVT7AN3nQN9_T.j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m8jx5Odq5Ftdx4n6uMz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3294</Words>
  <Application>Microsoft Office PowerPoint</Application>
  <PresentationFormat>Szélesvásznú</PresentationFormat>
  <Paragraphs>340</Paragraphs>
  <Slides>7</Slides>
  <Notes>0</Notes>
  <HiddenSlides>0</HiddenSlides>
  <MMClips>0</MMClips>
  <ScaleCrop>false</ScaleCrop>
  <HeadingPairs>
    <vt:vector size="8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Beágyazott OLE kiszolgálók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Times New Roman</vt:lpstr>
      <vt:lpstr>Office Theme</vt:lpstr>
      <vt:lpstr>think-cell Slide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>MVMH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MVMP</dc:creator>
  <cp:lastModifiedBy>MVMP</cp:lastModifiedBy>
  <cp:revision>14</cp:revision>
  <dcterms:created xsi:type="dcterms:W3CDTF">2024-03-21T09:12:29Z</dcterms:created>
  <dcterms:modified xsi:type="dcterms:W3CDTF">2024-04-01T12:17:50Z</dcterms:modified>
</cp:coreProperties>
</file>