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32" r:id="rId2"/>
    <p:sldId id="313" r:id="rId3"/>
    <p:sldId id="314" r:id="rId4"/>
    <p:sldId id="329" r:id="rId5"/>
    <p:sldId id="315" r:id="rId6"/>
    <p:sldId id="316" r:id="rId7"/>
    <p:sldId id="330" r:id="rId8"/>
    <p:sldId id="331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3" r:id="rId21"/>
    <p:sldId id="328" r:id="rId22"/>
    <p:sldId id="31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93310" autoAdjust="0"/>
  </p:normalViewPr>
  <p:slideViewPr>
    <p:cSldViewPr>
      <p:cViewPr>
        <p:scale>
          <a:sx n="80" d="100"/>
          <a:sy n="80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FDEB-0DCF-48B9-A4AD-F0DDA7AF785C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ED39-01FB-4B96-9F87-352765EA2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36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7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8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595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ED39-01FB-4B96-9F87-352765EA24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E7D23A67-2FAA-48A7-AC97-83ADBCA7E189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9A72977-7B77-49B7-8358-093A14407C16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8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6A14F6D-DF82-4649-8082-424E3646C1DA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4F67E7A-CD02-46CC-B844-C98E1AA1789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42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EA58DE3-47DF-4D12-B3E4-ED02B0A57250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6A6E111-C205-40E9-A8C1-2839D9B60463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5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A8FD7F5A-9A4D-48EB-9374-0A8EF357A70B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D175C15-173F-49CC-8414-7DD0D5C7711D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09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DDC2A25-7DE5-4E8A-B73F-41052D0F089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489D68C-202A-4406-889E-4F669A5FC9F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7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3FA732-A893-40F0-AD53-A5E69F56EA3C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2D4C3E-8096-46AE-9D92-090FC831F88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6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6099F18-B5EE-417D-B73C-E9DBEBAED05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C943E3A-9180-4A0E-9183-569ED78654F0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DA5C5AE-0B2F-4297-AC24-B23CC8ED68B2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7F84D05-B382-4EF1-A46E-508BD2500BB2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84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B821965-D9D0-4683-BA71-0902BD48B6BF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96F0A73-F0CB-4B9F-9E91-5644FD8499D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0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50805D-EEB3-469A-9B99-E177B2AAA6D7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C682977-67E0-4AE9-A9A7-952DCAEE5FEC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3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01BA69F-2D78-4E57-BB69-5858058FE0A6}" type="datetimeFigureOut">
              <a:rPr lang="en-US">
                <a:ea typeface="ＭＳ Ｐゴシック" panose="020B0600070205080204" pitchFamily="34" charset="-128"/>
              </a:rPr>
              <a:pPr>
                <a:defRPr/>
              </a:pPr>
              <a:t>11/11/2015</a:t>
            </a:fld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white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1EC42A0-D8B7-4A85-944F-1CA7C6132D1F}" type="slidenum">
              <a:rPr lang="en-US"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7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2052" name="Group 6"/>
          <p:cNvGrpSpPr>
            <a:grpSpLocks/>
          </p:cNvGrpSpPr>
          <p:nvPr/>
        </p:nvGrpSpPr>
        <p:grpSpPr bwMode="auto">
          <a:xfrm>
            <a:off x="22225" y="38100"/>
            <a:ext cx="892175" cy="495300"/>
            <a:chOff x="22809" y="38078"/>
            <a:chExt cx="891591" cy="495322"/>
          </a:xfrm>
        </p:grpSpPr>
        <p:pic>
          <p:nvPicPr>
            <p:cNvPr id="2054" name="Picture 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" y="38078"/>
              <a:ext cx="609524" cy="34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TextBox 8"/>
            <p:cNvSpPr txBox="1">
              <a:spLocks noChangeArrowheads="1"/>
            </p:cNvSpPr>
            <p:nvPr/>
          </p:nvSpPr>
          <p:spPr bwMode="auto">
            <a:xfrm>
              <a:off x="22809" y="333345"/>
              <a:ext cx="89159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00" b="0" smtClean="0">
                  <a:solidFill>
                    <a:srgbClr val="99CCFF"/>
                  </a:solidFill>
                  <a:latin typeface="Comic Sans MS" pitchFamily="66" charset="0"/>
                </a:rPr>
                <a:t>Cloud Computing </a:t>
              </a:r>
            </a:p>
          </p:txBody>
        </p:sp>
      </p:grp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3124200" y="6543675"/>
            <a:ext cx="3308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200" b="0" smtClean="0">
                <a:solidFill>
                  <a:srgbClr val="93CDDD"/>
                </a:solidFill>
                <a:latin typeface="Calibri" pitchFamily="34" charset="0"/>
              </a:rPr>
              <a:t>Copyright © 2012, Elsevier Inc. All rights reserved.</a:t>
            </a:r>
            <a:endParaRPr lang="en-US" altLang="en-US" sz="1200" b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0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openstack.org/admin-guide-cloud/content/ch_getting-started-with-openstack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anual.futuregrid.org/openstackhavana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.futuregrid.org/openstackhavana.html" TargetMode="External"/><Relationship Id="rId2" Type="http://schemas.openxmlformats.org/officeDocument/2006/relationships/hyperlink" Target="http://0.0.0.0/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 smtClean="0"/>
              <a:t>FutureSystems</a:t>
            </a:r>
            <a:r>
              <a:rPr lang="en-US" dirty="0" smtClean="0"/>
              <a:t> and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375"/>
            <a:ext cx="6400800" cy="1752600"/>
          </a:xfrm>
        </p:spPr>
        <p:txBody>
          <a:bodyPr/>
          <a:lstStyle/>
          <a:p>
            <a:r>
              <a:rPr lang="en-US" dirty="0" smtClean="0"/>
              <a:t>Andrew J. </a:t>
            </a:r>
            <a:r>
              <a:rPr lang="en-US" dirty="0" err="1" smtClean="0"/>
              <a:t>Younge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CSCI-P434 Distributed Systems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97669" y="453691"/>
            <a:ext cx="8494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Using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FutureSystems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’ India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OpenStack</a:t>
            </a:r>
            <a:endParaRPr lang="en-US" sz="2800" dirty="0">
              <a:solidFill>
                <a:srgbClr val="66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63524" y="1884947"/>
            <a:ext cx="872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Make sure you can log into </a:t>
            </a:r>
            <a:r>
              <a:rPr lang="en-US" sz="24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FutureSystemsIndia</a:t>
            </a: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cluster</a:t>
            </a:r>
            <a:endParaRPr lang="en-US" sz="2400" dirty="0">
              <a:solidFill>
                <a:prstClr val="white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&lt;private key path&gt; 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username&gt;@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india.futuresystems.org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~/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-key fguser1@india.futuresystems.org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Otherwise, please apply for an account on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FutureSystems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Portal</a:t>
            </a:r>
          </a:p>
          <a:p>
            <a:pPr marL="457200" lvl="2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portal.futuresystems.org/user/register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 you lost your </a:t>
            </a:r>
            <a:r>
              <a:rPr lang="en-US" sz="24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ssh</a:t>
            </a: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private key, please generate a new set, copy and add it to the portal</a:t>
            </a:r>
          </a:p>
          <a:p>
            <a:pPr marL="457200" lvl="2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portal.futuresystems.org/manage-my-portal-account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914400"/>
            <a:ext cx="7010400" cy="8572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FutureSystems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OpenStack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Cloud 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1"/>
            <a:ext cx="3962400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 open source virtual machine (VM)  management environment.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Provides virtual compute nodes, snapshots, object storage, monitoring interfaces, and other features.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mainly use Nova as compute resources for our class, which pertains to booting VMs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797466"/>
            <a:ext cx="7315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http://docs.openstack.org/admin-guide-cloud/content/ch_getting-started-with-openstack.html</a:t>
            </a:r>
            <a:endParaRPr lang="en-US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 descr="C:\PHD\AI\Fall2013_P434\Lab for using FG OpenStack\openstack_havana_conceptual_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14500"/>
            <a:ext cx="4286250" cy="390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7850" y="2800350"/>
            <a:ext cx="1085850" cy="142875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24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6553200" cy="8572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Commands for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OpenStack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298972"/>
            <a:ext cx="61722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# 1. Load the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OpenStack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tool</a:t>
            </a: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openstack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# 2. Find and load your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OpenStack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Nova security credentials</a:t>
            </a:r>
          </a:p>
          <a:p>
            <a:pPr marL="0" indent="0"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anose="02070309020205020404" pitchFamily="49" charset="0"/>
              </a:rPr>
              <a:t>source ~/.</a:t>
            </a:r>
            <a:r>
              <a:rPr lang="en-US" sz="1400" dirty="0" smtClean="0">
                <a:latin typeface="Courier New" pitchFamily="49" charset="0"/>
                <a:cs typeface="Courier New" panose="02070309020205020404" pitchFamily="49" charset="0"/>
              </a:rPr>
              <a:t>cloudmesh/clouds/india/kilo/openrc.sh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# 3. See available virtual images</a:t>
            </a:r>
          </a:p>
          <a:p>
            <a:pPr marL="0" indent="0"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image-list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# 4. See available instance types</a:t>
            </a:r>
          </a:p>
          <a:p>
            <a:pPr marL="0" indent="0"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flavor-list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4450" y="5543551"/>
            <a:ext cx="6229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2"/>
              </a:rPr>
              <a:t>Official Tutorial - http://</a:t>
            </a:r>
            <a:r>
              <a:rPr lang="en-US" sz="1350" dirty="0" smtClean="0">
                <a:hlinkClick r:id="rId2"/>
              </a:rPr>
              <a:t>manual.futuresystems.org/openstackhavana.html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957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7239000" cy="85725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Commands for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OpenStack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98019"/>
            <a:ext cx="79248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# 5. Create your own Nova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ssh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keypair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for your future started instance 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NOTE: do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this only for the first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time!</a:t>
            </a:r>
          </a:p>
          <a:p>
            <a:pPr marL="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keypair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-add $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USER-fg486-vm-sshPublickey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~/.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USER-fg486-vm-sshPrivatekey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/$USER-fg486-vm-sshPrivatekey</a:t>
            </a: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keypair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6. Add security group for SSH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Do this only for the first time!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secgroup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-add-rule default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-1 -1 </a:t>
            </a:r>
            <a:r>
              <a:rPr lang="en-US" sz="1350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0.0.0.0/0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secgroup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-add-rule default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22 22 </a:t>
            </a:r>
            <a:r>
              <a:rPr lang="en-US" sz="1350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0.0.0.0/0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secgroup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-list-rules default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5786" y="5491118"/>
            <a:ext cx="6229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hlinkClick r:id="rId3"/>
              </a:rPr>
              <a:t>Official Tutorial - http://manual.futuregrid.org/openstackhavana.html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024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771990"/>
            <a:ext cx="73152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# 7. Set the net list variable for using the internal network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nl-NL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NET_ID=$(nova net-list| awk '/ </a:t>
            </a:r>
            <a:r>
              <a:rPr lang="nl-NL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fg486</a:t>
            </a:r>
            <a:r>
              <a:rPr lang="nl-NL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-net </a:t>
            </a:r>
            <a:r>
              <a:rPr lang="nl-NL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 {print $2}')</a:t>
            </a: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# 8.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OpenStack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Nova virtual compute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node!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$USER-001 is the name of the VM. This must be unique for every VM you want to boot.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boot --flavor 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m1.medium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image "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fg486/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ubuntu-mpj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net-id=$NET_ID \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key_name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$USER—fg486-vm-sshPublickey \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$USER-001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# 9.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Check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 see when your VM is in ACTIVE state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nova list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43000" y="762000"/>
            <a:ext cx="7239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Commands for 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OpenStack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(cont.)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3962400"/>
            <a:ext cx="3200400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24"/>
              </a:spcBef>
            </a:pP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# Image size</a:t>
            </a:r>
          </a:p>
          <a:p>
            <a:pPr>
              <a:spcBef>
                <a:spcPts val="324"/>
              </a:spcBef>
            </a:pP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# Select an image to use</a:t>
            </a:r>
          </a:p>
          <a:p>
            <a:pPr>
              <a:spcBef>
                <a:spcPts val="324"/>
              </a:spcBef>
            </a:pP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# Network type (internal)</a:t>
            </a:r>
          </a:p>
          <a:p>
            <a:pPr>
              <a:spcBef>
                <a:spcPts val="324"/>
              </a:spcBef>
            </a:pP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# Select your key</a:t>
            </a:r>
          </a:p>
          <a:p>
            <a:pPr>
              <a:spcBef>
                <a:spcPts val="324"/>
              </a:spcBef>
            </a:pP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350" dirty="0" smtClean="0">
                <a:latin typeface="Courier New" pitchFamily="49" charset="0"/>
                <a:cs typeface="Courier New" pitchFamily="49" charset="0"/>
              </a:rPr>
              <a:t>VM  name (make unique)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7572"/>
            <a:ext cx="73914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9. Log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into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the VM with your Nova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ssh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private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key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change XX to the VM IP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list</a:t>
            </a:r>
          </a:p>
          <a:p>
            <a:pPr marL="0" indent="0">
              <a:buNone/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~/.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/$USER-fg486-vm-sshPrivatekey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ubuntu@10.0.4.XX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# 10. Terminate your own instances once you finish your work</a:t>
            </a:r>
          </a:p>
          <a:p>
            <a:pPr marL="0" indent="0">
              <a:buNone/>
            </a:pPr>
            <a:endParaRPr lang="en-US" sz="15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nova delete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$USER-001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52488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For additional help and a generalized tutorial, please consult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FutureSystems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OpenStack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Juno tutorial at:  http://cloudmesh.github.io/introduction_to_cloud_computing/iaas/openstack.html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143000" y="533400"/>
            <a:ext cx="7239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Commands for FG-</a:t>
            </a:r>
            <a:r>
              <a:rPr lang="en-US" sz="32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OpenStack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(cont.)</a:t>
            </a: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1295400" y="2455071"/>
            <a:ext cx="6705600" cy="1102519"/>
          </a:xfrm>
        </p:spPr>
        <p:txBody>
          <a:bodyPr/>
          <a:lstStyle/>
          <a:p>
            <a:r>
              <a:rPr lang="en-US" b="1" dirty="0" smtClean="0"/>
              <a:t>#3 </a:t>
            </a:r>
            <a:r>
              <a:rPr lang="en-US" b="1" dirty="0"/>
              <a:t>- Run </a:t>
            </a:r>
            <a:r>
              <a:rPr lang="en-US" b="1" dirty="0" err="1"/>
              <a:t>Hadoop</a:t>
            </a:r>
            <a:r>
              <a:rPr lang="en-US" b="1" dirty="0"/>
              <a:t> Applications on running </a:t>
            </a:r>
            <a:r>
              <a:rPr lang="en-US" b="1" dirty="0" err="1" smtClean="0"/>
              <a:t>OpenStack</a:t>
            </a:r>
            <a:r>
              <a:rPr lang="en-US" b="1" dirty="0" smtClean="0"/>
              <a:t> VM 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3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1063229"/>
            <a:ext cx="6172200" cy="85725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85850" y="2057401"/>
            <a:ext cx="6915150" cy="3394472"/>
          </a:xfrm>
        </p:spPr>
        <p:txBody>
          <a:bodyPr/>
          <a:lstStyle/>
          <a:p>
            <a:r>
              <a:rPr lang="en-US" dirty="0" smtClean="0"/>
              <a:t>Configure VM working environment</a:t>
            </a:r>
          </a:p>
          <a:p>
            <a:pPr lvl="1"/>
            <a:r>
              <a:rPr lang="en-US" dirty="0" smtClean="0"/>
              <a:t>Change “/</a:t>
            </a:r>
            <a:r>
              <a:rPr lang="en-US" dirty="0" err="1" smtClean="0"/>
              <a:t>etc</a:t>
            </a:r>
            <a:r>
              <a:rPr lang="en-US" dirty="0" smtClean="0"/>
              <a:t>/hosts” on all VM nodes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Hadoop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Hadoop</a:t>
            </a:r>
            <a:r>
              <a:rPr lang="en-US" dirty="0" smtClean="0"/>
              <a:t> applications</a:t>
            </a:r>
            <a:endParaRPr lang="en-US" dirty="0"/>
          </a:p>
          <a:p>
            <a:pPr marL="34289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259556"/>
            <a:ext cx="6172200" cy="857250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53728"/>
            <a:ext cx="83820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1. Make /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/hosts inside VMs based on nova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list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Run from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india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login node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+--------------------------------------+--------------+--------+------------+-------------+-----------------------+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ID                                   | Name         | Status | Task State | Power State | Networks   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+--------------------------------------+--------------+--------+------------+-------------+-----------------------+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3a79c5a5-7747-4947-8dc5-4750bbc313b1 |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&lt;username&gt;-001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ACTIVE | None       | Running     |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-net=10.23.0.251 |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c3be9d71-fe7f-4c6f-886f-7869d3e09f8c |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&lt;username&gt;-002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ACTIVE | None       | Running     |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-net=10.23.0.252 |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+--------------------------------------+--------------+--------+------------+-------------+-----------------------+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Edit VM $USER-001’s /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/hosts file,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add IPs and hostnames for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all nodes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Replace &lt;username&gt; with your VM names</a:t>
            </a:r>
          </a:p>
          <a:p>
            <a:pPr marL="0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udo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vi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/hosts</a:t>
            </a: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10.23.0.251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&lt;username&gt;-001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192.23.0.252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&lt;username&gt;-002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Repeat for all nodes, or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scp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/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/hosts to each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VM</a:t>
            </a:r>
          </a:p>
          <a:p>
            <a:pPr marL="0" indent="0">
              <a:buNone/>
            </a:pP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685800"/>
            <a:ext cx="6172200" cy="857250"/>
          </a:xfrm>
        </p:spPr>
        <p:txBody>
          <a:bodyPr/>
          <a:lstStyle/>
          <a:p>
            <a:r>
              <a:rPr lang="en-US" dirty="0" smtClean="0"/>
              <a:t>Commands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679972"/>
            <a:ext cx="61722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2. Edit $HADOOP_HOME/nodes on the first login nodes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 ~/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software/hadoop-1.1.2/nodes</a:t>
            </a: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10.23.0.251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192.23.0.252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3. Start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Hadoop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Make sure you only run the following commands from the first node in your node file. In this case, that’s the node with IP 10.23.0.251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You may have to answer “yes” to accept the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ssh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fingerprint.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cd $HADOOP_HOME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 ./MultiNodesOneClickStartUp.sh $JAVA_HOME nodes</a:t>
            </a:r>
          </a:p>
        </p:txBody>
      </p:sp>
    </p:spTree>
    <p:extLst>
      <p:ext uri="{BB962C8B-B14F-4D97-AF65-F5344CB8AC3E}">
        <p14:creationId xmlns:p14="http://schemas.microsoft.com/office/powerpoint/2010/main" val="7586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2819400"/>
            <a:ext cx="7543800" cy="1222375"/>
          </a:xfrm>
        </p:spPr>
        <p:txBody>
          <a:bodyPr/>
          <a:lstStyle/>
          <a:p>
            <a:r>
              <a:rPr lang="en-US" b="1" dirty="0" smtClean="0"/>
              <a:t>#1 - Apply for Account on </a:t>
            </a:r>
            <a:r>
              <a:rPr lang="en-US" b="1" dirty="0" err="1" smtClean="0"/>
              <a:t>FutureSystems</a:t>
            </a:r>
            <a:r>
              <a:rPr lang="en-US" b="1" dirty="0" smtClean="0"/>
              <a:t> Portal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61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685800"/>
            <a:ext cx="6172200" cy="857250"/>
          </a:xfrm>
        </p:spPr>
        <p:txBody>
          <a:bodyPr/>
          <a:lstStyle/>
          <a:p>
            <a:r>
              <a:rPr lang="en-US" dirty="0" smtClean="0"/>
              <a:t>Commands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679972"/>
            <a:ext cx="61722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2. Edit $HADOOP_HOME/nodes on the first login nodes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 ~/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software/hadoop-1.1.2/nodes</a:t>
            </a: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10.23.0.251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192.23.0.252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3. Start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Hadoop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Make sure you only run the following commands from the first node in your node file. In this case, that’s the node with IP 10.23.0.251</a:t>
            </a: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NOTE: You may have to answer “yes” to accept the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ssh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fingerprint.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cd $HADOOP_HOME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 ./MultiNodesOneClickStartUp.sh $JAVA_HOME nodes</a:t>
            </a:r>
          </a:p>
        </p:txBody>
      </p:sp>
    </p:spTree>
    <p:extLst>
      <p:ext uri="{BB962C8B-B14F-4D97-AF65-F5344CB8AC3E}">
        <p14:creationId xmlns:p14="http://schemas.microsoft.com/office/powerpoint/2010/main" val="29315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609600"/>
            <a:ext cx="6172200" cy="857250"/>
          </a:xfrm>
        </p:spPr>
        <p:txBody>
          <a:bodyPr/>
          <a:lstStyle/>
          <a:p>
            <a:r>
              <a:rPr lang="en-US" dirty="0" smtClean="0"/>
              <a:t>Commands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603772"/>
            <a:ext cx="6172200" cy="426362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# 4. Check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Hadoop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Status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Arial" pitchFamily="34" charset="0"/>
                <a:cs typeface="Arial" pitchFamily="34" charset="0"/>
              </a:rPr>
              <a:t>Please </a:t>
            </a:r>
            <a:r>
              <a:rPr lang="en-US" sz="1350" dirty="0" smtClean="0">
                <a:latin typeface="Arial" pitchFamily="34" charset="0"/>
                <a:cs typeface="Arial" pitchFamily="34" charset="0"/>
              </a:rPr>
              <a:t>use: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lynx 192.168.205.5:9001 </a:t>
            </a:r>
            <a:r>
              <a:rPr lang="en-US" sz="1350" dirty="0">
                <a:latin typeface="Arial" pitchFamily="34" charset="0"/>
                <a:cs typeface="Arial" pitchFamily="34" charset="0"/>
              </a:rPr>
              <a:t>to see HDFS status</a:t>
            </a:r>
          </a:p>
          <a:p>
            <a:pPr marL="0" indent="0">
              <a:buNone/>
            </a:pPr>
            <a:r>
              <a:rPr lang="en-US" sz="1350" dirty="0">
                <a:latin typeface="Arial" pitchFamily="34" charset="0"/>
                <a:cs typeface="Arial" pitchFamily="34" charset="0"/>
              </a:rPr>
              <a:t>Please </a:t>
            </a:r>
            <a:r>
              <a:rPr lang="en-US" sz="1350" dirty="0" smtClean="0">
                <a:latin typeface="Arial" pitchFamily="34" charset="0"/>
                <a:cs typeface="Arial" pitchFamily="34" charset="0"/>
              </a:rPr>
              <a:t>use: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lynx 192.168.205.5:9003 </a:t>
            </a:r>
            <a:r>
              <a:rPr lang="en-US" sz="1350" dirty="0">
                <a:latin typeface="Arial" pitchFamily="34" charset="0"/>
                <a:cs typeface="Arial" pitchFamily="34" charset="0"/>
              </a:rPr>
              <a:t>to see MapReduce Daemon status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# 5. Run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Applications</a:t>
            </a:r>
          </a:p>
          <a:p>
            <a:pPr marL="0" indent="0">
              <a:buNone/>
            </a:pP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MoocHomeworks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HadoopWordCount</a:t>
            </a: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input/Word_Count_input.txt input/Word_Count_input2.txt</a:t>
            </a:r>
          </a:p>
          <a:p>
            <a:pPr marL="0" indent="0">
              <a:buNone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pPr marL="0" indent="0">
              <a:buNone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</a:p>
          <a:p>
            <a:pPr marL="0" indent="0">
              <a:buNone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-put input </a:t>
            </a:r>
            <a:r>
              <a:rPr lang="en-U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13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./build.sh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jar wordcount.jar WordCount input output</a:t>
            </a:r>
          </a:p>
          <a:p>
            <a:pPr marL="0" indent="0">
              <a:buNone/>
            </a:pP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-cat output/*</a:t>
            </a:r>
          </a:p>
        </p:txBody>
      </p:sp>
    </p:spTree>
    <p:extLst>
      <p:ext uri="{BB962C8B-B14F-4D97-AF65-F5344CB8AC3E}">
        <p14:creationId xmlns:p14="http://schemas.microsoft.com/office/powerpoint/2010/main" val="7917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0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97669" y="453691"/>
            <a:ext cx="8494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Apply for Account on FS Portal</a:t>
            </a:r>
            <a:endParaRPr lang="en-US" sz="2800" dirty="0">
              <a:solidFill>
                <a:srgbClr val="66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63524" y="1884947"/>
            <a:ext cx="8728075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Register a </a:t>
            </a:r>
            <a:r>
              <a:rPr lang="en-US" sz="24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FutureSystems</a:t>
            </a: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account on the portal page: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https://portal.futuresystems.org/user/register</a:t>
            </a:r>
          </a:p>
          <a:p>
            <a:pPr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you fill in the username as your IU email username, e.g. &lt;username&gt;@indiana.edu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Adviser's Contact Information</a:t>
            </a:r>
          </a:p>
          <a:p>
            <a:pPr lvl="3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FG-486, Professor Judy </a:t>
            </a:r>
            <a:r>
              <a:rPr lang="en-US" sz="2400" dirty="0" err="1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Qiu</a:t>
            </a:r>
            <a:r>
              <a:rPr lang="en-US" sz="24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xqiu@indiana.edu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for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will be sent to confirm your account</a:t>
            </a:r>
          </a:p>
          <a:p>
            <a:pPr lvl="1"/>
            <a:r>
              <a:rPr lang="en-US" dirty="0" smtClean="0"/>
              <a:t>Also wait for FG admins to approve your account</a:t>
            </a:r>
          </a:p>
          <a:p>
            <a:r>
              <a:rPr lang="en-US" dirty="0" smtClean="0"/>
              <a:t>Once account is created, join FG-486 project</a:t>
            </a:r>
          </a:p>
          <a:p>
            <a:pPr lvl="1"/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smtClean="0"/>
              <a:t>portal.futuresystems.org/projects/486</a:t>
            </a:r>
          </a:p>
          <a:p>
            <a:pPr lvl="1"/>
            <a:r>
              <a:rPr lang="en-US" dirty="0" smtClean="0"/>
              <a:t>Click “Request Join” on right column</a:t>
            </a:r>
          </a:p>
          <a:p>
            <a:r>
              <a:rPr lang="en-US" dirty="0" smtClean="0"/>
              <a:t>Wait for confirmation email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97669" y="453691"/>
            <a:ext cx="8494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Apply for Account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 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FS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Portal</a:t>
            </a:r>
            <a:endParaRPr lang="en-US" sz="2800" dirty="0">
              <a:solidFill>
                <a:srgbClr val="66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63524" y="939254"/>
            <a:ext cx="8728075" cy="648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have SSH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keypair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log into system servers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an existing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keypair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use public key now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keypair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cluster login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any UNIX OS (Linux, Mac OS X) and type: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ssh-keygen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Keys will default be created at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id_rsa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/id_rsa.pub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private and public keys, respectively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give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–f filename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flag to name the key a special name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97669" y="453691"/>
            <a:ext cx="8494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Apply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Account on </a:t>
            </a:r>
            <a:r>
              <a:rPr lang="en-US" sz="3200" dirty="0" smtClean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FS </a:t>
            </a: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Portal</a:t>
            </a:r>
            <a:endParaRPr lang="en-US" sz="2800" dirty="0">
              <a:solidFill>
                <a:srgbClr val="66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63524" y="1884947"/>
            <a:ext cx="8728075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public key (id_rsa.pub)  in terminal: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cat ~/.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/id_rsa.pub</a:t>
            </a:r>
          </a:p>
          <a:p>
            <a:pPr lvl="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and paste (add a new key) the public key to FS portal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My Portal Account -&gt; SSH Keys -&gt; Add public key</a:t>
            </a: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NOTE: be careful not to include newlines when you c/p!</a:t>
            </a:r>
          </a:p>
          <a:p>
            <a:pPr lvl="1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00FFFF"/>
              </a:buClr>
              <a:buSzPct val="135000"/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on FS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Check to make sure your account is all set up</a:t>
            </a:r>
          </a:p>
          <a:p>
            <a:pPr lvl="1"/>
            <a:r>
              <a:rPr lang="en-US" dirty="0" smtClean="0"/>
              <a:t>My Portal Account -&gt; Portal Account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portal.futuresystems.org/manage-my-portal-account</a:t>
            </a:r>
          </a:p>
          <a:p>
            <a:r>
              <a:rPr lang="en-US" dirty="0" smtClean="0"/>
              <a:t>If all blocks GREEN, you’re all set!</a:t>
            </a:r>
          </a:p>
          <a:p>
            <a:r>
              <a:rPr lang="en-US" dirty="0" smtClean="0"/>
              <a:t>May have to wait up to a few hours for final setup to complete (Access to Resources)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4352925"/>
            <a:ext cx="9001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Portal Account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help, please follow the following detailed guides:</a:t>
            </a:r>
          </a:p>
          <a:p>
            <a:pPr lvl="1"/>
            <a:r>
              <a:rPr lang="en-US" dirty="0"/>
              <a:t>Step 1: Create a portal account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cloudmesh.github.io/introduction_to_cloud_computing/accounts/details.html#s-account-create-account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Step 2: Join a project or create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cloudmesh.github.io/introduction_to_cloud_computing/accounts/details.html#join-a-project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Step 3: Upload a SSH Public Key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cloudmesh.github.io/introduction_to_cloud_computing/accounts/details.html#upload-a-ssh-public-key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2819400"/>
            <a:ext cx="7543800" cy="1222375"/>
          </a:xfrm>
        </p:spPr>
        <p:txBody>
          <a:bodyPr/>
          <a:lstStyle/>
          <a:p>
            <a:r>
              <a:rPr lang="en-US" b="1" dirty="0" smtClean="0"/>
              <a:t>#2 - Using </a:t>
            </a:r>
            <a:r>
              <a:rPr lang="en-US" b="1" dirty="0" err="1" smtClean="0"/>
              <a:t>FutureSystems</a:t>
            </a:r>
            <a:r>
              <a:rPr lang="en-US" b="1" dirty="0" smtClean="0"/>
              <a:t> India </a:t>
            </a:r>
            <a:r>
              <a:rPr lang="en-US" b="1" dirty="0" err="1" smtClean="0"/>
              <a:t>OpenStack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8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8.0&quot;&gt;&lt;object type=&quot;1&quot; unique_id=&quot;10001&quot;&gt;&lt;object type=&quot;2&quot; unique_id=&quot;267570&quot;&gt;&lt;object type=&quot;3&quot; unique_id=&quot;267649&quot;&gt;&lt;property id=&quot;20148&quot; value=&quot;5&quot;/&gt;&lt;property id=&quot;20300&quot; value=&quot;Slide 1 - &amp;quot;B649 – Apply for Account on FutureGrid Portal&amp;quot;&quot;/&gt;&lt;property id=&quot;20307&quot; value=&quot;313&quot;/&gt;&lt;/object&gt;&lt;object type=&quot;3&quot; unique_id=&quot;267650&quot;&gt;&lt;property id=&quot;20148&quot; value=&quot;5&quot;/&gt;&lt;property id=&quot;20300&quot; value=&quot;Slide 2&quot;/&gt;&lt;property id=&quot;20307&quot; value=&quot;314&quot;/&gt;&lt;/object&gt;&lt;object type=&quot;3&quot; unique_id=&quot;267651&quot;&gt;&lt;property id=&quot;20148&quot; value=&quot;5&quot;/&gt;&lt;property id=&quot;20300&quot; value=&quot;Slide 3&quot;/&gt;&lt;property id=&quot;20307&quot; value=&quot;315&quot;/&gt;&lt;/object&gt;&lt;object type=&quot;3&quot; unique_id=&quot;267652&quot;&gt;&lt;property id=&quot;20148&quot; value=&quot;5&quot;/&gt;&lt;property id=&quot;20300&quot; value=&quot;Slide 4&quot;/&gt;&lt;property id=&quot;20307&quot; value=&quot;316&quot;/&gt;&lt;/object&gt;&lt;object type=&quot;3&quot; unique_id=&quot;267653&quot;&gt;&lt;property id=&quot;20148&quot; value=&quot;5&quot;/&gt;&lt;property id=&quot;20300&quot; value=&quot;Slide 5 - &amp;quot;B649 – Using FutureGrid India OpenStack&amp;quot;&quot;/&gt;&lt;property id=&quot;20307&quot; value=&quot;317&quot;/&gt;&lt;/object&gt;&lt;object type=&quot;3&quot; unique_id=&quot;267654&quot;&gt;&lt;property id=&quot;20148&quot; value=&quot;5&quot;/&gt;&lt;property id=&quot;20300&quot; value=&quot;Slide 6&quot;/&gt;&lt;property id=&quot;20307&quot; value=&quot;318&quot;/&gt;&lt;/object&gt;&lt;object type=&quot;3&quot; unique_id=&quot;267655&quot;&gt;&lt;property id=&quot;20148&quot; value=&quot;5&quot;/&gt;&lt;property id=&quot;20300&quot; value=&quot;Slide 7 - &amp;quot;FutureGrid OpenStack Cloud &amp;quot;&quot;/&gt;&lt;property id=&quot;20307&quot; value=&quot;319&quot;/&gt;&lt;/object&gt;&lt;object type=&quot;3&quot; unique_id=&quot;267656&quot;&gt;&lt;property id=&quot;20148&quot; value=&quot;5&quot;/&gt;&lt;property id=&quot;20300&quot; value=&quot;Slide 8 - &amp;quot;Commands for FG-OpenStack&amp;quot;&quot;/&gt;&lt;property id=&quot;20307&quot; value=&quot;320&quot;/&gt;&lt;/object&gt;&lt;object type=&quot;3&quot; unique_id=&quot;267657&quot;&gt;&lt;property id=&quot;20148&quot; value=&quot;5&quot;/&gt;&lt;property id=&quot;20300&quot; value=&quot;Slide 9 - &amp;quot;Commands for FG-OpenStack (cont.)&amp;quot;&quot;/&gt;&lt;property id=&quot;20307&quot; value=&quot;321&quot;/&gt;&lt;/object&gt;&lt;object type=&quot;3&quot; unique_id=&quot;267658&quot;&gt;&lt;property id=&quot;20148&quot; value=&quot;5&quot;/&gt;&lt;property id=&quot;20300&quot; value=&quot;Slide 10&quot;/&gt;&lt;property id=&quot;20307&quot; value=&quot;322&quot;/&gt;&lt;/object&gt;&lt;object type=&quot;3&quot; unique_id=&quot;267659&quot;&gt;&lt;property id=&quot;20148&quot; value=&quot;5&quot;/&gt;&lt;property id=&quot;20300&quot; value=&quot;Slide 11&quot;/&gt;&lt;property id=&quot;20307&quot; value=&quot;323&quot;/&gt;&lt;/object&gt;&lt;object type=&quot;3&quot; unique_id=&quot;267660&quot;&gt;&lt;property id=&quot;20148&quot; value=&quot;5&quot;/&gt;&lt;property id=&quot;20300&quot; value=&quot;Slide 12 - &amp;quot;B649 - Run Hadoop Applications on running OpenStack VM instances&amp;quot;&quot;/&gt;&lt;property id=&quot;20307&quot; value=&quot;324&quot;/&gt;&lt;/object&gt;&lt;object type=&quot;3&quot; unique_id=&quot;267661&quot;&gt;&lt;property id=&quot;20148&quot; value=&quot;5&quot;/&gt;&lt;property id=&quot;20300&quot; value=&quot;Slide 13 - &amp;quot;Overview&amp;quot;&quot;/&gt;&lt;property id=&quot;20307&quot; value=&quot;325&quot;/&gt;&lt;/object&gt;&lt;object type=&quot;3&quot; unique_id=&quot;267662&quot;&gt;&lt;property id=&quot;20148&quot; value=&quot;5&quot;/&gt;&lt;property id=&quot;20300&quot; value=&quot;Slide 14 - &amp;quot;Commands&amp;quot;&quot;/&gt;&lt;property id=&quot;20307&quot; value=&quot;326&quot;/&gt;&lt;/object&gt;&lt;object type=&quot;3&quot; unique_id=&quot;267663&quot;&gt;&lt;property id=&quot;20148&quot; value=&quot;5&quot;/&gt;&lt;property id=&quot;20300&quot; value=&quot;Slide 15 - &amp;quot;Commands (Cont.)&amp;quot;&quot;/&gt;&lt;property id=&quot;20307&quot; value=&quot;327&quot;/&gt;&lt;/object&gt;&lt;object type=&quot;3&quot; unique_id=&quot;267664&quot;&gt;&lt;property id=&quot;20148&quot; value=&quot;5&quot;/&gt;&lt;property id=&quot;20300&quot; value=&quot;Slide 16 - &amp;quot;Commands (Cont.)&amp;quot;&quot;/&gt;&lt;property id=&quot;20307&quot; value=&quot;328&quot;/&gt;&lt;/object&gt;&lt;object type=&quot;3&quot; unique_id=&quot;267665&quot;&gt;&lt;property id=&quot;20148&quot; value=&quot;5&quot;/&gt;&lt;property id=&quot;20300&quot; value=&quot;Slide 17&quot;/&gt;&lt;property id=&quot;20307&quot; value=&quot;312&quot;/&gt;&lt;/object&gt;&lt;/object&gt;&lt;object type=&quot;8&quot; unique_id=&quot;2676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4365</TotalTime>
  <Words>1053</Words>
  <Application>Microsoft Office PowerPoint</Application>
  <PresentationFormat>On-screen Show (4:3)</PresentationFormat>
  <Paragraphs>193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4_Office Theme</vt:lpstr>
      <vt:lpstr>FutureSystems and OpenStack</vt:lpstr>
      <vt:lpstr>#1 - Apply for Account on FutureSystems Portal</vt:lpstr>
      <vt:lpstr>PowerPoint Presentation</vt:lpstr>
      <vt:lpstr>Apply for Account</vt:lpstr>
      <vt:lpstr>PowerPoint Presentation</vt:lpstr>
      <vt:lpstr>PowerPoint Presentation</vt:lpstr>
      <vt:lpstr>Account on FS Portal</vt:lpstr>
      <vt:lpstr>FS Portal Account Help</vt:lpstr>
      <vt:lpstr>#2 - Using FutureSystems India OpenStack</vt:lpstr>
      <vt:lpstr>PowerPoint Presentation</vt:lpstr>
      <vt:lpstr>FutureSystems OpenStack Cloud </vt:lpstr>
      <vt:lpstr>Commands for OpenStack</vt:lpstr>
      <vt:lpstr>Commands for OpenStack (cont.)</vt:lpstr>
      <vt:lpstr>PowerPoint Presentation</vt:lpstr>
      <vt:lpstr>PowerPoint Presentation</vt:lpstr>
      <vt:lpstr>#3 - Run Hadoop Applications on running OpenStack VM instances</vt:lpstr>
      <vt:lpstr>Overview</vt:lpstr>
      <vt:lpstr>Commands</vt:lpstr>
      <vt:lpstr>Commands (Cont.)</vt:lpstr>
      <vt:lpstr>Commands (Cont.)</vt:lpstr>
      <vt:lpstr>Commands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B649 Environment Setup  on CS Machines</dc:title>
  <dc:creator>Stephen Wu</dc:creator>
  <cp:lastModifiedBy>ajyounge</cp:lastModifiedBy>
  <cp:revision>231</cp:revision>
  <dcterms:created xsi:type="dcterms:W3CDTF">2006-08-16T00:00:00Z</dcterms:created>
  <dcterms:modified xsi:type="dcterms:W3CDTF">2015-11-11T21:49:43Z</dcterms:modified>
</cp:coreProperties>
</file>