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63" r:id="rId7"/>
    <p:sldId id="268" r:id="rId8"/>
    <p:sldId id="266" r:id="rId9"/>
    <p:sldId id="267" r:id="rId10"/>
    <p:sldId id="276" r:id="rId11"/>
    <p:sldId id="270" r:id="rId12"/>
    <p:sldId id="271" r:id="rId13"/>
    <p:sldId id="272" r:id="rId14"/>
    <p:sldId id="27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Thesis\Relevant%20Documents\Prediction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000" baseline="0" dirty="0"/>
              <a:t>Dataset </a:t>
            </a:r>
            <a:r>
              <a:rPr lang="en-US" sz="3000" baseline="0" dirty="0" smtClean="0"/>
              <a:t>Class Distribution</a:t>
            </a:r>
            <a:endParaRPr lang="en-US" sz="30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'Prediction Results'!$A$7</c:f>
              <c:strCache>
                <c:ptCount val="1"/>
                <c:pt idx="0">
                  <c:v>Perc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'Prediction Results'!$B$2:$G$2</c:f>
              <c:strCache>
                <c:ptCount val="6"/>
                <c:pt idx="0">
                  <c:v>GradStudent</c:v>
                </c:pt>
                <c:pt idx="1">
                  <c:v>Research</c:v>
                </c:pt>
                <c:pt idx="2">
                  <c:v>Operations</c:v>
                </c:pt>
                <c:pt idx="3">
                  <c:v>Outreach</c:v>
                </c:pt>
                <c:pt idx="4">
                  <c:v>PM</c:v>
                </c:pt>
                <c:pt idx="5">
                  <c:v>Director</c:v>
                </c:pt>
              </c:strCache>
            </c:strRef>
          </c:cat>
          <c:val>
            <c:numRef>
              <c:f>'Prediction Results'!$B$7:$G$7</c:f>
              <c:numCache>
                <c:formatCode>0.0%</c:formatCode>
                <c:ptCount val="6"/>
                <c:pt idx="0">
                  <c:v>0.434782608695652</c:v>
                </c:pt>
                <c:pt idx="1">
                  <c:v>0.24637681159420299</c:v>
                </c:pt>
                <c:pt idx="2">
                  <c:v>0.101449275362319</c:v>
                </c:pt>
                <c:pt idx="3">
                  <c:v>2.8985507246376802E-2</c:v>
                </c:pt>
                <c:pt idx="4">
                  <c:v>7.2463768115942004E-2</c:v>
                </c:pt>
                <c:pt idx="5">
                  <c:v>0.115942028985507</c:v>
                </c:pt>
              </c:numCache>
            </c:numRef>
          </c:val>
        </c:ser>
        <c:ser>
          <c:idx val="1"/>
          <c:order val="1"/>
          <c:tx>
            <c:strRef>
              <c:f>'Prediction Results'!$B$2</c:f>
              <c:strCache>
                <c:ptCount val="1"/>
                <c:pt idx="0">
                  <c:v>GradStudent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'Prediction Results'!$B$2:$G$2</c:f>
              <c:strCache>
                <c:ptCount val="6"/>
                <c:pt idx="0">
                  <c:v>GradStudent</c:v>
                </c:pt>
                <c:pt idx="1">
                  <c:v>Research</c:v>
                </c:pt>
                <c:pt idx="2">
                  <c:v>Operations</c:v>
                </c:pt>
                <c:pt idx="3">
                  <c:v>Outreach</c:v>
                </c:pt>
                <c:pt idx="4">
                  <c:v>PM</c:v>
                </c:pt>
                <c:pt idx="5">
                  <c:v>Director</c:v>
                </c:pt>
              </c:strCache>
            </c:strRef>
          </c:cat>
          <c:val>
            <c:numRef>
              <c:f>'Prediction Results'!$C$2:$G$2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F6F32-5D35-4C4A-8458-CE53CDA742C8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9CD61858-CD29-43C5-8DDE-0187AEF92005}">
      <dgm:prSet phldrT="[Text]" custT="1"/>
      <dgm:spPr/>
      <dgm:t>
        <a:bodyPr/>
        <a:lstStyle/>
        <a:p>
          <a:r>
            <a:rPr lang="en-US" sz="2400" dirty="0" smtClean="0"/>
            <a:t>b4dabd5884ecd175283065dc605c2172</a:t>
          </a:r>
          <a:endParaRPr lang="en-US" sz="2400" dirty="0"/>
        </a:p>
      </dgm:t>
    </dgm:pt>
    <dgm:pt modelId="{A2DE573B-7E2D-418B-9D76-5F20A167C9FD}" type="parTrans" cxnId="{662E984F-C065-46C0-AAB2-5AF49EACE3F1}">
      <dgm:prSet/>
      <dgm:spPr/>
      <dgm:t>
        <a:bodyPr/>
        <a:lstStyle/>
        <a:p>
          <a:endParaRPr lang="en-US"/>
        </a:p>
      </dgm:t>
    </dgm:pt>
    <dgm:pt modelId="{2C385B3E-DF05-4B5A-98EC-64698BBA105D}" type="sibTrans" cxnId="{662E984F-C065-46C0-AAB2-5AF49EACE3F1}">
      <dgm:prSet/>
      <dgm:spPr/>
      <dgm:t>
        <a:bodyPr/>
        <a:lstStyle/>
        <a:p>
          <a:endParaRPr lang="en-US"/>
        </a:p>
      </dgm:t>
    </dgm:pt>
    <dgm:pt modelId="{0AFA5EA1-8D13-4BBC-A87C-31ABC262AB2F}">
      <dgm:prSet custT="1"/>
      <dgm:spPr/>
      <dgm:t>
        <a:bodyPr/>
        <a:lstStyle/>
        <a:p>
          <a:r>
            <a:rPr lang="en-US" sz="2400" dirty="0" smtClean="0"/>
            <a:t>Employment Opportunity at Doosan Fuel Cell America</a:t>
          </a:r>
          <a:endParaRPr lang="en-US" sz="2400" dirty="0"/>
        </a:p>
      </dgm:t>
    </dgm:pt>
    <dgm:pt modelId="{A1A3981E-9136-4621-AD69-85EA8A2C45DE}" type="parTrans" cxnId="{56C1604B-83BD-4F2E-B2E2-8DF06F2D79AF}">
      <dgm:prSet/>
      <dgm:spPr/>
      <dgm:t>
        <a:bodyPr/>
        <a:lstStyle/>
        <a:p>
          <a:endParaRPr lang="en-US"/>
        </a:p>
      </dgm:t>
    </dgm:pt>
    <dgm:pt modelId="{D241AC4C-6FC8-4341-B3B0-6BBCBFDAB54F}" type="sibTrans" cxnId="{56C1604B-83BD-4F2E-B2E2-8DF06F2D79AF}">
      <dgm:prSet/>
      <dgm:spPr/>
      <dgm:t>
        <a:bodyPr/>
        <a:lstStyle/>
        <a:p>
          <a:endParaRPr lang="en-US"/>
        </a:p>
      </dgm:t>
    </dgm:pt>
    <dgm:pt modelId="{55BB1FB4-622A-430E-B3D0-282A0BD6DA05}" type="pres">
      <dgm:prSet presAssocID="{763F6F32-5D35-4C4A-8458-CE53CDA742C8}" presName="Name0" presStyleCnt="0">
        <dgm:presLayoutVars>
          <dgm:dir/>
          <dgm:resizeHandles val="exact"/>
        </dgm:presLayoutVars>
      </dgm:prSet>
      <dgm:spPr/>
    </dgm:pt>
    <dgm:pt modelId="{B4B82AA4-1ECF-4437-A0AA-914FD47C626D}" type="pres">
      <dgm:prSet presAssocID="{0AFA5EA1-8D13-4BBC-A87C-31ABC262AB2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82C84-AB97-4764-A882-C605FA7E3655}" type="pres">
      <dgm:prSet presAssocID="{D241AC4C-6FC8-4341-B3B0-6BBCBFDAB5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32DDA0E-FDEB-4B18-8D33-83D21CA68B04}" type="pres">
      <dgm:prSet presAssocID="{D241AC4C-6FC8-4341-B3B0-6BBCBFDAB5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46692C4-8597-4C55-BA20-6ABAAD4A6865}" type="pres">
      <dgm:prSet presAssocID="{9CD61858-CD29-43C5-8DDE-0187AEF92005}" presName="node" presStyleLbl="node1" presStyleIdx="1" presStyleCnt="2" custScaleX="120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1604B-83BD-4F2E-B2E2-8DF06F2D79AF}" srcId="{763F6F32-5D35-4C4A-8458-CE53CDA742C8}" destId="{0AFA5EA1-8D13-4BBC-A87C-31ABC262AB2F}" srcOrd="0" destOrd="0" parTransId="{A1A3981E-9136-4621-AD69-85EA8A2C45DE}" sibTransId="{D241AC4C-6FC8-4341-B3B0-6BBCBFDAB54F}"/>
    <dgm:cxn modelId="{E9FA5D1D-ADF1-433F-BB0E-E3984FBB0A91}" type="presOf" srcId="{0AFA5EA1-8D13-4BBC-A87C-31ABC262AB2F}" destId="{B4B82AA4-1ECF-4437-A0AA-914FD47C626D}" srcOrd="0" destOrd="0" presId="urn:microsoft.com/office/officeart/2005/8/layout/process1"/>
    <dgm:cxn modelId="{8D90213F-AE28-4FDD-BACD-C430902EAD39}" type="presOf" srcId="{9CD61858-CD29-43C5-8DDE-0187AEF92005}" destId="{E46692C4-8597-4C55-BA20-6ABAAD4A6865}" srcOrd="0" destOrd="0" presId="urn:microsoft.com/office/officeart/2005/8/layout/process1"/>
    <dgm:cxn modelId="{24E44616-6ADE-475B-9AA2-DA9B353BB176}" type="presOf" srcId="{763F6F32-5D35-4C4A-8458-CE53CDA742C8}" destId="{55BB1FB4-622A-430E-B3D0-282A0BD6DA05}" srcOrd="0" destOrd="0" presId="urn:microsoft.com/office/officeart/2005/8/layout/process1"/>
    <dgm:cxn modelId="{964DC0C7-0C49-46E0-A760-6C4C6A0DD209}" type="presOf" srcId="{D241AC4C-6FC8-4341-B3B0-6BBCBFDAB54F}" destId="{332DDA0E-FDEB-4B18-8D33-83D21CA68B04}" srcOrd="1" destOrd="0" presId="urn:microsoft.com/office/officeart/2005/8/layout/process1"/>
    <dgm:cxn modelId="{E9CD3615-E567-4697-8454-4CE74A041404}" type="presOf" srcId="{D241AC4C-6FC8-4341-B3B0-6BBCBFDAB54F}" destId="{09282C84-AB97-4764-A882-C605FA7E3655}" srcOrd="0" destOrd="0" presId="urn:microsoft.com/office/officeart/2005/8/layout/process1"/>
    <dgm:cxn modelId="{662E984F-C065-46C0-AAB2-5AF49EACE3F1}" srcId="{763F6F32-5D35-4C4A-8458-CE53CDA742C8}" destId="{9CD61858-CD29-43C5-8DDE-0187AEF92005}" srcOrd="1" destOrd="0" parTransId="{A2DE573B-7E2D-418B-9D76-5F20A167C9FD}" sibTransId="{2C385B3E-DF05-4B5A-98EC-64698BBA105D}"/>
    <dgm:cxn modelId="{24327B05-276B-47A9-8107-F8594D10C195}" type="presParOf" srcId="{55BB1FB4-622A-430E-B3D0-282A0BD6DA05}" destId="{B4B82AA4-1ECF-4437-A0AA-914FD47C626D}" srcOrd="0" destOrd="0" presId="urn:microsoft.com/office/officeart/2005/8/layout/process1"/>
    <dgm:cxn modelId="{A3C57145-94B3-4875-83D9-3CCC09218DC7}" type="presParOf" srcId="{55BB1FB4-622A-430E-B3D0-282A0BD6DA05}" destId="{09282C84-AB97-4764-A882-C605FA7E3655}" srcOrd="1" destOrd="0" presId="urn:microsoft.com/office/officeart/2005/8/layout/process1"/>
    <dgm:cxn modelId="{EB24AD34-68CE-472E-BF88-4F391571C9FD}" type="presParOf" srcId="{09282C84-AB97-4764-A882-C605FA7E3655}" destId="{332DDA0E-FDEB-4B18-8D33-83D21CA68B04}" srcOrd="0" destOrd="0" presId="urn:microsoft.com/office/officeart/2005/8/layout/process1"/>
    <dgm:cxn modelId="{C487189D-776A-4E2D-8048-40A13B3EB6DB}" type="presParOf" srcId="{55BB1FB4-622A-430E-B3D0-282A0BD6DA05}" destId="{E46692C4-8597-4C55-BA20-6ABAAD4A686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82AA4-1ECF-4437-A0AA-914FD47C626D}">
      <dsp:nvSpPr>
        <dsp:cNvPr id="0" name=""/>
        <dsp:cNvSpPr/>
      </dsp:nvSpPr>
      <dsp:spPr>
        <a:xfrm>
          <a:off x="11289" y="0"/>
          <a:ext cx="4302061" cy="1280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Employment Opportunity at Doosan Fuel Cell America</a:t>
          </a:r>
          <a:endParaRPr lang="en-US" sz="2400" kern="1200" dirty="0"/>
        </a:p>
      </dsp:txBody>
      <dsp:txXfrm>
        <a:off x="48796" y="37507"/>
        <a:ext cx="4227047" cy="1205568"/>
      </dsp:txXfrm>
    </dsp:sp>
    <dsp:sp modelId="{09282C84-AB97-4764-A882-C605FA7E3655}">
      <dsp:nvSpPr>
        <dsp:cNvPr id="0" name=""/>
        <dsp:cNvSpPr/>
      </dsp:nvSpPr>
      <dsp:spPr>
        <a:xfrm>
          <a:off x="4743557" y="106835"/>
          <a:ext cx="912037" cy="1066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>
        <a:off x="4743557" y="320217"/>
        <a:ext cx="638426" cy="640147"/>
      </dsp:txXfrm>
    </dsp:sp>
    <dsp:sp modelId="{E46692C4-8597-4C55-BA20-6ABAAD4A6865}">
      <dsp:nvSpPr>
        <dsp:cNvPr id="0" name=""/>
        <dsp:cNvSpPr/>
      </dsp:nvSpPr>
      <dsp:spPr>
        <a:xfrm>
          <a:off x="6034175" y="0"/>
          <a:ext cx="5203558" cy="1280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b4dabd5884ecd175283065dc605c2172</a:t>
          </a:r>
          <a:endParaRPr lang="en-US" sz="2400" kern="1200" dirty="0"/>
        </a:p>
      </dsp:txBody>
      <dsp:txXfrm>
        <a:off x="6071682" y="37507"/>
        <a:ext cx="5128544" cy="120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68804-E20F-45F6-A35B-896C50172A2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22926-897B-4251-A66C-1490FF47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Organic:</a:t>
            </a:r>
            <a:r>
              <a:rPr lang="en-US" baseline="0" dirty="0" smtClean="0"/>
              <a:t> under/over performing, social relationships, project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FAA3-2A81-41FD-87DA-9C05EAD88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333" y="1705609"/>
            <a:ext cx="9144000" cy="2148656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  <a:effectLst>
                  <a:glow rad="139700">
                    <a:srgbClr val="632121">
                      <a:alpha val="50000"/>
                    </a:srgb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333" y="3957629"/>
            <a:ext cx="9144000" cy="1359428"/>
          </a:xfrm>
        </p:spPr>
        <p:txBody>
          <a:bodyPr>
            <a:norm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64133" y="572090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2533" y="6429723"/>
            <a:ext cx="41148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white"/>
                </a:solidFill>
              </a:rPr>
              <a:t>Institute for Critical Technology and Applied Science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6444" y="6164744"/>
            <a:ext cx="191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hume@vt.edu</a:t>
            </a:r>
          </a:p>
          <a:p>
            <a:r>
              <a:rPr lang="en-US" dirty="0">
                <a:solidFill>
                  <a:prstClr val="white"/>
                </a:solidFill>
              </a:rPr>
              <a:t>www.hume.vt.edu</a:t>
            </a:r>
          </a:p>
        </p:txBody>
      </p:sp>
    </p:spTree>
    <p:extLst>
      <p:ext uri="{BB962C8B-B14F-4D97-AF65-F5344CB8AC3E}">
        <p14:creationId xmlns:p14="http://schemas.microsoft.com/office/powerpoint/2010/main" val="313772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1F85C-DCD9-440F-858E-24A480D050C9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2D94-74D8-42C2-BE04-441B378ADA12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88" y="118535"/>
            <a:ext cx="9945511" cy="6886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11960578" cy="5295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07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0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1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4620" cy="68550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414888" y="0"/>
            <a:ext cx="8777111" cy="6858000"/>
          </a:xfrm>
          <a:prstGeom prst="rect">
            <a:avLst/>
          </a:prstGeom>
          <a:gradFill flip="none" rotWithShape="1">
            <a:gsLst>
              <a:gs pos="0">
                <a:srgbClr val="972F2F">
                  <a:alpha val="0"/>
                </a:srgbClr>
              </a:gs>
              <a:gs pos="65000">
                <a:srgbClr val="632121"/>
              </a:gs>
              <a:gs pos="100000">
                <a:srgbClr val="6321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4562475"/>
            <a:ext cx="12192000" cy="2295525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45594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4" y="279569"/>
            <a:ext cx="3683005" cy="6291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26942" y="839364"/>
            <a:ext cx="3928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Institute for Critical Technology and Applied Science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5144544" y="177118"/>
            <a:ext cx="6928726" cy="1163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5017904" y="299148"/>
            <a:ext cx="5645" cy="773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1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2C19-56F5-4DA3-A9A8-897E3305A97C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8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1" y="60326"/>
            <a:ext cx="9952390" cy="763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21" y="969963"/>
            <a:ext cx="5902854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22" y="1589793"/>
            <a:ext cx="5902854" cy="4599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969963"/>
            <a:ext cx="5925432" cy="486304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1589793"/>
            <a:ext cx="5925432" cy="459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E0DE-7C3E-4A9D-9CA5-0522E461C606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1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28D5-0598-4BD9-95AC-A101CB7C52D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0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8CCF-2D98-4AAA-ABC3-0726D83D359C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9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D2B1-B2F4-4000-B424-FE92252F6EB7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0DFD-E300-44B9-8961-7E083F37D3C7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822" y="6356350"/>
            <a:ext cx="12192000" cy="501650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12192000" cy="874889"/>
          </a:xfrm>
          <a:prstGeom prst="rect">
            <a:avLst/>
          </a:prstGeom>
          <a:solidFill>
            <a:srgbClr val="63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354" y="323234"/>
            <a:ext cx="1851379" cy="31627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89" y="118535"/>
            <a:ext cx="10515600" cy="68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88" y="995893"/>
            <a:ext cx="11977511" cy="522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64DEF20-7BAF-4721-9F7E-E20BF7432536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7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9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Mining Academic Emails to Model Employee Behaviors and Analyze Organizational </a:t>
            </a:r>
            <a:r>
              <a:rPr lang="en-US" sz="4400" dirty="0" smtClean="0"/>
              <a:t>Structure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Kayla Straub</a:t>
            </a:r>
          </a:p>
          <a:p>
            <a:r>
              <a:rPr lang="en-US" dirty="0" smtClean="0"/>
              <a:t>GSA Research Symposium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ABD3-6F68-4D3C-9639-7E6E3235977A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Hume Center Overview Presentation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Social Feature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50" y="993775"/>
            <a:ext cx="9659951" cy="52943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6" y="2012845"/>
            <a:ext cx="5922798" cy="31640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94722" y="1000125"/>
            <a:ext cx="5902854" cy="51895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Overall very accurate: 95.7%</a:t>
            </a:r>
          </a:p>
          <a:p>
            <a:r>
              <a:rPr lang="en-US" sz="3200" dirty="0" smtClean="0"/>
              <a:t>Confusion between graduate students and researchers</a:t>
            </a:r>
          </a:p>
          <a:p>
            <a:r>
              <a:rPr lang="en-US" sz="3200" dirty="0" smtClean="0"/>
              <a:t>These errors are understandable</a:t>
            </a:r>
          </a:p>
          <a:p>
            <a:pPr lvl="1"/>
            <a:r>
              <a:rPr lang="en-US" sz="2800" dirty="0" smtClean="0"/>
              <a:t>Some doctoral students have been working at the center for 3-5 years</a:t>
            </a:r>
          </a:p>
          <a:p>
            <a:pPr lvl="1"/>
            <a:r>
              <a:rPr lang="en-US" sz="2800" dirty="0" smtClean="0"/>
              <a:t>Some research faculty are also graduate students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12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Over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94720" y="1064151"/>
            <a:ext cx="6334655" cy="5125512"/>
          </a:xfrm>
        </p:spPr>
        <p:txBody>
          <a:bodyPr/>
          <a:lstStyle/>
          <a:p>
            <a:r>
              <a:rPr lang="en-US" dirty="0" smtClean="0"/>
              <a:t>Considered employees with at least 10 months of emails </a:t>
            </a:r>
          </a:p>
          <a:p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Data split into 1-month segments</a:t>
            </a:r>
          </a:p>
          <a:p>
            <a:pPr lvl="1"/>
            <a:r>
              <a:rPr lang="en-US" dirty="0" smtClean="0"/>
              <a:t>First month used as training</a:t>
            </a:r>
          </a:p>
          <a:p>
            <a:pPr lvl="1"/>
            <a:r>
              <a:rPr lang="en-US" dirty="0" smtClean="0"/>
              <a:t>Months 2-10 used as test data</a:t>
            </a:r>
          </a:p>
          <a:p>
            <a:r>
              <a:rPr lang="en-US" dirty="0" smtClean="0"/>
              <a:t>Confirms assumption that email behavior is constant in time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05" y="1848255"/>
            <a:ext cx="6365546" cy="33271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Algorithm-Generated Organic Org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5" b="7178"/>
          <a:stretch/>
        </p:blipFill>
        <p:spPr>
          <a:xfrm>
            <a:off x="872973" y="972244"/>
            <a:ext cx="10446054" cy="5286746"/>
          </a:xfrm>
        </p:spPr>
      </p:pic>
    </p:spTree>
    <p:extLst>
      <p:ext uri="{BB962C8B-B14F-4D97-AF65-F5344CB8AC3E}">
        <p14:creationId xmlns:p14="http://schemas.microsoft.com/office/powerpoint/2010/main" val="35542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brand new email dataset from raw emails</a:t>
            </a:r>
          </a:p>
          <a:p>
            <a:pPr lvl="1"/>
            <a:r>
              <a:rPr lang="en-US" dirty="0" smtClean="0"/>
              <a:t>Thorough privacy </a:t>
            </a:r>
            <a:r>
              <a:rPr lang="en-US" dirty="0" smtClean="0"/>
              <a:t>precautions</a:t>
            </a:r>
          </a:p>
          <a:p>
            <a:r>
              <a:rPr lang="en-US" dirty="0" smtClean="0"/>
              <a:t>This dataset is meant to be representative of data any company could collect without violating the privacy of their employees</a:t>
            </a:r>
          </a:p>
          <a:p>
            <a:r>
              <a:rPr lang="en-US" dirty="0" smtClean="0"/>
              <a:t>Highly accurate classification results based on historical data</a:t>
            </a:r>
          </a:p>
          <a:p>
            <a:pPr lvl="1"/>
            <a:r>
              <a:rPr lang="en-US" dirty="0" smtClean="0"/>
              <a:t>Showed that email behavior is constant with time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organic organization chart was produced that represented the email relationships of the center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Email </a:t>
            </a:r>
            <a:r>
              <a:rPr lang="en-US" sz="3200" dirty="0"/>
              <a:t>is everywhere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Difficult to research email because of inherent privacy concerns</a:t>
            </a:r>
          </a:p>
          <a:p>
            <a:r>
              <a:rPr lang="en-US" sz="3200" dirty="0"/>
              <a:t>Lack of modern email datasets with accurate job title </a:t>
            </a:r>
            <a:r>
              <a:rPr lang="en-US" sz="3200" dirty="0" smtClean="0"/>
              <a:t>labels</a:t>
            </a:r>
            <a:endParaRPr lang="en-US" sz="3200" dirty="0"/>
          </a:p>
          <a:p>
            <a:r>
              <a:rPr lang="en-US" sz="3200" dirty="0" smtClean="0"/>
              <a:t>What information about an organization is embedded in the organizational email communication?</a:t>
            </a:r>
          </a:p>
          <a:p>
            <a:r>
              <a:rPr lang="en-US" sz="3200" dirty="0" smtClean="0"/>
              <a:t>Organic vs. official organizational charts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492" y="4933950"/>
            <a:ext cx="11553371" cy="1110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What information about an organization can be extracted from emails?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2143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methods can be applied to any communication system</a:t>
            </a:r>
          </a:p>
          <a:p>
            <a:pPr lvl="2"/>
            <a:r>
              <a:rPr lang="en-US" dirty="0" smtClean="0"/>
              <a:t>Cell phone, website links, social media, network connections</a:t>
            </a:r>
          </a:p>
          <a:p>
            <a:r>
              <a:rPr lang="en-US" dirty="0" smtClean="0"/>
              <a:t>This particular type of analysis could benefit:</a:t>
            </a:r>
          </a:p>
          <a:p>
            <a:pPr lvl="1"/>
            <a:r>
              <a:rPr lang="en-US" dirty="0" smtClean="0"/>
              <a:t>In Dec. 2015, GE completed downsize and merger of subsidiary </a:t>
            </a:r>
            <a:r>
              <a:rPr lang="en-US" dirty="0"/>
              <a:t>G</a:t>
            </a:r>
            <a:r>
              <a:rPr lang="en-US" dirty="0" smtClean="0"/>
              <a:t>eneral Electric Capital Corporation </a:t>
            </a:r>
          </a:p>
          <a:p>
            <a:pPr lvl="1"/>
            <a:r>
              <a:rPr lang="en-US" dirty="0" smtClean="0"/>
              <a:t>On Jan. 1 2016, Northrop Grumman combined two of its four business sectors, Electronic Systems and Information Systems</a:t>
            </a:r>
          </a:p>
          <a:p>
            <a:pPr lvl="1"/>
            <a:r>
              <a:rPr lang="en-US" dirty="0" smtClean="0"/>
              <a:t>In late 2016, the merger of two major chemical companies: DuPont and Dow will be finalized before splitting into three new companies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images.forbes.com/media/lists/companies/general-electric_416x4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1" y="4724400"/>
            <a:ext cx="1218645" cy="1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med.gatech.edu/redux/wp-content/uploads/2013/12/NorthropGrumman-bl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26" y="4813114"/>
            <a:ext cx="5130633" cy="10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interactionassociates.com/sites/default/files/client_stories/DuPont%20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08" y="4341837"/>
            <a:ext cx="2228470" cy="9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www.valuewalk.com/wp-content/uploads/2013/01/Dow-Chemical-Compan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6" y="5176935"/>
            <a:ext cx="3037114" cy="116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4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 Email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Enron email dataset is the benchmark, but outdated</a:t>
            </a:r>
          </a:p>
          <a:p>
            <a:r>
              <a:rPr lang="en-US" dirty="0" smtClean="0"/>
              <a:t>Worked </a:t>
            </a:r>
            <a:r>
              <a:rPr lang="en-US" dirty="0" smtClean="0"/>
              <a:t>with Virginia Tech’s Internal Review Board (IRB) to approve data collection procedures and privacy concerns</a:t>
            </a:r>
          </a:p>
          <a:p>
            <a:pPr lvl="1"/>
            <a:r>
              <a:rPr lang="en-US" dirty="0" smtClean="0"/>
              <a:t>All subject and body text was hashed using MD5 algorithm</a:t>
            </a:r>
          </a:p>
          <a:p>
            <a:pPr lvl="1"/>
            <a:r>
              <a:rPr lang="en-US" dirty="0" smtClean="0"/>
              <a:t>Data collection process was performed using automated scripts</a:t>
            </a:r>
          </a:p>
          <a:p>
            <a:pPr lvl="1"/>
            <a:r>
              <a:rPr lang="en-US" dirty="0" smtClean="0"/>
              <a:t>No identifying information is revealed in analysis</a:t>
            </a:r>
          </a:p>
          <a:p>
            <a:pPr lvl="1"/>
            <a:r>
              <a:rPr lang="en-US" dirty="0" smtClean="0"/>
              <a:t>All data stored on secure, password-protected Hume Center server</a:t>
            </a:r>
          </a:p>
          <a:p>
            <a:r>
              <a:rPr lang="en-US" dirty="0" smtClean="0"/>
              <a:t>Hashing example: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90425900"/>
              </p:ext>
            </p:extLst>
          </p:nvPr>
        </p:nvGraphicFramePr>
        <p:xfrm>
          <a:off x="552122" y="4619625"/>
          <a:ext cx="11249024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 From Each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 and source email </a:t>
            </a:r>
            <a:r>
              <a:rPr lang="en-US" dirty="0" smtClean="0"/>
              <a:t>address</a:t>
            </a:r>
          </a:p>
          <a:p>
            <a:r>
              <a:rPr lang="en-US" dirty="0"/>
              <a:t>Email time stamp </a:t>
            </a:r>
            <a:endParaRPr lang="en-US" dirty="0" smtClean="0"/>
          </a:p>
          <a:p>
            <a:r>
              <a:rPr lang="en-US" dirty="0" smtClean="0"/>
              <a:t>Subject </a:t>
            </a:r>
            <a:r>
              <a:rPr lang="en-US" dirty="0"/>
              <a:t>prefix (e.g., Re:, </a:t>
            </a:r>
            <a:r>
              <a:rPr lang="en-US" dirty="0" err="1"/>
              <a:t>Fwd</a:t>
            </a:r>
            <a:r>
              <a:rPr lang="en-US" dirty="0" smtClean="0"/>
              <a:t>:)</a:t>
            </a:r>
          </a:p>
          <a:p>
            <a:r>
              <a:rPr lang="en-US" dirty="0"/>
              <a:t>Hash of subject after removing </a:t>
            </a:r>
            <a:r>
              <a:rPr lang="en-US" dirty="0" smtClean="0"/>
              <a:t>prefix</a:t>
            </a:r>
          </a:p>
          <a:p>
            <a:r>
              <a:rPr lang="en-US" dirty="0"/>
              <a:t>Hash of body </a:t>
            </a:r>
            <a:r>
              <a:rPr lang="en-US" dirty="0" smtClean="0"/>
              <a:t>text</a:t>
            </a:r>
          </a:p>
          <a:p>
            <a:r>
              <a:rPr lang="en-US" dirty="0"/>
              <a:t>Length of subject in </a:t>
            </a:r>
            <a:r>
              <a:rPr lang="en-US" dirty="0" smtClean="0"/>
              <a:t>characters</a:t>
            </a:r>
          </a:p>
          <a:p>
            <a:r>
              <a:rPr lang="en-US" dirty="0"/>
              <a:t>Length of body text in </a:t>
            </a:r>
            <a:r>
              <a:rPr lang="en-US" dirty="0" smtClean="0"/>
              <a:t>characters</a:t>
            </a:r>
          </a:p>
          <a:p>
            <a:r>
              <a:rPr lang="en-US" dirty="0"/>
              <a:t>Number of </a:t>
            </a:r>
            <a:r>
              <a:rPr lang="en-US" dirty="0" smtClean="0"/>
              <a:t>attachments</a:t>
            </a:r>
          </a:p>
          <a:p>
            <a:r>
              <a:rPr lang="en-US" dirty="0"/>
              <a:t>Indicator if email was digitally </a:t>
            </a:r>
            <a:r>
              <a:rPr lang="en-US" dirty="0" smtClean="0"/>
              <a:t>signed</a:t>
            </a:r>
          </a:p>
          <a:p>
            <a:r>
              <a:rPr lang="en-US" dirty="0"/>
              <a:t>Indicator if email was encrypted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89" y="993423"/>
            <a:ext cx="5480603" cy="5295195"/>
          </a:xfrm>
        </p:spPr>
        <p:txBody>
          <a:bodyPr/>
          <a:lstStyle/>
          <a:p>
            <a:r>
              <a:rPr lang="en-US" dirty="0" smtClean="0"/>
              <a:t>37 volunteers in the study</a:t>
            </a:r>
          </a:p>
          <a:p>
            <a:pPr lvl="1"/>
            <a:r>
              <a:rPr lang="en-US" dirty="0" smtClean="0"/>
              <a:t>Plus 32 additional employees from the data</a:t>
            </a:r>
          </a:p>
          <a:p>
            <a:r>
              <a:rPr lang="en-US" dirty="0" smtClean="0"/>
              <a:t>585,096 emails over 3 years</a:t>
            </a:r>
          </a:p>
          <a:p>
            <a:r>
              <a:rPr lang="en-US" dirty="0" smtClean="0"/>
              <a:t>6 job categories:</a:t>
            </a:r>
          </a:p>
          <a:p>
            <a:pPr lvl="1"/>
            <a:r>
              <a:rPr lang="en-US" dirty="0" smtClean="0"/>
              <a:t>Director</a:t>
            </a:r>
          </a:p>
          <a:p>
            <a:pPr lvl="1"/>
            <a:r>
              <a:rPr lang="en-US" dirty="0" smtClean="0"/>
              <a:t>Graduate Student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Outreach</a:t>
            </a:r>
          </a:p>
          <a:p>
            <a:pPr lvl="1"/>
            <a:r>
              <a:rPr lang="en-US" dirty="0" smtClean="0"/>
              <a:t>Project Management (PM)</a:t>
            </a:r>
          </a:p>
          <a:p>
            <a:pPr lvl="1"/>
            <a:r>
              <a:rPr lang="en-US" dirty="0" smtClean="0"/>
              <a:t>Research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5718347" y="1178010"/>
          <a:ext cx="5917915" cy="429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48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16" y="993775"/>
            <a:ext cx="9159018" cy="5294313"/>
          </a:xfrm>
        </p:spPr>
      </p:pic>
    </p:spTree>
    <p:extLst>
      <p:ext uri="{BB962C8B-B14F-4D97-AF65-F5344CB8AC3E}">
        <p14:creationId xmlns:p14="http://schemas.microsoft.com/office/powerpoint/2010/main" val="37804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Features quantify information extracted from the email metadata</a:t>
            </a:r>
          </a:p>
          <a:p>
            <a:r>
              <a:rPr lang="en-US" sz="3200" dirty="0" smtClean="0"/>
              <a:t>Two categories:</a:t>
            </a:r>
          </a:p>
          <a:p>
            <a:pPr lvl="1"/>
            <a:r>
              <a:rPr lang="en-US" sz="2800" dirty="0" smtClean="0"/>
              <a:t>Traffic-based – 84 features</a:t>
            </a:r>
          </a:p>
          <a:p>
            <a:pPr lvl="1"/>
            <a:r>
              <a:rPr lang="en-US" sz="2800" dirty="0" smtClean="0"/>
              <a:t>Social-based – 30 features</a:t>
            </a:r>
          </a:p>
          <a:p>
            <a:r>
              <a:rPr lang="en-US" sz="3200" dirty="0" smtClean="0"/>
              <a:t>Total features: 114</a:t>
            </a:r>
          </a:p>
          <a:p>
            <a:r>
              <a:rPr lang="en-US" sz="3200" dirty="0" smtClean="0"/>
              <a:t>Calculated using bash, MySQL, and python scripts</a:t>
            </a:r>
            <a:endParaRPr lang="en-US" sz="3200" dirty="0"/>
          </a:p>
          <a:p>
            <a:r>
              <a:rPr lang="en-US" sz="3200" dirty="0"/>
              <a:t>Used as input to the machine learning algorithm</a:t>
            </a:r>
          </a:p>
          <a:p>
            <a:endParaRPr lang="en-US" sz="3200" dirty="0" smtClean="0"/>
          </a:p>
          <a:p>
            <a:pPr algn="r"/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213C-848C-4DDC-934B-B54A31ADDEDD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275771" y="1059918"/>
            <a:ext cx="11654971" cy="5117045"/>
          </a:xfrm>
        </p:spPr>
        <p:txBody>
          <a:bodyPr/>
          <a:lstStyle/>
          <a:p>
            <a:r>
              <a:rPr lang="en-US" dirty="0" smtClean="0"/>
              <a:t>Nodes represent people</a:t>
            </a:r>
          </a:p>
          <a:p>
            <a:r>
              <a:rPr lang="en-US" dirty="0" smtClean="0"/>
              <a:t>Edges are directed and represent emails exchanged between people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29049"/>
            <a:ext cx="8019143" cy="4260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D41C-74A4-4A57-B416-DFE3CA7AC655}" type="datetime1">
              <a:rPr lang="en-US" smtClean="0">
                <a:solidFill>
                  <a:prstClr val="white"/>
                </a:solidFill>
              </a:rPr>
              <a:pPr/>
              <a:t>3/22/2016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F01-B26F-4FCD-A4FE-1525A0443C50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75771" y="2140857"/>
            <a:ext cx="4248464" cy="40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585</Words>
  <Application>Microsoft Office PowerPoint</Application>
  <PresentationFormat>Widescreen</PresentationFormat>
  <Paragraphs>117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Data Mining Academic Emails to Model Employee Behaviors and Analyze Organizational Structure</vt:lpstr>
      <vt:lpstr>Problem Overview</vt:lpstr>
      <vt:lpstr>Applications</vt:lpstr>
      <vt:lpstr>Hume Email Data Collection</vt:lpstr>
      <vt:lpstr>Collected Data From Each Email</vt:lpstr>
      <vt:lpstr>Dataset Description and Statistics</vt:lpstr>
      <vt:lpstr>Adjacency Matrix</vt:lpstr>
      <vt:lpstr>Features</vt:lpstr>
      <vt:lpstr>Social Graph</vt:lpstr>
      <vt:lpstr>Example Social Feature</vt:lpstr>
      <vt:lpstr>Classification Results</vt:lpstr>
      <vt:lpstr>Behavior Over Time</vt:lpstr>
      <vt:lpstr>Algorithm-Generated Organic Org Chart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Academic Emails to Model Employee Behaviors and Analyze Organizational Structure</dc:title>
  <dc:creator>Kayla Straub</dc:creator>
  <cp:lastModifiedBy>Kayla Straub</cp:lastModifiedBy>
  <cp:revision>6</cp:revision>
  <dcterms:created xsi:type="dcterms:W3CDTF">2016-03-23T02:02:30Z</dcterms:created>
  <dcterms:modified xsi:type="dcterms:W3CDTF">2016-03-23T03:08:52Z</dcterms:modified>
</cp:coreProperties>
</file>