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62" r:id="rId3"/>
    <p:sldId id="263" r:id="rId4"/>
    <p:sldId id="264" r:id="rId5"/>
    <p:sldId id="289" r:id="rId6"/>
    <p:sldId id="269" r:id="rId7"/>
    <p:sldId id="268" r:id="rId8"/>
    <p:sldId id="270" r:id="rId9"/>
    <p:sldId id="302" r:id="rId10"/>
    <p:sldId id="299" r:id="rId11"/>
    <p:sldId id="271" r:id="rId12"/>
    <p:sldId id="293" r:id="rId13"/>
    <p:sldId id="291" r:id="rId14"/>
    <p:sldId id="273" r:id="rId15"/>
    <p:sldId id="305" r:id="rId16"/>
    <p:sldId id="274" r:id="rId17"/>
    <p:sldId id="307" r:id="rId18"/>
    <p:sldId id="296" r:id="rId19"/>
    <p:sldId id="297" r:id="rId20"/>
    <p:sldId id="275" r:id="rId21"/>
    <p:sldId id="308" r:id="rId22"/>
    <p:sldId id="277" r:id="rId23"/>
    <p:sldId id="276" r:id="rId24"/>
    <p:sldId id="278" r:id="rId25"/>
    <p:sldId id="306" r:id="rId26"/>
    <p:sldId id="279" r:id="rId27"/>
    <p:sldId id="298" r:id="rId28"/>
    <p:sldId id="281" r:id="rId29"/>
    <p:sldId id="282" r:id="rId30"/>
    <p:sldId id="283" r:id="rId31"/>
    <p:sldId id="300" r:id="rId32"/>
    <p:sldId id="301" r:id="rId33"/>
    <p:sldId id="284" r:id="rId34"/>
    <p:sldId id="294" r:id="rId35"/>
    <p:sldId id="287" r:id="rId36"/>
    <p:sldId id="288" r:id="rId37"/>
    <p:sldId id="267" r:id="rId38"/>
    <p:sldId id="266" r:id="rId39"/>
    <p:sldId id="265" r:id="rId40"/>
    <p:sldId id="290" r:id="rId41"/>
    <p:sldId id="260" r:id="rId42"/>
    <p:sldId id="261" r:id="rId43"/>
    <p:sldId id="304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4660"/>
  </p:normalViewPr>
  <p:slideViewPr>
    <p:cSldViewPr snapToGrid="0">
      <p:cViewPr>
        <p:scale>
          <a:sx n="50" d="100"/>
          <a:sy n="50" d="100"/>
        </p:scale>
        <p:origin x="55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Thesis\Relevant%20Documents\Prediction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/>
              <a:t>Dataset Classes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'Prediction Results'!$A$7</c:f>
              <c:strCache>
                <c:ptCount val="1"/>
                <c:pt idx="0">
                  <c:v>Perc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'Prediction Results'!$B$2:$G$2</c:f>
              <c:strCache>
                <c:ptCount val="6"/>
                <c:pt idx="0">
                  <c:v>GradStudent</c:v>
                </c:pt>
                <c:pt idx="1">
                  <c:v>Research</c:v>
                </c:pt>
                <c:pt idx="2">
                  <c:v>Operations</c:v>
                </c:pt>
                <c:pt idx="3">
                  <c:v>Outreach</c:v>
                </c:pt>
                <c:pt idx="4">
                  <c:v>PM</c:v>
                </c:pt>
                <c:pt idx="5">
                  <c:v>Director</c:v>
                </c:pt>
              </c:strCache>
            </c:strRef>
          </c:cat>
          <c:val>
            <c:numRef>
              <c:f>'Prediction Results'!$B$7:$G$7</c:f>
              <c:numCache>
                <c:formatCode>0.0%</c:formatCode>
                <c:ptCount val="6"/>
                <c:pt idx="0">
                  <c:v>0.43478260869565216</c:v>
                </c:pt>
                <c:pt idx="1">
                  <c:v>0.24637681159420291</c:v>
                </c:pt>
                <c:pt idx="2">
                  <c:v>0.10144927536231885</c:v>
                </c:pt>
                <c:pt idx="3">
                  <c:v>2.8985507246376812E-2</c:v>
                </c:pt>
                <c:pt idx="4">
                  <c:v>7.2463768115942032E-2</c:v>
                </c:pt>
                <c:pt idx="5">
                  <c:v>0.11594202898550725</c:v>
                </c:pt>
              </c:numCache>
            </c:numRef>
          </c:val>
        </c:ser>
        <c:ser>
          <c:idx val="1"/>
          <c:order val="1"/>
          <c:tx>
            <c:strRef>
              <c:f>'Prediction Results'!$B$2</c:f>
              <c:strCache>
                <c:ptCount val="1"/>
                <c:pt idx="0">
                  <c:v>GradStudent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'Prediction Results'!$B$2:$G$2</c:f>
              <c:strCache>
                <c:ptCount val="6"/>
                <c:pt idx="0">
                  <c:v>GradStudent</c:v>
                </c:pt>
                <c:pt idx="1">
                  <c:v>Research</c:v>
                </c:pt>
                <c:pt idx="2">
                  <c:v>Operations</c:v>
                </c:pt>
                <c:pt idx="3">
                  <c:v>Outreach</c:v>
                </c:pt>
                <c:pt idx="4">
                  <c:v>PM</c:v>
                </c:pt>
                <c:pt idx="5">
                  <c:v>Director</c:v>
                </c:pt>
              </c:strCache>
            </c:strRef>
          </c:cat>
          <c:val>
            <c:numRef>
              <c:f>'Prediction Results'!$C$2:$G$2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8187D-2EA3-43AF-AAD5-EF0E2D528AE7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FAA3-2A81-41FD-87DA-9C05EAD8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Organic:</a:t>
            </a:r>
            <a:r>
              <a:rPr lang="en-US" baseline="0" dirty="0" smtClean="0"/>
              <a:t> under/over performing, social relationships, project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FAA3-2A81-41FD-87DA-9C05EAD88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Closeness centrality is the normalized inverse of the sum of shortest path distances from node I to all other nodes in the graph</a:t>
            </a:r>
          </a:p>
          <a:p>
            <a:r>
              <a:rPr lang="en-US" dirty="0" err="1" smtClean="0"/>
              <a:t>Betweenness</a:t>
            </a:r>
            <a:r>
              <a:rPr lang="en-US" dirty="0" smtClean="0"/>
              <a:t> centrality is the percentage</a:t>
            </a:r>
            <a:r>
              <a:rPr lang="en-US" baseline="0" dirty="0" smtClean="0"/>
              <a:t> of all shortest paths in a graph the traverse node </a:t>
            </a:r>
            <a:r>
              <a:rPr lang="en-US" baseline="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FAA3-2A81-41FD-87DA-9C05EAD88A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IBk</a:t>
            </a:r>
            <a:r>
              <a:rPr lang="en-US" baseline="0" dirty="0" smtClean="0"/>
              <a:t> = k-NN </a:t>
            </a:r>
          </a:p>
          <a:p>
            <a:r>
              <a:rPr lang="en-US" baseline="0" dirty="0" smtClean="0"/>
              <a:t>IB1 = Nearest neighbor</a:t>
            </a:r>
          </a:p>
          <a:p>
            <a:r>
              <a:rPr lang="en-US" baseline="0" dirty="0" err="1" smtClean="0"/>
              <a:t>RandomCommittee</a:t>
            </a:r>
            <a:r>
              <a:rPr lang="en-US" baseline="0" dirty="0" smtClean="0"/>
              <a:t> = Average prediction of a committee of base classifiers – in this case the base classifier was random tree</a:t>
            </a:r>
          </a:p>
          <a:p>
            <a:r>
              <a:rPr lang="en-US" baseline="0" dirty="0" smtClean="0"/>
              <a:t>SMO = Support vector machine using sequential minimal optimization, for multiclass it uses 1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1 pairwise classification</a:t>
            </a:r>
          </a:p>
          <a:p>
            <a:r>
              <a:rPr lang="en-US" baseline="0" dirty="0" err="1" smtClean="0"/>
              <a:t>RotationForest</a:t>
            </a:r>
            <a:r>
              <a:rPr lang="en-US" baseline="0" dirty="0" smtClean="0"/>
              <a:t> 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FAA3-2A81-41FD-87DA-9C05EAD88A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r>
              <a:rPr lang="en-US" baseline="0" dirty="0" smtClean="0"/>
              <a:t> ranked by Info gain</a:t>
            </a:r>
            <a:endParaRPr lang="en-US" dirty="0" smtClean="0"/>
          </a:p>
          <a:p>
            <a:r>
              <a:rPr lang="en-US" dirty="0" smtClean="0"/>
              <a:t>15 features – still 90% classification</a:t>
            </a:r>
            <a:r>
              <a:rPr lang="en-US" baseline="0" dirty="0" smtClean="0"/>
              <a:t> accuracy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FAA3-2A81-41FD-87DA-9C05EAD88A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270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7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8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Mining Academic Emails to Model Employee Behaviors and Analyze Organizational </a:t>
            </a:r>
            <a:r>
              <a:rPr lang="en-US" sz="4400" dirty="0" smtClean="0"/>
              <a:t>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Kayla Straub</a:t>
            </a:r>
          </a:p>
          <a:p>
            <a:r>
              <a:rPr lang="en-US" dirty="0" smtClean="0"/>
              <a:t>Master’s Defense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 From Each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and source email </a:t>
            </a:r>
            <a:r>
              <a:rPr lang="en-US" dirty="0" smtClean="0"/>
              <a:t>address</a:t>
            </a:r>
          </a:p>
          <a:p>
            <a:r>
              <a:rPr lang="en-US" dirty="0"/>
              <a:t>Email time stamp </a:t>
            </a:r>
            <a:endParaRPr lang="en-US" dirty="0" smtClean="0"/>
          </a:p>
          <a:p>
            <a:r>
              <a:rPr lang="en-US" dirty="0" smtClean="0"/>
              <a:t>Subject </a:t>
            </a:r>
            <a:r>
              <a:rPr lang="en-US" dirty="0"/>
              <a:t>prefix (e.g., Re:, </a:t>
            </a:r>
            <a:r>
              <a:rPr lang="en-US" dirty="0" err="1"/>
              <a:t>Fwd</a:t>
            </a:r>
            <a:r>
              <a:rPr lang="en-US" dirty="0" smtClean="0"/>
              <a:t>:)</a:t>
            </a:r>
          </a:p>
          <a:p>
            <a:r>
              <a:rPr lang="en-US" dirty="0"/>
              <a:t>Hash of subject after removing </a:t>
            </a:r>
            <a:r>
              <a:rPr lang="en-US" dirty="0" smtClean="0"/>
              <a:t>prefix</a:t>
            </a:r>
          </a:p>
          <a:p>
            <a:r>
              <a:rPr lang="en-US" dirty="0"/>
              <a:t>Hash of body </a:t>
            </a:r>
            <a:r>
              <a:rPr lang="en-US" dirty="0" smtClean="0"/>
              <a:t>text</a:t>
            </a:r>
          </a:p>
          <a:p>
            <a:r>
              <a:rPr lang="en-US" dirty="0"/>
              <a:t>Length of subject in </a:t>
            </a:r>
            <a:r>
              <a:rPr lang="en-US" dirty="0" smtClean="0"/>
              <a:t>characters</a:t>
            </a:r>
          </a:p>
          <a:p>
            <a:r>
              <a:rPr lang="en-US" dirty="0"/>
              <a:t>Length of body text in </a:t>
            </a:r>
            <a:r>
              <a:rPr lang="en-US" dirty="0" smtClean="0"/>
              <a:t>characters</a:t>
            </a:r>
          </a:p>
          <a:p>
            <a:r>
              <a:rPr lang="en-US" dirty="0"/>
              <a:t>Number of </a:t>
            </a:r>
            <a:r>
              <a:rPr lang="en-US" dirty="0" smtClean="0"/>
              <a:t>attachments</a:t>
            </a:r>
          </a:p>
          <a:p>
            <a:r>
              <a:rPr lang="en-US" dirty="0"/>
              <a:t>Indicator if email was digitally </a:t>
            </a:r>
            <a:r>
              <a:rPr lang="en-US" dirty="0" smtClean="0"/>
              <a:t>signed</a:t>
            </a:r>
          </a:p>
          <a:p>
            <a:r>
              <a:rPr lang="en-US" dirty="0"/>
              <a:t>Indicator if email was encrypted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5480603" cy="5295195"/>
          </a:xfrm>
        </p:spPr>
        <p:txBody>
          <a:bodyPr/>
          <a:lstStyle/>
          <a:p>
            <a:r>
              <a:rPr lang="en-US" dirty="0" smtClean="0"/>
              <a:t>37 volunteers in the study</a:t>
            </a:r>
          </a:p>
          <a:p>
            <a:pPr lvl="1"/>
            <a:r>
              <a:rPr lang="en-US" dirty="0" smtClean="0"/>
              <a:t>Plus 32 additional employees from the data</a:t>
            </a:r>
          </a:p>
          <a:p>
            <a:r>
              <a:rPr lang="en-US" dirty="0" smtClean="0"/>
              <a:t>585,096 emails over 3 years</a:t>
            </a:r>
          </a:p>
          <a:p>
            <a:r>
              <a:rPr lang="en-US" dirty="0" smtClean="0"/>
              <a:t>6 job categories:</a:t>
            </a:r>
          </a:p>
          <a:p>
            <a:pPr lvl="1"/>
            <a:r>
              <a:rPr lang="en-US" dirty="0" smtClean="0"/>
              <a:t>Director</a:t>
            </a:r>
          </a:p>
          <a:p>
            <a:pPr lvl="1"/>
            <a:r>
              <a:rPr lang="en-US" dirty="0" smtClean="0"/>
              <a:t>Graduate Student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Outreach</a:t>
            </a:r>
          </a:p>
          <a:p>
            <a:pPr lvl="1"/>
            <a:r>
              <a:rPr lang="en-US" dirty="0" smtClean="0"/>
              <a:t>Project Management (PM)</a:t>
            </a:r>
          </a:p>
          <a:p>
            <a:pPr lvl="1"/>
            <a:r>
              <a:rPr lang="en-US" dirty="0" smtClean="0"/>
              <a:t>Research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876940"/>
              </p:ext>
            </p:extLst>
          </p:nvPr>
        </p:nvGraphicFramePr>
        <p:xfrm>
          <a:off x="5718347" y="1178010"/>
          <a:ext cx="5917915" cy="429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49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 Email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34" y="993775"/>
            <a:ext cx="9320383" cy="5294313"/>
          </a:xfrm>
        </p:spPr>
      </p:pic>
    </p:spTree>
    <p:extLst>
      <p:ext uri="{BB962C8B-B14F-4D97-AF65-F5344CB8AC3E}">
        <p14:creationId xmlns:p14="http://schemas.microsoft.com/office/powerpoint/2010/main" val="26594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 </a:t>
            </a:r>
            <a:r>
              <a:rPr lang="en-US" dirty="0" smtClean="0"/>
              <a:t>vs. </a:t>
            </a:r>
            <a:r>
              <a:rPr lang="en-US" dirty="0" smtClean="0"/>
              <a:t>Enron Dataset Comparison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838200" y="1059918"/>
            <a:ext cx="5181600" cy="5117045"/>
          </a:xfrm>
        </p:spPr>
        <p:txBody>
          <a:bodyPr/>
          <a:lstStyle/>
          <a:p>
            <a:r>
              <a:rPr lang="en-US" dirty="0" smtClean="0"/>
              <a:t>Center dataset:</a:t>
            </a:r>
          </a:p>
          <a:p>
            <a:pPr lvl="1"/>
            <a:r>
              <a:rPr lang="en-US" dirty="0" smtClean="0"/>
              <a:t>More modern</a:t>
            </a:r>
          </a:p>
          <a:p>
            <a:pPr lvl="1"/>
            <a:r>
              <a:rPr lang="en-US" dirty="0" smtClean="0"/>
              <a:t>More distinct emails</a:t>
            </a:r>
          </a:p>
          <a:p>
            <a:pPr lvl="1"/>
            <a:r>
              <a:rPr lang="en-US" dirty="0" smtClean="0"/>
              <a:t>Longer time period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1059918"/>
            <a:ext cx="5181600" cy="5117045"/>
          </a:xfrm>
        </p:spPr>
        <p:txBody>
          <a:bodyPr/>
          <a:lstStyle/>
          <a:p>
            <a:r>
              <a:rPr lang="en-US" dirty="0"/>
              <a:t>Enron </a:t>
            </a:r>
            <a:r>
              <a:rPr lang="en-US" dirty="0" smtClean="0"/>
              <a:t>dataset:</a:t>
            </a:r>
            <a:endParaRPr lang="en-US" dirty="0"/>
          </a:p>
          <a:p>
            <a:pPr lvl="1"/>
            <a:r>
              <a:rPr lang="en-US" dirty="0"/>
              <a:t>More employees 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distinct email </a:t>
            </a:r>
            <a:r>
              <a:rPr lang="en-US" dirty="0"/>
              <a:t>addresses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4" y="3106057"/>
            <a:ext cx="11016712" cy="28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Extraction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quantify information extracted from the email metadata</a:t>
            </a:r>
          </a:p>
          <a:p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Traffic-based – 84 features</a:t>
            </a:r>
          </a:p>
          <a:p>
            <a:pPr lvl="1"/>
            <a:r>
              <a:rPr lang="en-US" dirty="0" smtClean="0"/>
              <a:t>Social-based – 30 features</a:t>
            </a:r>
          </a:p>
          <a:p>
            <a:r>
              <a:rPr lang="en-US" dirty="0" smtClean="0"/>
              <a:t>Total features: 114</a:t>
            </a:r>
          </a:p>
          <a:p>
            <a:r>
              <a:rPr lang="en-US" dirty="0" smtClean="0"/>
              <a:t>Calculated using bash, MySQL, and python scripts</a:t>
            </a:r>
            <a:endParaRPr lang="en-US" dirty="0"/>
          </a:p>
          <a:p>
            <a:r>
              <a:rPr lang="en-US" dirty="0"/>
              <a:t>Used as input to the machine learning algorithm</a:t>
            </a:r>
          </a:p>
          <a:p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Traffic-Based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directly from the collected metadata</a:t>
            </a:r>
            <a:endParaRPr lang="en-US" dirty="0" smtClean="0"/>
          </a:p>
          <a:p>
            <a:r>
              <a:rPr lang="en-US" dirty="0" smtClean="0"/>
              <a:t>Example Raw features:</a:t>
            </a:r>
          </a:p>
          <a:p>
            <a:pPr lvl="1"/>
            <a:r>
              <a:rPr lang="en-US" dirty="0" smtClean="0"/>
              <a:t>Unique subjects received</a:t>
            </a:r>
          </a:p>
          <a:p>
            <a:pPr lvl="1"/>
            <a:r>
              <a:rPr lang="en-US" dirty="0" smtClean="0"/>
              <a:t>Number of signed emails received</a:t>
            </a:r>
          </a:p>
          <a:p>
            <a:pPr lvl="1"/>
            <a:r>
              <a:rPr lang="en-US" dirty="0" smtClean="0"/>
              <a:t>Number of emails received as carbon copies</a:t>
            </a:r>
          </a:p>
          <a:p>
            <a:pPr lvl="1"/>
            <a:r>
              <a:rPr lang="en-US" dirty="0" smtClean="0"/>
              <a:t>Average number of emails received per day</a:t>
            </a:r>
          </a:p>
          <a:p>
            <a:pPr lvl="1"/>
            <a:r>
              <a:rPr lang="en-US" dirty="0" smtClean="0"/>
              <a:t>Number of emails sent within VT</a:t>
            </a:r>
          </a:p>
          <a:p>
            <a:pPr lvl="1"/>
            <a:r>
              <a:rPr lang="en-US" dirty="0" smtClean="0"/>
              <a:t>Number of emails sent within Hume</a:t>
            </a:r>
          </a:p>
          <a:p>
            <a:pPr lvl="1"/>
            <a:r>
              <a:rPr lang="en-US" dirty="0" smtClean="0"/>
              <a:t>Number of emails sent after normal business hours</a:t>
            </a:r>
            <a:endParaRPr lang="en-US" dirty="0"/>
          </a:p>
          <a:p>
            <a:r>
              <a:rPr lang="en-US" dirty="0" smtClean="0"/>
              <a:t>Also converted raw features as percentages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Traffic-based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50" y="993775"/>
            <a:ext cx="9659951" cy="52943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275771" y="1059918"/>
            <a:ext cx="11654971" cy="5117045"/>
          </a:xfrm>
        </p:spPr>
        <p:txBody>
          <a:bodyPr/>
          <a:lstStyle/>
          <a:p>
            <a:r>
              <a:rPr lang="en-US" dirty="0" smtClean="0"/>
              <a:t>Nodes represent people</a:t>
            </a:r>
          </a:p>
          <a:p>
            <a:r>
              <a:rPr lang="en-US" dirty="0" smtClean="0"/>
              <a:t>Edges are directed and represent emails exchanged between people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57" y="2140857"/>
            <a:ext cx="7808686" cy="414849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75771" y="2140857"/>
            <a:ext cx="4248464" cy="40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different graphs used</a:t>
            </a:r>
          </a:p>
          <a:p>
            <a:pPr lvl="1"/>
            <a:r>
              <a:rPr lang="en-US" dirty="0"/>
              <a:t>Full graph draws edge between all people who exchanged at least one email</a:t>
            </a:r>
          </a:p>
          <a:p>
            <a:pPr lvl="1"/>
            <a:r>
              <a:rPr lang="en-US" dirty="0"/>
              <a:t>Partial graph draws edge between all people who exchanged at least 10 emails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Social View - Adjacency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91" y="968461"/>
            <a:ext cx="9159018" cy="52943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and contributions</a:t>
            </a:r>
          </a:p>
          <a:p>
            <a:r>
              <a:rPr lang="en-US" dirty="0" smtClean="0"/>
              <a:t>Email dataset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 smtClean="0"/>
              <a:t>extraction</a:t>
            </a:r>
          </a:p>
          <a:p>
            <a:r>
              <a:rPr lang="en-US" dirty="0" smtClean="0"/>
              <a:t>Algorithm design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Future work and conclusions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Social-Based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measures</a:t>
            </a:r>
          </a:p>
          <a:p>
            <a:pPr lvl="1"/>
            <a:r>
              <a:rPr lang="en-US" dirty="0" smtClean="0"/>
              <a:t>Degree of a node</a:t>
            </a:r>
          </a:p>
          <a:p>
            <a:pPr lvl="1"/>
            <a:r>
              <a:rPr lang="en-US" dirty="0" smtClean="0"/>
              <a:t>Average neighbor degree</a:t>
            </a:r>
          </a:p>
          <a:p>
            <a:r>
              <a:rPr lang="en-US" dirty="0" smtClean="0"/>
              <a:t>Cliques</a:t>
            </a:r>
          </a:p>
          <a:p>
            <a:r>
              <a:rPr lang="en-US" dirty="0" smtClean="0"/>
              <a:t>Clustering Metrics</a:t>
            </a:r>
          </a:p>
          <a:p>
            <a:r>
              <a:rPr lang="en-US" dirty="0" smtClean="0"/>
              <a:t>Centrality Measures</a:t>
            </a:r>
          </a:p>
          <a:p>
            <a:pPr lvl="1"/>
            <a:r>
              <a:rPr lang="en-US" dirty="0" smtClean="0"/>
              <a:t>Closeness centrality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r>
              <a:rPr lang="en-US" dirty="0" smtClean="0"/>
              <a:t>Search Engine Algorithms</a:t>
            </a:r>
          </a:p>
          <a:p>
            <a:r>
              <a:rPr lang="en-US" dirty="0" smtClean="0"/>
              <a:t>All features calculated for both the full and partial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Social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50" y="993775"/>
            <a:ext cx="9659951" cy="52943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3/21/2016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5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94722" y="1064151"/>
            <a:ext cx="4811107" cy="51255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limited number of employees:</a:t>
            </a:r>
          </a:p>
          <a:p>
            <a:pPr lvl="1"/>
            <a:r>
              <a:rPr lang="en-US" dirty="0" smtClean="0"/>
              <a:t>29 participants</a:t>
            </a:r>
          </a:p>
          <a:p>
            <a:pPr lvl="1"/>
            <a:r>
              <a:rPr lang="en-US" dirty="0" smtClean="0"/>
              <a:t>Removed people with less than 100 emails</a:t>
            </a:r>
          </a:p>
          <a:p>
            <a:pPr lvl="1"/>
            <a:r>
              <a:rPr lang="en-US" dirty="0" smtClean="0"/>
              <a:t>Removed the two outreach employees</a:t>
            </a:r>
          </a:p>
          <a:p>
            <a:r>
              <a:rPr lang="en-US" dirty="0" smtClean="0"/>
              <a:t>Randomly split emails into train and test sets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Weka</a:t>
            </a:r>
            <a:r>
              <a:rPr lang="en-US" dirty="0" smtClean="0"/>
              <a:t>, evaluated classification accuracy of several algorithms with default parameters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74" y="1064151"/>
            <a:ext cx="6764452" cy="50093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Trees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4721" y="1064151"/>
            <a:ext cx="11927415" cy="5125512"/>
          </a:xfrm>
        </p:spPr>
        <p:txBody>
          <a:bodyPr/>
          <a:lstStyle/>
          <a:p>
            <a:r>
              <a:rPr lang="en-US" dirty="0" smtClean="0"/>
              <a:t>Used to learn a series of rules for classification</a:t>
            </a:r>
          </a:p>
          <a:p>
            <a:r>
              <a:rPr lang="en-US" dirty="0" smtClean="0"/>
              <a:t>Learned using a greedy heuristic</a:t>
            </a:r>
          </a:p>
          <a:p>
            <a:pPr lvl="1"/>
            <a:r>
              <a:rPr lang="en-US" dirty="0" smtClean="0"/>
              <a:t>Starting at the top, split on the best feature</a:t>
            </a:r>
          </a:p>
          <a:p>
            <a:r>
              <a:rPr lang="en-US" dirty="0"/>
              <a:t>Tree-based classifiers are prone to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8428"/>
            <a:ext cx="5926137" cy="2231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3/21/2016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Best Split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Entropy: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Conditional Entropy: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Mutual Information/Information Gain: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Split on maximum information gain: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forests use bagging and are robust to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Work well with data that has a high number of features and low number of observations</a:t>
            </a:r>
          </a:p>
          <a:p>
            <a:r>
              <a:rPr lang="en-US" dirty="0" smtClean="0"/>
              <a:t>Bagging = </a:t>
            </a:r>
            <a:r>
              <a:rPr lang="en-US" dirty="0" err="1" smtClean="0"/>
              <a:t>Boostrap</a:t>
            </a:r>
            <a:r>
              <a:rPr lang="en-US" dirty="0" smtClean="0"/>
              <a:t> Aggregating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966039"/>
            <a:ext cx="7823200" cy="52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Procedures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/>
              <a:t>is everywhere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Difficult to research email because of inherent privacy concerns</a:t>
            </a:r>
            <a:endParaRPr lang="en-US" dirty="0" smtClean="0"/>
          </a:p>
          <a:p>
            <a:r>
              <a:rPr lang="en-US" dirty="0"/>
              <a:t>Lack of modern email datasets with accurate job title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What information about an organization is embedded in the organizational email communication?</a:t>
            </a:r>
          </a:p>
          <a:p>
            <a:r>
              <a:rPr lang="en-US" dirty="0" smtClean="0"/>
              <a:t>Organic vs. official organizational charts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492" y="4933950"/>
            <a:ext cx="11553371" cy="1110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Automatically determine the organic organizational chart from academic email </a:t>
            </a:r>
          </a:p>
        </p:txBody>
      </p:sp>
    </p:spTree>
    <p:extLst>
      <p:ext uri="{BB962C8B-B14F-4D97-AF65-F5344CB8AC3E}">
        <p14:creationId xmlns:p14="http://schemas.microsoft.com/office/powerpoint/2010/main" val="36674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36" y="993775"/>
            <a:ext cx="6798179" cy="52943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about bias from training and testing on same people</a:t>
            </a:r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Train on all but one sample</a:t>
            </a:r>
          </a:p>
          <a:p>
            <a:pPr lvl="1"/>
            <a:r>
              <a:rPr lang="en-US" dirty="0" smtClean="0"/>
              <a:t>Test on that sample</a:t>
            </a:r>
          </a:p>
          <a:p>
            <a:pPr lvl="1"/>
            <a:r>
              <a:rPr lang="en-US" dirty="0" smtClean="0"/>
              <a:t>Repeat for all samples</a:t>
            </a:r>
          </a:p>
          <a:p>
            <a:r>
              <a:rPr lang="en-US" dirty="0" smtClean="0"/>
              <a:t>Removed Outreach for this test because only contains </a:t>
            </a:r>
            <a:r>
              <a:rPr lang="en-US" dirty="0" smtClean="0"/>
              <a:t>two</a:t>
            </a:r>
            <a:r>
              <a:rPr lang="en-US" dirty="0" smtClean="0"/>
              <a:t> samples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LOOCV Classification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54" y="922743"/>
            <a:ext cx="8716692" cy="53857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2" y="1105874"/>
            <a:ext cx="6850495" cy="50194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Algorithm-Generated Organic Org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93" y="993775"/>
            <a:ext cx="8950065" cy="5294313"/>
          </a:xfrm>
        </p:spPr>
      </p:pic>
    </p:spTree>
    <p:extLst>
      <p:ext uri="{BB962C8B-B14F-4D97-AF65-F5344CB8AC3E}">
        <p14:creationId xmlns:p14="http://schemas.microsoft.com/office/powerpoint/2010/main" val="748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would Improve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27546"/>
            <a:ext cx="5735673" cy="35997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" y="2027546"/>
            <a:ext cx="5870561" cy="3532881"/>
          </a:xfrm>
        </p:spPr>
      </p:pic>
    </p:spTree>
    <p:extLst>
      <p:ext uri="{BB962C8B-B14F-4D97-AF65-F5344CB8AC3E}">
        <p14:creationId xmlns:p14="http://schemas.microsoft.com/office/powerpoint/2010/main" val="7252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Deep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to larger datasets and/or different types of data</a:t>
            </a:r>
          </a:p>
          <a:p>
            <a:pPr lvl="1"/>
            <a:r>
              <a:rPr lang="en-US" dirty="0" smtClean="0"/>
              <a:t>Enron </a:t>
            </a:r>
            <a:r>
              <a:rPr lang="en-US" dirty="0" err="1" smtClean="0"/>
              <a:t>corpu</a:t>
            </a:r>
            <a:endParaRPr lang="en-US" dirty="0" smtClean="0"/>
          </a:p>
          <a:p>
            <a:pPr lvl="1"/>
            <a:r>
              <a:rPr lang="en-US" dirty="0" smtClean="0"/>
              <a:t>Twitter dataset</a:t>
            </a:r>
          </a:p>
          <a:p>
            <a:r>
              <a:rPr lang="en-US" dirty="0" smtClean="0"/>
              <a:t>Potential Deep Learning Application</a:t>
            </a:r>
          </a:p>
          <a:p>
            <a:pPr lvl="1"/>
            <a:r>
              <a:rPr lang="en-US" dirty="0" smtClean="0"/>
              <a:t>With much more semi-supervised data, more sophisticated algorithms could be used</a:t>
            </a:r>
          </a:p>
          <a:p>
            <a:pPr lvl="1"/>
            <a:r>
              <a:rPr lang="en-US" dirty="0" smtClean="0"/>
              <a:t>Deep Belief Networks</a:t>
            </a:r>
          </a:p>
          <a:p>
            <a:pPr lvl="1"/>
            <a:r>
              <a:rPr lang="en-US" dirty="0" smtClean="0"/>
              <a:t>Unsupervised pre-training</a:t>
            </a:r>
          </a:p>
          <a:p>
            <a:pPr lvl="1"/>
            <a:r>
              <a:rPr lang="en-US" dirty="0" smtClean="0"/>
              <a:t>Supervised back propagation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methods can be applied to any communication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Cell phone, website links, social media, network connections</a:t>
            </a:r>
            <a:endParaRPr lang="en-US" dirty="0" smtClean="0"/>
          </a:p>
          <a:p>
            <a:r>
              <a:rPr lang="en-US" dirty="0" smtClean="0"/>
              <a:t>This particular type of analysis could benefit:</a:t>
            </a:r>
          </a:p>
          <a:p>
            <a:pPr lvl="1"/>
            <a:r>
              <a:rPr lang="en-US" dirty="0" smtClean="0"/>
              <a:t>In Dec. 2015, GE completed reorganization of General Electric Capital Corporation</a:t>
            </a:r>
          </a:p>
          <a:p>
            <a:pPr lvl="1"/>
            <a:r>
              <a:rPr lang="en-US" dirty="0" smtClean="0"/>
              <a:t>On Jan. 1 2016, Northrop Grumman combined two of its four business sectors, Electronic Systems and Information Systems</a:t>
            </a:r>
          </a:p>
          <a:p>
            <a:pPr lvl="1"/>
            <a:r>
              <a:rPr lang="en-US" dirty="0" smtClean="0"/>
              <a:t>In late 2016, the merger of two major chemical companies: DuPont and Dow will be finalized before splitting into three new companies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images.forbes.com/media/lists/companies/general-electric_416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1" y="4283082"/>
            <a:ext cx="1736163" cy="17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med.gatech.edu/redux/wp-content/uploads/2013/12/NorthropGrumman-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66" y="4656326"/>
            <a:ext cx="5130633" cy="10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interactionassociates.com/sites/default/files/client_stories/DuPont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09" y="4045323"/>
            <a:ext cx="2617761" cy="11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valuewalk.com/wp-content/uploads/2013/01/Dow-Chemical-Compan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5176935"/>
            <a:ext cx="3037114" cy="11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 a new email dataset based on academic emails of the center</a:t>
            </a:r>
          </a:p>
          <a:p>
            <a:r>
              <a:rPr lang="en-US" sz="3200" dirty="0" smtClean="0"/>
              <a:t>Adding new features to the realm of email analysis</a:t>
            </a:r>
          </a:p>
          <a:p>
            <a:r>
              <a:rPr lang="en-US" sz="3200" dirty="0" smtClean="0"/>
              <a:t>Job title classification results that surpass previous work</a:t>
            </a:r>
          </a:p>
          <a:p>
            <a:r>
              <a:rPr lang="en-US" sz="3200" dirty="0" smtClean="0"/>
              <a:t>A method to automatically generate organic hierarchy from analyzing emails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492" y="4933950"/>
            <a:ext cx="11553371" cy="1110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Proven that using machine learning on academic emails can divulge information about the company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42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brand new email dataset from raw emails</a:t>
            </a:r>
          </a:p>
          <a:p>
            <a:pPr lvl="1"/>
            <a:r>
              <a:rPr lang="en-US" dirty="0" smtClean="0"/>
              <a:t>With accurate job title </a:t>
            </a:r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Approximately the size of Enron, but with fewer people</a:t>
            </a:r>
          </a:p>
          <a:p>
            <a:pPr lvl="1"/>
            <a:r>
              <a:rPr lang="en-US" dirty="0" smtClean="0"/>
              <a:t>Privacy precautions</a:t>
            </a:r>
          </a:p>
          <a:p>
            <a:r>
              <a:rPr lang="en-US" dirty="0" smtClean="0"/>
              <a:t>This dataset is meant to be representative of data any company could collect without violating the privacy of their employees</a:t>
            </a:r>
          </a:p>
          <a:p>
            <a:r>
              <a:rPr lang="en-US" dirty="0" smtClean="0"/>
              <a:t>Highly accurate classification results based on historical data</a:t>
            </a:r>
          </a:p>
          <a:p>
            <a:pPr lvl="1"/>
            <a:r>
              <a:rPr lang="en-US" dirty="0" smtClean="0"/>
              <a:t>Showed that email behavior is constant with time</a:t>
            </a:r>
          </a:p>
          <a:p>
            <a:r>
              <a:rPr lang="en-US" dirty="0" smtClean="0"/>
              <a:t>Small dataset lead to low LOOCV accuracy</a:t>
            </a:r>
          </a:p>
          <a:p>
            <a:r>
              <a:rPr lang="en-US" dirty="0" smtClean="0"/>
              <a:t>An organic organization chart was produced that represented the email relationships of the center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Committee: Dr. </a:t>
            </a:r>
            <a:r>
              <a:rPr lang="en-US" dirty="0" err="1" smtClean="0"/>
              <a:t>McGwier</a:t>
            </a:r>
            <a:r>
              <a:rPr lang="en-US" dirty="0" smtClean="0"/>
              <a:t>, Dr. </a:t>
            </a:r>
            <a:r>
              <a:rPr lang="en-US" dirty="0" err="1" smtClean="0"/>
              <a:t>Beex</a:t>
            </a:r>
            <a:r>
              <a:rPr lang="en-US" dirty="0" smtClean="0"/>
              <a:t>, Dr. </a:t>
            </a:r>
            <a:r>
              <a:rPr lang="en-US" dirty="0" err="1" smtClean="0"/>
              <a:t>Buehrer</a:t>
            </a:r>
            <a:r>
              <a:rPr lang="en-US" dirty="0" smtClean="0"/>
              <a:t>, Dr. Huang</a:t>
            </a:r>
          </a:p>
          <a:p>
            <a:r>
              <a:rPr lang="en-US" dirty="0" smtClean="0"/>
              <a:t>Dr. Ernst and Dr. </a:t>
            </a:r>
            <a:r>
              <a:rPr lang="en-US" dirty="0"/>
              <a:t>H</a:t>
            </a:r>
            <a:r>
              <a:rPr lang="en-US" dirty="0" smtClean="0"/>
              <a:t>eadley</a:t>
            </a:r>
            <a:endParaRPr lang="en-US" dirty="0" smtClean="0"/>
          </a:p>
          <a:p>
            <a:r>
              <a:rPr lang="en-US" dirty="0" smtClean="0"/>
              <a:t>Faculty, staff, and graduate students of the Hume Center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15" y="993775"/>
            <a:ext cx="5327821" cy="52943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Dataset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dataset for email analysis</a:t>
            </a:r>
          </a:p>
          <a:p>
            <a:r>
              <a:rPr lang="en-US" dirty="0" smtClean="0"/>
              <a:t>Released in 2004</a:t>
            </a:r>
          </a:p>
          <a:p>
            <a:r>
              <a:rPr lang="en-US" dirty="0" smtClean="0"/>
              <a:t>Used for research into spam classification, email categorization, and recipient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Issues with the dataset</a:t>
            </a:r>
          </a:p>
          <a:p>
            <a:pPr lvl="1"/>
            <a:r>
              <a:rPr lang="en-US" dirty="0" smtClean="0"/>
              <a:t>99.99% overlap between emails sent as “CC” and those sent as “BCC”</a:t>
            </a:r>
          </a:p>
          <a:p>
            <a:pPr lvl="1"/>
            <a:r>
              <a:rPr lang="en-US" dirty="0" smtClean="0"/>
              <a:t>Some emails addresses, folders, and names are misspelled</a:t>
            </a:r>
          </a:p>
          <a:p>
            <a:pPr lvl="1"/>
            <a:r>
              <a:rPr lang="en-US" dirty="0" smtClean="0"/>
              <a:t>Inconsistent email address formats make mapping to employees difficult</a:t>
            </a:r>
            <a:endParaRPr lang="en-US" dirty="0"/>
          </a:p>
          <a:p>
            <a:r>
              <a:rPr lang="en-US" dirty="0" smtClean="0"/>
              <a:t>Issues with job title labels</a:t>
            </a:r>
          </a:p>
          <a:p>
            <a:pPr lvl="1"/>
            <a:r>
              <a:rPr lang="en-US" dirty="0" smtClean="0"/>
              <a:t>No labels for 29 employees</a:t>
            </a:r>
          </a:p>
          <a:p>
            <a:pPr lvl="1"/>
            <a:r>
              <a:rPr lang="en-US" dirty="0" smtClean="0"/>
              <a:t>Clear mislabeling errors for at least 4 employees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work in hierarchy analysis often uses the text of the emails with natural language processing to generate </a:t>
            </a:r>
            <a:r>
              <a:rPr lang="en-US" dirty="0" smtClean="0"/>
              <a:t>features, mainly on Enron</a:t>
            </a:r>
            <a:endParaRPr lang="en-US" dirty="0" smtClean="0"/>
          </a:p>
          <a:p>
            <a:r>
              <a:rPr lang="en-US" dirty="0" smtClean="0"/>
              <a:t>Historically</a:t>
            </a:r>
            <a:r>
              <a:rPr lang="en-US" dirty="0" smtClean="0"/>
              <a:t>, email </a:t>
            </a:r>
            <a:r>
              <a:rPr lang="en-US" dirty="0" smtClean="0"/>
              <a:t>analysis without text uses two </a:t>
            </a:r>
            <a:r>
              <a:rPr lang="en-US" dirty="0" smtClean="0"/>
              <a:t>types of features:</a:t>
            </a:r>
          </a:p>
          <a:p>
            <a:pPr lvl="1"/>
            <a:r>
              <a:rPr lang="en-US" dirty="0" smtClean="0"/>
              <a:t>Traffic-based: statistical features based solely on email traffic patterns</a:t>
            </a:r>
          </a:p>
          <a:p>
            <a:pPr lvl="1"/>
            <a:r>
              <a:rPr lang="en-US" dirty="0" smtClean="0"/>
              <a:t>Social-based: model emails as social network and calculate features using graph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Success in determining community structures has been found using the two types separately</a:t>
            </a:r>
          </a:p>
          <a:p>
            <a:pPr lvl="1"/>
            <a:r>
              <a:rPr lang="en-US" dirty="0" err="1" smtClean="0"/>
              <a:t>Namata</a:t>
            </a:r>
            <a:r>
              <a:rPr lang="en-US" dirty="0" smtClean="0"/>
              <a:t> et al. 2006 used traffic-based features to predict Enron job titles</a:t>
            </a:r>
          </a:p>
          <a:p>
            <a:pPr lvl="1"/>
            <a:r>
              <a:rPr lang="en-US" dirty="0" smtClean="0"/>
              <a:t>Wilson and </a:t>
            </a:r>
            <a:r>
              <a:rPr lang="en-US" dirty="0" err="1" smtClean="0"/>
              <a:t>Banzhaf</a:t>
            </a:r>
            <a:r>
              <a:rPr lang="en-US" dirty="0" smtClean="0"/>
              <a:t> 2009 found Enron’s social networks from strictly social features</a:t>
            </a:r>
          </a:p>
          <a:p>
            <a:r>
              <a:rPr lang="en-US" dirty="0" smtClean="0"/>
              <a:t>Rowe et al. 2005 used a combination of features to automatically construct the Enron social hierarchy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 Email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with Virginia Tech’s Internal Review Board (IRB) to approve data collection procedures and privacy concerns</a:t>
            </a:r>
          </a:p>
          <a:p>
            <a:r>
              <a:rPr lang="en-US" dirty="0" smtClean="0"/>
              <a:t>All subject and body text was hashed using MD5 algorithm</a:t>
            </a:r>
          </a:p>
          <a:p>
            <a:r>
              <a:rPr lang="en-US" dirty="0" smtClean="0"/>
              <a:t>Data collection process was performed using automated scripts</a:t>
            </a:r>
          </a:p>
          <a:p>
            <a:r>
              <a:rPr lang="en-US" dirty="0" smtClean="0"/>
              <a:t>No identifying information is revealed in analysis</a:t>
            </a:r>
            <a:endParaRPr lang="en-US" dirty="0" smtClean="0"/>
          </a:p>
          <a:p>
            <a:r>
              <a:rPr lang="en-US" dirty="0" smtClean="0"/>
              <a:t>All data stored on secure, password-protected Hume Center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Parsing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Email formats are inconsistent </a:t>
            </a:r>
          </a:p>
          <a:p>
            <a:pPr lvl="1"/>
            <a:r>
              <a:rPr lang="en-US" dirty="0" smtClean="0"/>
              <a:t>Forwards are expressed as “</a:t>
            </a:r>
            <a:r>
              <a:rPr lang="en-US" dirty="0" err="1" smtClean="0"/>
              <a:t>Fw</a:t>
            </a:r>
            <a:r>
              <a:rPr lang="en-US" dirty="0" smtClean="0"/>
              <a:t>:” or “</a:t>
            </a:r>
            <a:r>
              <a:rPr lang="en-US" dirty="0" err="1" smtClean="0"/>
              <a:t>Fwd</a:t>
            </a:r>
            <a:r>
              <a:rPr lang="en-US" dirty="0" smtClean="0"/>
              <a:t>:” or “FW:”</a:t>
            </a:r>
          </a:p>
          <a:p>
            <a:pPr lvl="1"/>
            <a:r>
              <a:rPr lang="en-US" dirty="0" smtClean="0"/>
              <a:t>Email address encoded with Unicode, which is incompatible with MySQL</a:t>
            </a:r>
          </a:p>
          <a:p>
            <a:pPr lvl="1"/>
            <a:r>
              <a:rPr lang="en-US" dirty="0" smtClean="0"/>
              <a:t>Some emails have HTML- needed to identify, then parse</a:t>
            </a:r>
          </a:p>
          <a:p>
            <a:pPr lvl="2"/>
            <a:endParaRPr lang="en-US" dirty="0"/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Write a python script to extract data</a:t>
            </a:r>
          </a:p>
          <a:p>
            <a:pPr lvl="1"/>
            <a:r>
              <a:rPr lang="en-US" dirty="0" smtClean="0"/>
              <a:t>Test on personal emails to find inconsistent formatting issues</a:t>
            </a:r>
          </a:p>
          <a:p>
            <a:pPr lvl="1"/>
            <a:r>
              <a:rPr lang="en-US" dirty="0" smtClean="0"/>
              <a:t>Ran script on mail server and saved all email metadata into MySQL database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3/20/2016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5.6393"/>
  <p:tag name="ORIGINALWIDTH" val="3376.078"/>
  <p:tag name="OUTPUTDPI" val="1200"/>
  <p:tag name="LATEXADDIN" val="\documentclass{article}&#10;\usepackage{amsmath}&#10;\usepackage{booktabs}&#10;\pagestyle{empty}&#10;\begin{document}&#10;&#10;\begin{table}[t]&#10;\centering&#10;\begin{tabular}{@{}lrr@{}}&#10;\toprule&#10;                   &amp; Center          &amp; Enron         \\ \midrule&#10;Time               &amp; 11/2012-11/2015 &amp; 1/2000-9/2002 \\&#10;Distinct Email Addresses &amp; 32,118          &amp; 75,406        \\&#10;Participants       &amp; 37              &amp; 249           \\&#10;Distinct Emails    &amp; 585,096         &amp; 252,759       \\ \bottomrule&#10;\end{tabular}&#10;&#10;\end{table}&#10;&#10;&#10;\end{document}"/>
  <p:tag name="IGUANATEXSIZE" val="20"/>
  <p:tag name="IGUANATEXCURSOR" val="48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6.341"/>
  <p:tag name="ORIGINALWIDTH" val="4836.896"/>
  <p:tag name="OUTPUTDPI" val="1200"/>
  <p:tag name="LATEXADDIN" val="\documentclass{article}&#10;\usepackage{amsmath}&#10;\usepackage{booktabs}&#10;\pagestyle{empty}&#10;\begin{document}&#10;&#10;&#10;\begin{table}[t]&#10;\begin{tabular}{@{}lrr@{}}&#10;\toprule&#10;Feature                                      &amp; Type         &amp; Information Gain\\ \midrule&#10;Unique subjects received                     &amp; Traffic      &amp; 0.728  \\&#10;Total signed emails received                 &amp; Traffic      &amp; 0.728  \\&#10;Partial graph hubs                           &amp; Social       &amp; 0.589  \\&#10;Number of emails received as forwards        &amp; Traffic      &amp; 0.0.519  \\&#10;Partial graph current flow closeness centrality &amp; Social    &amp; 0.0.512  \\&#10;Partial graph pagerank                       &amp; Social       &amp; 0.512    \\&#10;Percentage of emails sent with unique addresses &amp; Traffic   &amp; 0.51  \\&#10;Number of emails received as carbon copies   &amp; Traffic      &amp; 0.5      \\&#10;Full graph pagerank                          &amp; Social       &amp; 0.492    \\&#10;Average number of emails received per day    &amp; Traffic      &amp; 0.489    \\&#10;Partial graph communicability betweenness centrality &amp; Social &amp; 0.486  \\&#10;Partial graph communicability centrality     &amp; Social       &amp; 0.486    \\&#10;Average number of emails per day (both sent and received) &amp; Traffic &amp; 0.479    \\&#10;Partial graph number of cliques              &amp; Social       &amp; 0.47 \\&#10;Percentage of emails received as forwards    &amp; Traffic      &amp; 0.451 \\&#10;Number of emails sent as carbon copies       &amp; Traffic      &amp; 0.43 \\&#10;Partial graph degree centrality              &amp; Social       &amp; 0.429 \\&#10;Partial graph closeness centrality           &amp; Social       &amp; 0.429 \\&#10;Partial graph average shortest paths         &amp; Social       &amp; 0.429 \\ &#10;Percentage of signed emails received with unique addresses &amp; Traffic &amp; 0.418\\ \bottomrule&#10;&#10;\end{tabular}&#10;&#10;\end{table}&#10;&#10;&#10;\end{document}"/>
  <p:tag name="IGUANATEXSIZE" val="20"/>
  <p:tag name="IGUANATEXCURSOR" val="1739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1598</Words>
  <Application>Microsoft Office PowerPoint</Application>
  <PresentationFormat>Widescreen</PresentationFormat>
  <Paragraphs>353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1_Office Theme</vt:lpstr>
      <vt:lpstr>Data Mining Academic Emails to Model Employee Behaviors and Analyze Organizational Structure</vt:lpstr>
      <vt:lpstr>Outline</vt:lpstr>
      <vt:lpstr>Problem Overview</vt:lpstr>
      <vt:lpstr>Contributions</vt:lpstr>
      <vt:lpstr>Email Dataset</vt:lpstr>
      <vt:lpstr>Enron Dataset</vt:lpstr>
      <vt:lpstr>Prior Work</vt:lpstr>
      <vt:lpstr>Hume Email Data Collection</vt:lpstr>
      <vt:lpstr>Email Parsing Process</vt:lpstr>
      <vt:lpstr>Collected Data From Each Email</vt:lpstr>
      <vt:lpstr>Dataset Description and Statistics</vt:lpstr>
      <vt:lpstr>Hume Email Visualization</vt:lpstr>
      <vt:lpstr>Hume vs. Enron Dataset Comparison</vt:lpstr>
      <vt:lpstr>Feature Extraction</vt:lpstr>
      <vt:lpstr>Features</vt:lpstr>
      <vt:lpstr>Traffic-Based Features</vt:lpstr>
      <vt:lpstr>Example Traffic-based Feature</vt:lpstr>
      <vt:lpstr>Social Graph</vt:lpstr>
      <vt:lpstr>Alternative Social View - Adjacency Matrix</vt:lpstr>
      <vt:lpstr>Social-Based Features</vt:lpstr>
      <vt:lpstr>Example Social Feature</vt:lpstr>
      <vt:lpstr>Algorithm Design</vt:lpstr>
      <vt:lpstr>Algorithm Selection</vt:lpstr>
      <vt:lpstr>Random Trees</vt:lpstr>
      <vt:lpstr>Determining the Best Split</vt:lpstr>
      <vt:lpstr>Random Forests</vt:lpstr>
      <vt:lpstr>Feature Selection</vt:lpstr>
      <vt:lpstr>Performance Analysis</vt:lpstr>
      <vt:lpstr>Testing Procedures</vt:lpstr>
      <vt:lpstr>Classification Results</vt:lpstr>
      <vt:lpstr>Classification Results</vt:lpstr>
      <vt:lpstr>Leave-One-Out Cross-Validation</vt:lpstr>
      <vt:lpstr>LOOCV Classification Results</vt:lpstr>
      <vt:lpstr>Hierarchy Analysis</vt:lpstr>
      <vt:lpstr>Algorithm-Generated Organic Org Chart</vt:lpstr>
      <vt:lpstr>Conclusions and Future Work</vt:lpstr>
      <vt:lpstr>More Data would Improve</vt:lpstr>
      <vt:lpstr>Future Work and Deep Learning Applications</vt:lpstr>
      <vt:lpstr>Applications</vt:lpstr>
      <vt:lpstr>Conclusions</vt:lpstr>
      <vt:lpstr>Questions?</vt:lpstr>
      <vt:lpstr>Thank You</vt:lpstr>
      <vt:lpstr>Backup</vt:lpstr>
      <vt:lpstr>HTML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Academic Emails to Model Employee Behaviors and Analyze Organizational Structure</dc:title>
  <dc:creator>Kayla Straub</dc:creator>
  <cp:lastModifiedBy>Kayla Straub</cp:lastModifiedBy>
  <cp:revision>52</cp:revision>
  <dcterms:created xsi:type="dcterms:W3CDTF">2016-02-03T13:12:24Z</dcterms:created>
  <dcterms:modified xsi:type="dcterms:W3CDTF">2016-03-21T04:24:53Z</dcterms:modified>
</cp:coreProperties>
</file>