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1" r:id="rId6"/>
    <p:sldId id="262" r:id="rId7"/>
    <p:sldId id="263" r:id="rId8"/>
    <p:sldId id="264" r:id="rId9"/>
    <p:sldId id="265" r:id="rId10"/>
    <p:sldId id="268"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4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595EA9A0-766D-437E-BBAF-F0561FE588DD}"/>
    <pc:docChg chg="custSel modSld">
      <pc:chgData name="kmh mubin" userId="7cc4f23a990b24f2" providerId="LiveId" clId="{595EA9A0-766D-437E-BBAF-F0561FE588DD}" dt="2018-12-25T08:44:47.878" v="91" actId="207"/>
      <pc:docMkLst>
        <pc:docMk/>
      </pc:docMkLst>
      <pc:sldChg chg="modSp">
        <pc:chgData name="kmh mubin" userId="7cc4f23a990b24f2" providerId="LiveId" clId="{595EA9A0-766D-437E-BBAF-F0561FE588DD}" dt="2018-12-25T08:44:47.878" v="91" actId="207"/>
        <pc:sldMkLst>
          <pc:docMk/>
          <pc:sldMk cId="2693124536" sldId="256"/>
        </pc:sldMkLst>
        <pc:spChg chg="mod">
          <ac:chgData name="kmh mubin" userId="7cc4f23a990b24f2" providerId="LiveId" clId="{595EA9A0-766D-437E-BBAF-F0561FE588DD}" dt="2018-12-25T08:44:47.878" v="91" actId="207"/>
          <ac:spMkLst>
            <pc:docMk/>
            <pc:sldMk cId="2693124536" sldId="256"/>
            <ac:spMk id="2" creationId="{E24AD852-167F-4F8A-8CF1-8DC46A1DDAF7}"/>
          </ac:spMkLst>
        </pc:spChg>
        <pc:spChg chg="mod">
          <ac:chgData name="kmh mubin" userId="7cc4f23a990b24f2" providerId="LiveId" clId="{595EA9A0-766D-437E-BBAF-F0561FE588DD}" dt="2018-12-25T08:44:14.056" v="84" actId="255"/>
          <ac:spMkLst>
            <pc:docMk/>
            <pc:sldMk cId="2693124536" sldId="256"/>
            <ac:spMk id="3" creationId="{D6C6772D-DFD9-439E-92D0-FFAF3CC8B72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8C35A-59F3-4BB1-97C9-E8E4B4181380}" type="doc">
      <dgm:prSet loTypeId="urn:microsoft.com/office/officeart/2005/8/layout/vList3" loCatId="picture" qsTypeId="urn:microsoft.com/office/officeart/2005/8/quickstyle/simple1" qsCatId="simple" csTypeId="urn:microsoft.com/office/officeart/2005/8/colors/accent1_2" csCatId="accent1" phldr="1"/>
      <dgm:spPr/>
    </dgm:pt>
    <dgm:pt modelId="{DB647593-F452-4B2A-9478-2705AD82C833}">
      <dgm:prSet phldrT="[Text]"/>
      <dgm:spPr/>
      <dgm:t>
        <a:bodyPr/>
        <a:lstStyle/>
        <a:p>
          <a:pPr>
            <a:buAutoNum type="arabicPeriod"/>
          </a:pPr>
          <a:r>
            <a:rPr lang="en-US" b="1" dirty="0">
              <a:latin typeface="Berlin Sans FB Demi" panose="020E0802020502020306" pitchFamily="34" charset="0"/>
            </a:rPr>
            <a:t>E.M.K. </a:t>
          </a:r>
          <a:r>
            <a:rPr lang="en-US" b="1" dirty="0" err="1">
              <a:latin typeface="Berlin Sans FB Demi" panose="020E0802020502020306" pitchFamily="34" charset="0"/>
            </a:rPr>
            <a:t>Fahmidur</a:t>
          </a:r>
          <a:r>
            <a:rPr lang="en-US" b="1" dirty="0">
              <a:latin typeface="Berlin Sans FB Demi" panose="020E0802020502020306" pitchFamily="34" charset="0"/>
            </a:rPr>
            <a:t> Rahman [1620535042]</a:t>
          </a:r>
          <a:endParaRPr lang="en-US" dirty="0"/>
        </a:p>
      </dgm:t>
    </dgm:pt>
    <dgm:pt modelId="{8942FADE-5049-4D91-8714-9F3393325426}" type="parTrans" cxnId="{A58B0122-EA18-48E2-8852-15A1BC047889}">
      <dgm:prSet/>
      <dgm:spPr/>
      <dgm:t>
        <a:bodyPr/>
        <a:lstStyle/>
        <a:p>
          <a:endParaRPr lang="en-US"/>
        </a:p>
      </dgm:t>
    </dgm:pt>
    <dgm:pt modelId="{3585CC70-F3BE-44FD-9912-6D6D3EBAE568}" type="sibTrans" cxnId="{A58B0122-EA18-48E2-8852-15A1BC047889}">
      <dgm:prSet/>
      <dgm:spPr/>
      <dgm:t>
        <a:bodyPr/>
        <a:lstStyle/>
        <a:p>
          <a:endParaRPr lang="en-US"/>
        </a:p>
      </dgm:t>
    </dgm:pt>
    <dgm:pt modelId="{A19FAD6D-4578-4E58-B69F-ABCA7986CFE2}">
      <dgm:prSet phldrT="[Text]"/>
      <dgm:spPr/>
      <dgm:t>
        <a:bodyPr/>
        <a:lstStyle/>
        <a:p>
          <a:pPr>
            <a:buAutoNum type="arabicPeriod"/>
          </a:pPr>
          <a:r>
            <a:rPr lang="en-US" b="1" dirty="0" err="1">
              <a:latin typeface="Berlin Sans FB Demi" panose="020E0802020502020306" pitchFamily="34" charset="0"/>
            </a:rPr>
            <a:t>Afshaan</a:t>
          </a:r>
          <a:r>
            <a:rPr lang="en-US" b="1" dirty="0">
              <a:latin typeface="Berlin Sans FB Demi" panose="020E0802020502020306" pitchFamily="34" charset="0"/>
            </a:rPr>
            <a:t> Md. Shaan [1620910042]</a:t>
          </a:r>
          <a:endParaRPr lang="en-US" dirty="0"/>
        </a:p>
      </dgm:t>
    </dgm:pt>
    <dgm:pt modelId="{3737FF6D-479D-440A-BA70-8EDEBD00B3EC}" type="parTrans" cxnId="{14BE6AD0-C37E-4EFF-A95F-3C294501805B}">
      <dgm:prSet/>
      <dgm:spPr/>
      <dgm:t>
        <a:bodyPr/>
        <a:lstStyle/>
        <a:p>
          <a:endParaRPr lang="en-US"/>
        </a:p>
      </dgm:t>
    </dgm:pt>
    <dgm:pt modelId="{59FA62DB-C10B-4FAC-B2A7-5BE1E55F02F5}" type="sibTrans" cxnId="{14BE6AD0-C37E-4EFF-A95F-3C294501805B}">
      <dgm:prSet/>
      <dgm:spPr/>
      <dgm:t>
        <a:bodyPr/>
        <a:lstStyle/>
        <a:p>
          <a:endParaRPr lang="en-US"/>
        </a:p>
      </dgm:t>
    </dgm:pt>
    <dgm:pt modelId="{14306E2F-681E-417D-8CAA-09E86D307CCE}">
      <dgm:prSet phldrT="[Text]"/>
      <dgm:spPr/>
      <dgm:t>
        <a:bodyPr/>
        <a:lstStyle/>
        <a:p>
          <a:pPr>
            <a:buAutoNum type="arabicPeriod"/>
          </a:pPr>
          <a:r>
            <a:rPr lang="en-US" b="1" dirty="0">
              <a:latin typeface="Berlin Sans FB Demi" panose="020E0802020502020306" pitchFamily="34" charset="0"/>
            </a:rPr>
            <a:t>K.M.H. Mubin [1621802042]</a:t>
          </a:r>
          <a:endParaRPr lang="en-US" dirty="0"/>
        </a:p>
      </dgm:t>
    </dgm:pt>
    <dgm:pt modelId="{2EEED48D-80D4-4275-91EA-FC3A10DBA5B6}" type="parTrans" cxnId="{3A9F09A2-656F-48A9-9FE1-814B29BC3506}">
      <dgm:prSet/>
      <dgm:spPr/>
      <dgm:t>
        <a:bodyPr/>
        <a:lstStyle/>
        <a:p>
          <a:endParaRPr lang="en-US"/>
        </a:p>
      </dgm:t>
    </dgm:pt>
    <dgm:pt modelId="{96AB0784-E0ED-4C58-8EAD-88FD2E9974B2}" type="sibTrans" cxnId="{3A9F09A2-656F-48A9-9FE1-814B29BC3506}">
      <dgm:prSet/>
      <dgm:spPr/>
      <dgm:t>
        <a:bodyPr/>
        <a:lstStyle/>
        <a:p>
          <a:endParaRPr lang="en-US"/>
        </a:p>
      </dgm:t>
    </dgm:pt>
    <dgm:pt modelId="{1E92EDB9-6E46-4E3C-A930-F706B774E8C3}" type="pres">
      <dgm:prSet presAssocID="{9428C35A-59F3-4BB1-97C9-E8E4B4181380}" presName="linearFlow" presStyleCnt="0">
        <dgm:presLayoutVars>
          <dgm:dir/>
          <dgm:resizeHandles val="exact"/>
        </dgm:presLayoutVars>
      </dgm:prSet>
      <dgm:spPr/>
    </dgm:pt>
    <dgm:pt modelId="{33C7CA0F-8DA4-4272-BFCC-D90CFBEA22BA}" type="pres">
      <dgm:prSet presAssocID="{DB647593-F452-4B2A-9478-2705AD82C833}" presName="composite" presStyleCnt="0"/>
      <dgm:spPr/>
    </dgm:pt>
    <dgm:pt modelId="{6454B257-1088-4D78-BD1E-9182EDEB1ACC}" type="pres">
      <dgm:prSet presAssocID="{DB647593-F452-4B2A-9478-2705AD82C833}"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5000" b="-25000"/>
          </a:stretch>
        </a:blipFill>
      </dgm:spPr>
    </dgm:pt>
    <dgm:pt modelId="{471B0C69-5590-4C90-90E6-0235A5499E98}" type="pres">
      <dgm:prSet presAssocID="{DB647593-F452-4B2A-9478-2705AD82C833}" presName="txShp" presStyleLbl="node1" presStyleIdx="0" presStyleCnt="3" custLinFactNeighborY="3876">
        <dgm:presLayoutVars>
          <dgm:bulletEnabled val="1"/>
        </dgm:presLayoutVars>
      </dgm:prSet>
      <dgm:spPr/>
    </dgm:pt>
    <dgm:pt modelId="{0E33AADF-06CB-4211-8B7E-02D5ECB3CE9A}" type="pres">
      <dgm:prSet presAssocID="{3585CC70-F3BE-44FD-9912-6D6D3EBAE568}" presName="spacing" presStyleCnt="0"/>
      <dgm:spPr/>
    </dgm:pt>
    <dgm:pt modelId="{2202C143-4A3D-4B4F-A97A-54960B9E9B50}" type="pres">
      <dgm:prSet presAssocID="{A19FAD6D-4578-4E58-B69F-ABCA7986CFE2}" presName="composite" presStyleCnt="0"/>
      <dgm:spPr/>
    </dgm:pt>
    <dgm:pt modelId="{75D8531F-8E97-4827-A52A-F272DF78704E}" type="pres">
      <dgm:prSet presAssocID="{A19FAD6D-4578-4E58-B69F-ABCA7986CFE2}" presName="imgShp" presStyleLbl="fgImgPlace1" presStyleIdx="1" presStyleCnt="3"/>
      <dgm:spPr>
        <a:blipFill>
          <a:blip xmlns:r="http://schemas.openxmlformats.org/officeDocument/2006/relationships" r:embed="rId2"/>
          <a:srcRect/>
          <a:stretch>
            <a:fillRect t="-2000" b="-2000"/>
          </a:stretch>
        </a:blipFill>
      </dgm:spPr>
    </dgm:pt>
    <dgm:pt modelId="{7412F0F8-FD8E-412D-B071-37CB76FD54D6}" type="pres">
      <dgm:prSet presAssocID="{A19FAD6D-4578-4E58-B69F-ABCA7986CFE2}" presName="txShp" presStyleLbl="node1" presStyleIdx="1" presStyleCnt="3">
        <dgm:presLayoutVars>
          <dgm:bulletEnabled val="1"/>
        </dgm:presLayoutVars>
      </dgm:prSet>
      <dgm:spPr/>
    </dgm:pt>
    <dgm:pt modelId="{C8824926-73BB-4C4D-82D0-2492322E72F6}" type="pres">
      <dgm:prSet presAssocID="{59FA62DB-C10B-4FAC-B2A7-5BE1E55F02F5}" presName="spacing" presStyleCnt="0"/>
      <dgm:spPr/>
    </dgm:pt>
    <dgm:pt modelId="{74A690E6-0ED8-45FD-A04E-98C42219FB0F}" type="pres">
      <dgm:prSet presAssocID="{14306E2F-681E-417D-8CAA-09E86D307CCE}" presName="composite" presStyleCnt="0"/>
      <dgm:spPr/>
    </dgm:pt>
    <dgm:pt modelId="{BDE67DA3-2551-47FF-8301-9F3CD0130235}" type="pres">
      <dgm:prSet presAssocID="{14306E2F-681E-417D-8CAA-09E86D307CCE}" presName="imgShp" presStyleLbl="fgImgPlace1" presStyleIdx="2"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15172" b="-34828"/>
          </a:stretch>
        </a:blipFill>
      </dgm:spPr>
    </dgm:pt>
    <dgm:pt modelId="{7011AF3F-CE0E-45C9-A484-ADFF78B59968}" type="pres">
      <dgm:prSet presAssocID="{14306E2F-681E-417D-8CAA-09E86D307CCE}" presName="txShp" presStyleLbl="node1" presStyleIdx="2" presStyleCnt="3">
        <dgm:presLayoutVars>
          <dgm:bulletEnabled val="1"/>
        </dgm:presLayoutVars>
      </dgm:prSet>
      <dgm:spPr/>
    </dgm:pt>
  </dgm:ptLst>
  <dgm:cxnLst>
    <dgm:cxn modelId="{A58B0122-EA18-48E2-8852-15A1BC047889}" srcId="{9428C35A-59F3-4BB1-97C9-E8E4B4181380}" destId="{DB647593-F452-4B2A-9478-2705AD82C833}" srcOrd="0" destOrd="0" parTransId="{8942FADE-5049-4D91-8714-9F3393325426}" sibTransId="{3585CC70-F3BE-44FD-9912-6D6D3EBAE568}"/>
    <dgm:cxn modelId="{3F8FBB6B-18A0-42B1-9930-0A26539ED57E}" type="presOf" srcId="{9428C35A-59F3-4BB1-97C9-E8E4B4181380}" destId="{1E92EDB9-6E46-4E3C-A930-F706B774E8C3}" srcOrd="0" destOrd="0" presId="urn:microsoft.com/office/officeart/2005/8/layout/vList3"/>
    <dgm:cxn modelId="{3A9F09A2-656F-48A9-9FE1-814B29BC3506}" srcId="{9428C35A-59F3-4BB1-97C9-E8E4B4181380}" destId="{14306E2F-681E-417D-8CAA-09E86D307CCE}" srcOrd="2" destOrd="0" parTransId="{2EEED48D-80D4-4275-91EA-FC3A10DBA5B6}" sibTransId="{96AB0784-E0ED-4C58-8EAD-88FD2E9974B2}"/>
    <dgm:cxn modelId="{0D438CB5-1844-42B5-B24A-6F4886A0B9B9}" type="presOf" srcId="{DB647593-F452-4B2A-9478-2705AD82C833}" destId="{471B0C69-5590-4C90-90E6-0235A5499E98}" srcOrd="0" destOrd="0" presId="urn:microsoft.com/office/officeart/2005/8/layout/vList3"/>
    <dgm:cxn modelId="{28ED93C2-9A36-4551-BA19-BDE855587B32}" type="presOf" srcId="{A19FAD6D-4578-4E58-B69F-ABCA7986CFE2}" destId="{7412F0F8-FD8E-412D-B071-37CB76FD54D6}" srcOrd="0" destOrd="0" presId="urn:microsoft.com/office/officeart/2005/8/layout/vList3"/>
    <dgm:cxn modelId="{14BE6AD0-C37E-4EFF-A95F-3C294501805B}" srcId="{9428C35A-59F3-4BB1-97C9-E8E4B4181380}" destId="{A19FAD6D-4578-4E58-B69F-ABCA7986CFE2}" srcOrd="1" destOrd="0" parTransId="{3737FF6D-479D-440A-BA70-8EDEBD00B3EC}" sibTransId="{59FA62DB-C10B-4FAC-B2A7-5BE1E55F02F5}"/>
    <dgm:cxn modelId="{127140E1-40AB-46C2-9F8B-83C89337092D}" type="presOf" srcId="{14306E2F-681E-417D-8CAA-09E86D307CCE}" destId="{7011AF3F-CE0E-45C9-A484-ADFF78B59968}" srcOrd="0" destOrd="0" presId="urn:microsoft.com/office/officeart/2005/8/layout/vList3"/>
    <dgm:cxn modelId="{7C0AFDF3-A48B-48C4-BB31-0623AD60DF9A}" type="presParOf" srcId="{1E92EDB9-6E46-4E3C-A930-F706B774E8C3}" destId="{33C7CA0F-8DA4-4272-BFCC-D90CFBEA22BA}" srcOrd="0" destOrd="0" presId="urn:microsoft.com/office/officeart/2005/8/layout/vList3"/>
    <dgm:cxn modelId="{ECB97BF9-1388-4AFC-92E8-B7D25BA0840F}" type="presParOf" srcId="{33C7CA0F-8DA4-4272-BFCC-D90CFBEA22BA}" destId="{6454B257-1088-4D78-BD1E-9182EDEB1ACC}" srcOrd="0" destOrd="0" presId="urn:microsoft.com/office/officeart/2005/8/layout/vList3"/>
    <dgm:cxn modelId="{C222E3C4-5C19-4B1C-A233-5C91CFF51080}" type="presParOf" srcId="{33C7CA0F-8DA4-4272-BFCC-D90CFBEA22BA}" destId="{471B0C69-5590-4C90-90E6-0235A5499E98}" srcOrd="1" destOrd="0" presId="urn:microsoft.com/office/officeart/2005/8/layout/vList3"/>
    <dgm:cxn modelId="{DD79CAB0-70C1-4B60-BB87-925E76545E20}" type="presParOf" srcId="{1E92EDB9-6E46-4E3C-A930-F706B774E8C3}" destId="{0E33AADF-06CB-4211-8B7E-02D5ECB3CE9A}" srcOrd="1" destOrd="0" presId="urn:microsoft.com/office/officeart/2005/8/layout/vList3"/>
    <dgm:cxn modelId="{CB223B6F-1E30-4828-8FFE-B7598D43954D}" type="presParOf" srcId="{1E92EDB9-6E46-4E3C-A930-F706B774E8C3}" destId="{2202C143-4A3D-4B4F-A97A-54960B9E9B50}" srcOrd="2" destOrd="0" presId="urn:microsoft.com/office/officeart/2005/8/layout/vList3"/>
    <dgm:cxn modelId="{68C03311-E540-4183-9653-16D0687F02D9}" type="presParOf" srcId="{2202C143-4A3D-4B4F-A97A-54960B9E9B50}" destId="{75D8531F-8E97-4827-A52A-F272DF78704E}" srcOrd="0" destOrd="0" presId="urn:microsoft.com/office/officeart/2005/8/layout/vList3"/>
    <dgm:cxn modelId="{53430E3E-27E7-4A68-B402-90E1E0F9A8CB}" type="presParOf" srcId="{2202C143-4A3D-4B4F-A97A-54960B9E9B50}" destId="{7412F0F8-FD8E-412D-B071-37CB76FD54D6}" srcOrd="1" destOrd="0" presId="urn:microsoft.com/office/officeart/2005/8/layout/vList3"/>
    <dgm:cxn modelId="{A3794C1C-6CB4-4C60-94C4-F0A6F71E298C}" type="presParOf" srcId="{1E92EDB9-6E46-4E3C-A930-F706B774E8C3}" destId="{C8824926-73BB-4C4D-82D0-2492322E72F6}" srcOrd="3" destOrd="0" presId="urn:microsoft.com/office/officeart/2005/8/layout/vList3"/>
    <dgm:cxn modelId="{AE857D84-3A81-4551-90EA-21DB6758166C}" type="presParOf" srcId="{1E92EDB9-6E46-4E3C-A930-F706B774E8C3}" destId="{74A690E6-0ED8-45FD-A04E-98C42219FB0F}" srcOrd="4" destOrd="0" presId="urn:microsoft.com/office/officeart/2005/8/layout/vList3"/>
    <dgm:cxn modelId="{CBE9B50D-83F3-4294-9C29-ADE61EDA5A69}" type="presParOf" srcId="{74A690E6-0ED8-45FD-A04E-98C42219FB0F}" destId="{BDE67DA3-2551-47FF-8301-9F3CD0130235}" srcOrd="0" destOrd="0" presId="urn:microsoft.com/office/officeart/2005/8/layout/vList3"/>
    <dgm:cxn modelId="{37515D90-83CE-405A-9E14-8FDB5B88793D}" type="presParOf" srcId="{74A690E6-0ED8-45FD-A04E-98C42219FB0F}" destId="{7011AF3F-CE0E-45C9-A484-ADFF78B5996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B0C69-5590-4C90-90E6-0235A5499E98}">
      <dsp:nvSpPr>
        <dsp:cNvPr id="0" name=""/>
        <dsp:cNvSpPr/>
      </dsp:nvSpPr>
      <dsp:spPr>
        <a:xfrm rot="10800000">
          <a:off x="1652483" y="35224"/>
          <a:ext cx="5686044" cy="881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55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Berlin Sans FB Demi" panose="020E0802020502020306" pitchFamily="34" charset="0"/>
            </a:rPr>
            <a:t>E.M.K. </a:t>
          </a:r>
          <a:r>
            <a:rPr lang="en-US" sz="2500" b="1" kern="1200" dirty="0" err="1">
              <a:latin typeface="Berlin Sans FB Demi" panose="020E0802020502020306" pitchFamily="34" charset="0"/>
            </a:rPr>
            <a:t>Fahmidur</a:t>
          </a:r>
          <a:r>
            <a:rPr lang="en-US" sz="2500" b="1" kern="1200" dirty="0">
              <a:latin typeface="Berlin Sans FB Demi" panose="020E0802020502020306" pitchFamily="34" charset="0"/>
            </a:rPr>
            <a:t> Rahman [1620535042]</a:t>
          </a:r>
          <a:endParaRPr lang="en-US" sz="2500" kern="1200" dirty="0"/>
        </a:p>
      </dsp:txBody>
      <dsp:txXfrm rot="10800000">
        <a:off x="1872767" y="35224"/>
        <a:ext cx="5465760" cy="881138"/>
      </dsp:txXfrm>
    </dsp:sp>
    <dsp:sp modelId="{6454B257-1088-4D78-BD1E-9182EDEB1ACC}">
      <dsp:nvSpPr>
        <dsp:cNvPr id="0" name=""/>
        <dsp:cNvSpPr/>
      </dsp:nvSpPr>
      <dsp:spPr>
        <a:xfrm>
          <a:off x="1211914" y="1071"/>
          <a:ext cx="881138" cy="88113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5000" b="-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12F0F8-FD8E-412D-B071-37CB76FD54D6}">
      <dsp:nvSpPr>
        <dsp:cNvPr id="0" name=""/>
        <dsp:cNvSpPr/>
      </dsp:nvSpPr>
      <dsp:spPr>
        <a:xfrm rot="10800000">
          <a:off x="1652483" y="1122645"/>
          <a:ext cx="5686044" cy="881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55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latin typeface="Berlin Sans FB Demi" panose="020E0802020502020306" pitchFamily="34" charset="0"/>
            </a:rPr>
            <a:t>Afshaan</a:t>
          </a:r>
          <a:r>
            <a:rPr lang="en-US" sz="2500" b="1" kern="1200" dirty="0">
              <a:latin typeface="Berlin Sans FB Demi" panose="020E0802020502020306" pitchFamily="34" charset="0"/>
            </a:rPr>
            <a:t> Md. Shaan [1620910042]</a:t>
          </a:r>
          <a:endParaRPr lang="en-US" sz="2500" kern="1200" dirty="0"/>
        </a:p>
      </dsp:txBody>
      <dsp:txXfrm rot="10800000">
        <a:off x="1872767" y="1122645"/>
        <a:ext cx="5465760" cy="881138"/>
      </dsp:txXfrm>
    </dsp:sp>
    <dsp:sp modelId="{75D8531F-8E97-4827-A52A-F272DF78704E}">
      <dsp:nvSpPr>
        <dsp:cNvPr id="0" name=""/>
        <dsp:cNvSpPr/>
      </dsp:nvSpPr>
      <dsp:spPr>
        <a:xfrm>
          <a:off x="1211914" y="1122645"/>
          <a:ext cx="881138" cy="881138"/>
        </a:xfrm>
        <a:prstGeom prst="ellipse">
          <a:avLst/>
        </a:prstGeom>
        <a:blipFill>
          <a:blip xmlns:r="http://schemas.openxmlformats.org/officeDocument/2006/relationships" r:embed="rId2"/>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1AF3F-CE0E-45C9-A484-ADFF78B59968}">
      <dsp:nvSpPr>
        <dsp:cNvPr id="0" name=""/>
        <dsp:cNvSpPr/>
      </dsp:nvSpPr>
      <dsp:spPr>
        <a:xfrm rot="10800000">
          <a:off x="1652483" y="2244219"/>
          <a:ext cx="5686044" cy="881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855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Berlin Sans FB Demi" panose="020E0802020502020306" pitchFamily="34" charset="0"/>
            </a:rPr>
            <a:t>K.M.H. Mubin [1621802042]</a:t>
          </a:r>
          <a:endParaRPr lang="en-US" sz="2500" kern="1200" dirty="0"/>
        </a:p>
      </dsp:txBody>
      <dsp:txXfrm rot="10800000">
        <a:off x="1872767" y="2244219"/>
        <a:ext cx="5465760" cy="881138"/>
      </dsp:txXfrm>
    </dsp:sp>
    <dsp:sp modelId="{BDE67DA3-2551-47FF-8301-9F3CD0130235}">
      <dsp:nvSpPr>
        <dsp:cNvPr id="0" name=""/>
        <dsp:cNvSpPr/>
      </dsp:nvSpPr>
      <dsp:spPr>
        <a:xfrm>
          <a:off x="1211914" y="2244219"/>
          <a:ext cx="881138" cy="881138"/>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t="-15172" b="-3482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B6CF-0A6E-45AC-A1FA-C8E4DBBBD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C5B359-3C5C-4224-B3C3-69CCEBFEB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0FBA1D-CC55-4DCD-84D0-4E5C1FDC1ECB}"/>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E9F7E0F4-6278-4BC2-9E10-552724728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7DF98-91AC-43F2-9C89-46D3C9086980}"/>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49304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4792-5E2F-4DE0-BEA9-32BD78038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20C8F3-B515-49D9-8DC9-C1A98BC362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16C3E-098A-41C7-B156-4B526978CE14}"/>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029E1A6C-F001-436D-A7A3-78F70F92D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F481A-A906-4B40-B565-7F49240B0D75}"/>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177204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1D6C7-F940-4AAA-95AC-0A98DB87C6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BC37C-DE4C-44B0-96A2-9AB9866446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0896A-7CA5-447C-8111-247D00CA2924}"/>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972190DA-1FCC-4AED-B557-1CC8D36E3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E0397-3988-4FDB-99D1-6E54677C664F}"/>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117406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E39D-D9E4-4F8E-9696-7ECEE0E56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D206F-79B7-4F50-91EB-A5D849576E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CB948-5B37-4AD3-BFC4-79688E2829E3}"/>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19F2A3E0-3AE4-4993-AC96-AB4CF21DA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A38D8-7FBA-4B1D-85A5-559A0B2D28E7}"/>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320574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581F-C35C-473D-AC02-F500936D0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2EB17-E059-4A89-998D-D55C384B6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EA5A4C-3726-46F4-9D41-8E8843059AFE}"/>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D1BCF4C9-F5BB-415D-B1E7-0B7D4121A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3DE6E-BBAD-4C4C-9D7B-2D0EDC81CEBA}"/>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291543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B6F0-861F-44C1-950C-EC51ACF27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A8378-F3F5-43DD-A10B-BA65BA9D3E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AE1E4-F381-4643-A780-08484B8865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8B3065-BBB3-4CD6-8D9C-AA70681278DB}"/>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6" name="Footer Placeholder 5">
            <a:extLst>
              <a:ext uri="{FF2B5EF4-FFF2-40B4-BE49-F238E27FC236}">
                <a16:creationId xmlns:a16="http://schemas.microsoft.com/office/drawing/2014/main" id="{56AEA9EF-2976-4962-BE18-CC3E3166F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B5578-E3F4-40DF-A20D-37D70139D3A2}"/>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340375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29A6-CAD1-4500-BF11-E16E40AFEE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781B8A-B3D7-4E1F-920C-D957F0BF4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B9CE19-657C-480A-93D9-CEEF819F68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55A746-3184-418C-9BF7-154DF8696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E6B67-1E3F-475F-A9FD-6BF1A94B65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80698-DC27-4696-BB2B-C7AA5F286D0C}"/>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8" name="Footer Placeholder 7">
            <a:extLst>
              <a:ext uri="{FF2B5EF4-FFF2-40B4-BE49-F238E27FC236}">
                <a16:creationId xmlns:a16="http://schemas.microsoft.com/office/drawing/2014/main" id="{CEED2F31-9AF4-4C33-9F85-917A63235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CA5E0C-F9E7-4361-B2EB-8E7A2E8EC188}"/>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125636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7D76-7D29-4713-819A-CC11BEDCB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8607D0-247F-41AF-86D4-87CE707F90A4}"/>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4" name="Footer Placeholder 3">
            <a:extLst>
              <a:ext uri="{FF2B5EF4-FFF2-40B4-BE49-F238E27FC236}">
                <a16:creationId xmlns:a16="http://schemas.microsoft.com/office/drawing/2014/main" id="{14A57E2D-725E-4CF6-9875-E4D2BEF339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9FF011-E515-43F1-989E-123F15D7E76B}"/>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395282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93573-6077-47EC-886F-4D0618EFD5FC}"/>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3" name="Footer Placeholder 2">
            <a:extLst>
              <a:ext uri="{FF2B5EF4-FFF2-40B4-BE49-F238E27FC236}">
                <a16:creationId xmlns:a16="http://schemas.microsoft.com/office/drawing/2014/main" id="{5C9B6174-2DF9-41FD-8C6F-05AE8C708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ACE8B-98F8-4D40-9273-BF3643921001}"/>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386778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4C5E-B85F-4C0D-B9FF-7BC26EC0C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0E1A42-79C2-4987-806A-E85FEFF4E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F364CC-6A18-4FCF-8B9D-75AC8C84E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948E94-1FE4-4925-B1FD-0CF82D7091CC}"/>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6" name="Footer Placeholder 5">
            <a:extLst>
              <a:ext uri="{FF2B5EF4-FFF2-40B4-BE49-F238E27FC236}">
                <a16:creationId xmlns:a16="http://schemas.microsoft.com/office/drawing/2014/main" id="{96256964-B414-42C6-8E20-BB34E7620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5757C-933E-46D8-82B4-0658F9686AFE}"/>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32054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0C7B-EE80-4E7B-880F-68CA60523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ECE745-EA8D-405A-95C0-4AA7EA841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98AEB-0A35-48C7-829A-403DF8514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DBF6A6-FF71-4AB0-B482-AB72D3508244}"/>
              </a:ext>
            </a:extLst>
          </p:cNvPr>
          <p:cNvSpPr>
            <a:spLocks noGrp="1"/>
          </p:cNvSpPr>
          <p:nvPr>
            <p:ph type="dt" sz="half" idx="10"/>
          </p:nvPr>
        </p:nvSpPr>
        <p:spPr/>
        <p:txBody>
          <a:bodyPr/>
          <a:lstStyle/>
          <a:p>
            <a:fld id="{E4E3F765-BDF1-4043-AECB-CB1A0C309827}" type="datetimeFigureOut">
              <a:rPr lang="en-US" smtClean="0"/>
              <a:t>12/26/2018</a:t>
            </a:fld>
            <a:endParaRPr lang="en-US"/>
          </a:p>
        </p:txBody>
      </p:sp>
      <p:sp>
        <p:nvSpPr>
          <p:cNvPr id="6" name="Footer Placeholder 5">
            <a:extLst>
              <a:ext uri="{FF2B5EF4-FFF2-40B4-BE49-F238E27FC236}">
                <a16:creationId xmlns:a16="http://schemas.microsoft.com/office/drawing/2014/main" id="{3ECD5760-E299-44F5-A900-34140324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D04D3-211D-4710-B96B-B5B7EBF0B8F9}"/>
              </a:ext>
            </a:extLst>
          </p:cNvPr>
          <p:cNvSpPr>
            <a:spLocks noGrp="1"/>
          </p:cNvSpPr>
          <p:nvPr>
            <p:ph type="sldNum" sz="quarter" idx="12"/>
          </p:nvPr>
        </p:nvSpPr>
        <p:spPr/>
        <p:txBody>
          <a:bodyPr/>
          <a:lstStyle/>
          <a:p>
            <a:fld id="{BC5745E7-29F3-4833-844C-B7CDA64CE4EC}" type="slidenum">
              <a:rPr lang="en-US" smtClean="0"/>
              <a:t>‹#›</a:t>
            </a:fld>
            <a:endParaRPr lang="en-US"/>
          </a:p>
        </p:txBody>
      </p:sp>
    </p:spTree>
    <p:extLst>
      <p:ext uri="{BB962C8B-B14F-4D97-AF65-F5344CB8AC3E}">
        <p14:creationId xmlns:p14="http://schemas.microsoft.com/office/powerpoint/2010/main" val="249250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18464-BBB4-4697-9188-B51DA4F1F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C546FC-B45D-4F40-BA78-B42E2025E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6126F-9D18-44D3-A384-D68C75B5F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3F765-BDF1-4043-AECB-CB1A0C309827}" type="datetimeFigureOut">
              <a:rPr lang="en-US" smtClean="0"/>
              <a:t>12/26/2018</a:t>
            </a:fld>
            <a:endParaRPr lang="en-US"/>
          </a:p>
        </p:txBody>
      </p:sp>
      <p:sp>
        <p:nvSpPr>
          <p:cNvPr id="5" name="Footer Placeholder 4">
            <a:extLst>
              <a:ext uri="{FF2B5EF4-FFF2-40B4-BE49-F238E27FC236}">
                <a16:creationId xmlns:a16="http://schemas.microsoft.com/office/drawing/2014/main" id="{28542DE1-1BB6-4E0E-95D4-18C066D388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8467A9-1AD8-491F-A091-ED4D07CB9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745E7-29F3-4833-844C-B7CDA64CE4EC}" type="slidenum">
              <a:rPr lang="en-US" smtClean="0"/>
              <a:t>‹#›</a:t>
            </a:fld>
            <a:endParaRPr lang="en-US"/>
          </a:p>
        </p:txBody>
      </p:sp>
    </p:spTree>
    <p:extLst>
      <p:ext uri="{BB962C8B-B14F-4D97-AF65-F5344CB8AC3E}">
        <p14:creationId xmlns:p14="http://schemas.microsoft.com/office/powerpoint/2010/main" val="215022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D852-167F-4F8A-8CF1-8DC46A1DDAF7}"/>
              </a:ext>
            </a:extLst>
          </p:cNvPr>
          <p:cNvSpPr>
            <a:spLocks noGrp="1"/>
          </p:cNvSpPr>
          <p:nvPr>
            <p:ph type="ctrTitle"/>
          </p:nvPr>
        </p:nvSpPr>
        <p:spPr>
          <a:xfrm>
            <a:off x="1425677" y="638579"/>
            <a:ext cx="9144000" cy="1122947"/>
          </a:xfrm>
        </p:spPr>
        <p:txBody>
          <a:bodyPr/>
          <a:lstStyle/>
          <a:p>
            <a:r>
              <a:rPr lang="en-US" dirty="0">
                <a:solidFill>
                  <a:srgbClr val="FF0000"/>
                </a:solidFill>
              </a:rPr>
              <a:t>Red</a:t>
            </a:r>
            <a:r>
              <a:rPr lang="en-US" dirty="0"/>
              <a:t>-Black </a:t>
            </a:r>
            <a:r>
              <a:rPr lang="en-US" dirty="0">
                <a:solidFill>
                  <a:schemeClr val="accent6"/>
                </a:solidFill>
              </a:rPr>
              <a:t>Tree</a:t>
            </a:r>
          </a:p>
        </p:txBody>
      </p:sp>
      <p:graphicFrame>
        <p:nvGraphicFramePr>
          <p:cNvPr id="7" name="Diagram 6">
            <a:extLst>
              <a:ext uri="{FF2B5EF4-FFF2-40B4-BE49-F238E27FC236}">
                <a16:creationId xmlns:a16="http://schemas.microsoft.com/office/drawing/2014/main" id="{E6C803B2-740B-4CE2-80F4-FD7BDB3C756C}"/>
              </a:ext>
            </a:extLst>
          </p:cNvPr>
          <p:cNvGraphicFramePr/>
          <p:nvPr>
            <p:extLst>
              <p:ext uri="{D42A27DB-BD31-4B8C-83A1-F6EECF244321}">
                <p14:modId xmlns:p14="http://schemas.microsoft.com/office/powerpoint/2010/main" val="2775156225"/>
              </p:ext>
            </p:extLst>
          </p:nvPr>
        </p:nvGraphicFramePr>
        <p:xfrm>
          <a:off x="4443663" y="3457074"/>
          <a:ext cx="8550443" cy="3126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Diagonal Corners Snipped 10">
            <a:extLst>
              <a:ext uri="{FF2B5EF4-FFF2-40B4-BE49-F238E27FC236}">
                <a16:creationId xmlns:a16="http://schemas.microsoft.com/office/drawing/2014/main" id="{DC3E2C0B-4177-4BA4-9B46-44BED85E42A2}"/>
              </a:ext>
            </a:extLst>
          </p:cNvPr>
          <p:cNvSpPr/>
          <p:nvPr/>
        </p:nvSpPr>
        <p:spPr>
          <a:xfrm>
            <a:off x="866274" y="3897341"/>
            <a:ext cx="3769894" cy="1122947"/>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800" dirty="0">
                <a:latin typeface="Copperplate Gothic Bold" panose="020E0705020206020404" pitchFamily="34" charset="0"/>
              </a:rPr>
              <a:t>Group Project</a:t>
            </a:r>
          </a:p>
        </p:txBody>
      </p:sp>
      <p:sp>
        <p:nvSpPr>
          <p:cNvPr id="12" name="Rectangle: Diagonal Corners Rounded 11">
            <a:extLst>
              <a:ext uri="{FF2B5EF4-FFF2-40B4-BE49-F238E27FC236}">
                <a16:creationId xmlns:a16="http://schemas.microsoft.com/office/drawing/2014/main" id="{5F9327D8-7D3E-46B5-8D62-B2D31AE9F195}"/>
              </a:ext>
            </a:extLst>
          </p:cNvPr>
          <p:cNvSpPr/>
          <p:nvPr/>
        </p:nvSpPr>
        <p:spPr>
          <a:xfrm>
            <a:off x="1524000" y="5288979"/>
            <a:ext cx="3769894" cy="1003216"/>
          </a:xfrm>
          <a:prstGeom prst="round2Diag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latin typeface="Bodoni MT Black" panose="02070A03080606020203" pitchFamily="18" charset="0"/>
              </a:rPr>
              <a:t>Group No - 03</a:t>
            </a:r>
          </a:p>
        </p:txBody>
      </p:sp>
      <p:sp>
        <p:nvSpPr>
          <p:cNvPr id="15" name="Rectangle: Single Corner Rounded 14">
            <a:extLst>
              <a:ext uri="{FF2B5EF4-FFF2-40B4-BE49-F238E27FC236}">
                <a16:creationId xmlns:a16="http://schemas.microsoft.com/office/drawing/2014/main" id="{9C02CA84-D9C4-4845-A747-B84628CCB0A1}"/>
              </a:ext>
            </a:extLst>
          </p:cNvPr>
          <p:cNvSpPr/>
          <p:nvPr/>
        </p:nvSpPr>
        <p:spPr>
          <a:xfrm>
            <a:off x="288758" y="2864407"/>
            <a:ext cx="3384884" cy="834190"/>
          </a:xfrm>
          <a:prstGeom prst="round1Rect">
            <a:avLst/>
          </a:prstGeom>
          <a:noFill/>
          <a:ln w="9525" cap="flat" cmpd="sng" algn="ctr">
            <a:solidFill>
              <a:schemeClr val="accent5">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latin typeface="Colonna MT" panose="04020805060202030203" pitchFamily="82" charset="0"/>
              </a:rPr>
              <a:t>CSE 225 LAB</a:t>
            </a:r>
          </a:p>
        </p:txBody>
      </p:sp>
      <p:sp>
        <p:nvSpPr>
          <p:cNvPr id="3" name="Arrow: Pentagon 2">
            <a:extLst>
              <a:ext uri="{FF2B5EF4-FFF2-40B4-BE49-F238E27FC236}">
                <a16:creationId xmlns:a16="http://schemas.microsoft.com/office/drawing/2014/main" id="{BBFF5C33-38D3-4A31-8C65-071E1C0B84E8}"/>
              </a:ext>
            </a:extLst>
          </p:cNvPr>
          <p:cNvSpPr/>
          <p:nvPr/>
        </p:nvSpPr>
        <p:spPr>
          <a:xfrm>
            <a:off x="5293894" y="2482055"/>
            <a:ext cx="3002463" cy="657726"/>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ckwell" panose="02060603020205020403" pitchFamily="18" charset="0"/>
              </a:rPr>
              <a:t>Submitted By </a:t>
            </a:r>
            <a:r>
              <a:rPr lang="en-US" dirty="0"/>
              <a:t>- </a:t>
            </a:r>
          </a:p>
        </p:txBody>
      </p:sp>
    </p:spTree>
    <p:extLst>
      <p:ext uri="{BB962C8B-B14F-4D97-AF65-F5344CB8AC3E}">
        <p14:creationId xmlns:p14="http://schemas.microsoft.com/office/powerpoint/2010/main" val="26931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95A3-B4AB-42A0-9735-F62BE7CDF887}"/>
              </a:ext>
            </a:extLst>
          </p:cNvPr>
          <p:cNvSpPr>
            <a:spLocks noGrp="1"/>
          </p:cNvSpPr>
          <p:nvPr>
            <p:ph type="title"/>
          </p:nvPr>
        </p:nvSpPr>
        <p:spPr>
          <a:xfrm>
            <a:off x="838200" y="365126"/>
            <a:ext cx="10515600" cy="578772"/>
          </a:xfrm>
        </p:spPr>
        <p:txBody>
          <a:bodyPr>
            <a:normAutofit fontScale="90000"/>
          </a:bodyPr>
          <a:lstStyle/>
          <a:p>
            <a:pPr algn="ctr"/>
            <a:r>
              <a:rPr lang="en-US" dirty="0"/>
              <a:t>Deletion</a:t>
            </a:r>
          </a:p>
        </p:txBody>
      </p:sp>
      <p:sp>
        <p:nvSpPr>
          <p:cNvPr id="3" name="Content Placeholder 2">
            <a:extLst>
              <a:ext uri="{FF2B5EF4-FFF2-40B4-BE49-F238E27FC236}">
                <a16:creationId xmlns:a16="http://schemas.microsoft.com/office/drawing/2014/main" id="{FC9479A4-5173-4525-BE6B-10543AB76F1A}"/>
              </a:ext>
            </a:extLst>
          </p:cNvPr>
          <p:cNvSpPr>
            <a:spLocks noGrp="1"/>
          </p:cNvSpPr>
          <p:nvPr>
            <p:ph sz="half" idx="1"/>
          </p:nvPr>
        </p:nvSpPr>
        <p:spPr>
          <a:xfrm>
            <a:off x="838200" y="943898"/>
            <a:ext cx="5181600" cy="5233065"/>
          </a:xfrm>
        </p:spPr>
        <p:txBody>
          <a:bodyPr>
            <a:noAutofit/>
          </a:bodyPr>
          <a:lstStyle/>
          <a:p>
            <a:r>
              <a:rPr lang="en-US" sz="1800" dirty="0"/>
              <a:t>Those 6 case are:</a:t>
            </a:r>
          </a:p>
          <a:p>
            <a:r>
              <a:rPr lang="en-US" sz="1800" dirty="0"/>
              <a:t>#The node to be deleted is black and is a root node.</a:t>
            </a:r>
          </a:p>
          <a:p>
            <a:r>
              <a:rPr lang="en-US" sz="1800" dirty="0"/>
              <a:t>#The node to be deleted is black and has a black parent and a red sibling.</a:t>
            </a:r>
          </a:p>
          <a:p>
            <a:r>
              <a:rPr lang="en-US" sz="1800" dirty="0"/>
              <a:t># The node to be deleted is black has a black parent and a black sibling with 2 black children.</a:t>
            </a:r>
          </a:p>
          <a:p>
            <a:r>
              <a:rPr lang="en-US" sz="1800" dirty="0"/>
              <a:t># The node to be deleted is black and has a red parent.</a:t>
            </a:r>
          </a:p>
          <a:p>
            <a:r>
              <a:rPr lang="en-US" sz="1800" dirty="0"/>
              <a:t># The node to be deleted is black and has a black parent and a black sibling with 1 inner red child.</a:t>
            </a:r>
          </a:p>
          <a:p>
            <a:r>
              <a:rPr lang="en-US" sz="1800" dirty="0"/>
              <a:t># The node to be deleted is black and has a don’t care parent and a black sibling with 1 outer red child along with 1 don’t care child</a:t>
            </a:r>
          </a:p>
          <a:p>
            <a:endParaRPr lang="en-US" sz="1800" dirty="0"/>
          </a:p>
        </p:txBody>
      </p:sp>
      <p:sp>
        <p:nvSpPr>
          <p:cNvPr id="4" name="Content Placeholder 3">
            <a:extLst>
              <a:ext uri="{FF2B5EF4-FFF2-40B4-BE49-F238E27FC236}">
                <a16:creationId xmlns:a16="http://schemas.microsoft.com/office/drawing/2014/main" id="{1FBAB7ED-E278-41A9-A61A-D6C1994C7523}"/>
              </a:ext>
            </a:extLst>
          </p:cNvPr>
          <p:cNvSpPr>
            <a:spLocks noGrp="1"/>
          </p:cNvSpPr>
          <p:nvPr>
            <p:ph sz="half" idx="2"/>
          </p:nvPr>
        </p:nvSpPr>
        <p:spPr>
          <a:xfrm>
            <a:off x="6172200" y="943898"/>
            <a:ext cx="5181600" cy="5233065"/>
          </a:xfrm>
        </p:spPr>
        <p:txBody>
          <a:bodyPr>
            <a:normAutofit/>
          </a:bodyPr>
          <a:lstStyle/>
          <a:p>
            <a:pPr marL="0" indent="0">
              <a:buNone/>
            </a:pPr>
            <a:r>
              <a:rPr lang="en-US" sz="2000" dirty="0"/>
              <a:t>Example of </a:t>
            </a:r>
            <a:r>
              <a:rPr lang="en-US" sz="2000" dirty="0" err="1"/>
              <a:t>deletation</a:t>
            </a:r>
            <a:endParaRPr lang="en-US" sz="2000" dirty="0"/>
          </a:p>
        </p:txBody>
      </p:sp>
      <p:pic>
        <p:nvPicPr>
          <p:cNvPr id="5" name="Picture 4" descr="https://www.geeksforgeeks.org/wp-content/uploads/rbdelete161.png">
            <a:extLst>
              <a:ext uri="{FF2B5EF4-FFF2-40B4-BE49-F238E27FC236}">
                <a16:creationId xmlns:a16="http://schemas.microsoft.com/office/drawing/2014/main" id="{48A53CF5-B6E3-4929-A205-8AFBDA419B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773" y="1813515"/>
            <a:ext cx="5014453" cy="3493830"/>
          </a:xfrm>
          <a:prstGeom prst="rect">
            <a:avLst/>
          </a:prstGeom>
          <a:noFill/>
          <a:ln>
            <a:noFill/>
          </a:ln>
        </p:spPr>
      </p:pic>
    </p:spTree>
    <p:extLst>
      <p:ext uri="{BB962C8B-B14F-4D97-AF65-F5344CB8AC3E}">
        <p14:creationId xmlns:p14="http://schemas.microsoft.com/office/powerpoint/2010/main" val="20389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A921-2F00-4772-B8A0-052FAF40364A}"/>
              </a:ext>
            </a:extLst>
          </p:cNvPr>
          <p:cNvSpPr>
            <a:spLocks noGrp="1"/>
          </p:cNvSpPr>
          <p:nvPr>
            <p:ph type="title"/>
          </p:nvPr>
        </p:nvSpPr>
        <p:spPr>
          <a:xfrm>
            <a:off x="838200" y="365126"/>
            <a:ext cx="10515600" cy="755752"/>
          </a:xfrm>
        </p:spPr>
        <p:txBody>
          <a:bodyPr/>
          <a:lstStyle/>
          <a:p>
            <a:pPr algn="ctr"/>
            <a:r>
              <a:rPr lang="en-US" dirty="0"/>
              <a:t>Searching</a:t>
            </a:r>
          </a:p>
        </p:txBody>
      </p:sp>
      <p:sp>
        <p:nvSpPr>
          <p:cNvPr id="3" name="Content Placeholder 2">
            <a:extLst>
              <a:ext uri="{FF2B5EF4-FFF2-40B4-BE49-F238E27FC236}">
                <a16:creationId xmlns:a16="http://schemas.microsoft.com/office/drawing/2014/main" id="{87C314AB-BA49-485A-A766-0436AC285E1B}"/>
              </a:ext>
            </a:extLst>
          </p:cNvPr>
          <p:cNvSpPr>
            <a:spLocks noGrp="1"/>
          </p:cNvSpPr>
          <p:nvPr>
            <p:ph sz="half" idx="1"/>
          </p:nvPr>
        </p:nvSpPr>
        <p:spPr>
          <a:xfrm>
            <a:off x="838200" y="1120878"/>
            <a:ext cx="5181600" cy="5056085"/>
          </a:xfrm>
        </p:spPr>
        <p:txBody>
          <a:bodyPr>
            <a:normAutofit/>
          </a:bodyPr>
          <a:lstStyle/>
          <a:p>
            <a:r>
              <a:rPr lang="en-US" sz="2000" dirty="0"/>
              <a:t>In red-black tree search is same as Binary search tree </a:t>
            </a:r>
            <a:r>
              <a:rPr lang="en-US" sz="2000" dirty="0" err="1"/>
              <a:t>searching.To</a:t>
            </a:r>
            <a:r>
              <a:rPr lang="en-US" sz="2000" dirty="0"/>
              <a:t> search a given key in binary search tree we first compare it with root.</a:t>
            </a:r>
          </a:p>
          <a:p>
            <a:r>
              <a:rPr lang="en-US" sz="2000" dirty="0"/>
              <a:t>If the key is present at root we return root. If key is greater than root’s key, we recur for right subtree of root node.</a:t>
            </a:r>
          </a:p>
          <a:p>
            <a:r>
              <a:rPr lang="en-US" sz="2000" b="1" dirty="0"/>
              <a:t>BST search algorithm is </a:t>
            </a:r>
          </a:p>
          <a:p>
            <a:r>
              <a:rPr lang="en-US" sz="2000" dirty="0"/>
              <a:t>Root is null or key is present at root</a:t>
            </a:r>
          </a:p>
          <a:p>
            <a:r>
              <a:rPr lang="en-US" sz="2000" dirty="0"/>
              <a:t>If(root == null || root-&gt;==key)</a:t>
            </a:r>
          </a:p>
          <a:p>
            <a:r>
              <a:rPr lang="en-US" sz="2000" dirty="0"/>
              <a:t>Return root</a:t>
            </a:r>
            <a:endParaRPr lang="en-US" sz="2000" b="1" dirty="0"/>
          </a:p>
          <a:p>
            <a:r>
              <a:rPr lang="en-US" sz="2000" dirty="0"/>
              <a:t>Key is greater then root’s key</a:t>
            </a:r>
          </a:p>
          <a:p>
            <a:r>
              <a:rPr lang="en-US" sz="2000" dirty="0"/>
              <a:t>If(root-&gt;key&lt;key)</a:t>
            </a:r>
          </a:p>
          <a:p>
            <a:r>
              <a:rPr lang="en-US" sz="2000" dirty="0"/>
              <a:t>Return search(root-&gt;</a:t>
            </a:r>
            <a:r>
              <a:rPr lang="en-US" sz="2000" dirty="0" err="1"/>
              <a:t>right,key</a:t>
            </a:r>
            <a:r>
              <a:rPr lang="en-US" sz="2000" dirty="0"/>
              <a:t>)</a:t>
            </a:r>
          </a:p>
          <a:p>
            <a:endParaRPr lang="en-US" dirty="0"/>
          </a:p>
        </p:txBody>
      </p:sp>
      <p:sp>
        <p:nvSpPr>
          <p:cNvPr id="4" name="Content Placeholder 3">
            <a:extLst>
              <a:ext uri="{FF2B5EF4-FFF2-40B4-BE49-F238E27FC236}">
                <a16:creationId xmlns:a16="http://schemas.microsoft.com/office/drawing/2014/main" id="{32385616-1DDD-4663-A6DA-754AB964B691}"/>
              </a:ext>
            </a:extLst>
          </p:cNvPr>
          <p:cNvSpPr>
            <a:spLocks noGrp="1"/>
          </p:cNvSpPr>
          <p:nvPr>
            <p:ph sz="half" idx="2"/>
          </p:nvPr>
        </p:nvSpPr>
        <p:spPr>
          <a:xfrm>
            <a:off x="6172200" y="1120878"/>
            <a:ext cx="5181600" cy="5056085"/>
          </a:xfrm>
        </p:spPr>
        <p:txBody>
          <a:bodyPr>
            <a:normAutofit/>
          </a:bodyPr>
          <a:lstStyle/>
          <a:p>
            <a:r>
              <a:rPr lang="en-US" sz="2000" dirty="0"/>
              <a:t>If Key is smaller then root’s key</a:t>
            </a:r>
          </a:p>
          <a:p>
            <a:r>
              <a:rPr lang="en-US" sz="2000" dirty="0"/>
              <a:t>Return search(root-&gt;</a:t>
            </a:r>
            <a:r>
              <a:rPr lang="en-US" sz="2000" dirty="0" err="1"/>
              <a:t>left,key</a:t>
            </a:r>
            <a:r>
              <a:rPr lang="en-US" sz="2000" dirty="0"/>
              <a:t>)</a:t>
            </a:r>
          </a:p>
          <a:p>
            <a:endParaRPr lang="en-US" dirty="0"/>
          </a:p>
        </p:txBody>
      </p:sp>
      <p:pic>
        <p:nvPicPr>
          <p:cNvPr id="5" name="Picture 4" descr="https://venus.cs.qc.cuny.edu/~mfried/cs313/bstsearch.png">
            <a:extLst>
              <a:ext uri="{FF2B5EF4-FFF2-40B4-BE49-F238E27FC236}">
                <a16:creationId xmlns:a16="http://schemas.microsoft.com/office/drawing/2014/main" id="{63BD4265-9E0D-4675-AC68-8ADBAD35B6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8671" y="2639961"/>
            <a:ext cx="3888658" cy="3537002"/>
          </a:xfrm>
          <a:prstGeom prst="rect">
            <a:avLst/>
          </a:prstGeom>
          <a:noFill/>
          <a:ln>
            <a:noFill/>
          </a:ln>
        </p:spPr>
      </p:pic>
    </p:spTree>
    <p:extLst>
      <p:ext uri="{BB962C8B-B14F-4D97-AF65-F5344CB8AC3E}">
        <p14:creationId xmlns:p14="http://schemas.microsoft.com/office/powerpoint/2010/main" val="229169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7BB5-3E3D-4E11-9FAC-B263F3F203E4}"/>
              </a:ext>
            </a:extLst>
          </p:cNvPr>
          <p:cNvSpPr>
            <a:spLocks noGrp="1"/>
          </p:cNvSpPr>
          <p:nvPr>
            <p:ph type="title"/>
          </p:nvPr>
        </p:nvSpPr>
        <p:spPr/>
        <p:txBody>
          <a:bodyPr/>
          <a:lstStyle/>
          <a:p>
            <a:pPr algn="ctr"/>
            <a:r>
              <a:rPr lang="en-US" dirty="0"/>
              <a:t>Red-Black Trees Time Complexity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7000802"/>
              </p:ext>
            </p:extLst>
          </p:nvPr>
        </p:nvGraphicFramePr>
        <p:xfrm>
          <a:off x="838200" y="1690687"/>
          <a:ext cx="10515600" cy="402963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71605">
                <a:tc gridSpan="3">
                  <a:txBody>
                    <a:bodyPr/>
                    <a:lstStyle/>
                    <a:p>
                      <a:pPr algn="ctr"/>
                      <a:r>
                        <a:rPr lang="en-US" sz="3200" dirty="0"/>
                        <a:t>Time</a:t>
                      </a:r>
                      <a:r>
                        <a:rPr lang="en-US" sz="3200" baseline="0" dirty="0"/>
                        <a:t> Complexity in Big ( O ) notation</a:t>
                      </a:r>
                      <a:endParaRPr lang="en-US" sz="32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671605">
                <a:tc>
                  <a:txBody>
                    <a:bodyPr/>
                    <a:lstStyle/>
                    <a:p>
                      <a:endParaRPr lang="en-US" dirty="0"/>
                    </a:p>
                  </a:txBody>
                  <a:tcPr/>
                </a:tc>
                <a:tc>
                  <a:txBody>
                    <a:bodyPr/>
                    <a:lstStyle/>
                    <a:p>
                      <a:pPr algn="ctr"/>
                      <a:r>
                        <a:rPr lang="en-US" sz="2800" dirty="0"/>
                        <a:t>Average</a:t>
                      </a:r>
                    </a:p>
                  </a:txBody>
                  <a:tcPr/>
                </a:tc>
                <a:tc>
                  <a:txBody>
                    <a:bodyPr/>
                    <a:lstStyle/>
                    <a:p>
                      <a:pPr algn="ctr"/>
                      <a:r>
                        <a:rPr lang="en-US" sz="2800" dirty="0"/>
                        <a:t>Worst Case</a:t>
                      </a:r>
                    </a:p>
                  </a:txBody>
                  <a:tcPr/>
                </a:tc>
                <a:extLst>
                  <a:ext uri="{0D108BD9-81ED-4DB2-BD59-A6C34878D82A}">
                    <a16:rowId xmlns:a16="http://schemas.microsoft.com/office/drawing/2014/main" val="10001"/>
                  </a:ext>
                </a:extLst>
              </a:tr>
              <a:tr h="671605">
                <a:tc>
                  <a:txBody>
                    <a:bodyPr/>
                    <a:lstStyle/>
                    <a:p>
                      <a:pPr algn="ctr"/>
                      <a:r>
                        <a:rPr lang="en-US" sz="3200" dirty="0"/>
                        <a:t>Space </a:t>
                      </a:r>
                    </a:p>
                  </a:txBody>
                  <a:tcPr/>
                </a:tc>
                <a:tc>
                  <a:txBody>
                    <a:bodyPr/>
                    <a:lstStyle/>
                    <a:p>
                      <a:pPr algn="ctr"/>
                      <a:r>
                        <a:rPr lang="en-US" sz="3200" dirty="0"/>
                        <a:t>O ( n )</a:t>
                      </a:r>
                    </a:p>
                  </a:txBody>
                  <a:tcPr/>
                </a:tc>
                <a:tc>
                  <a:txBody>
                    <a:bodyPr/>
                    <a:lstStyle/>
                    <a:p>
                      <a:pPr algn="ctr"/>
                      <a:r>
                        <a:rPr lang="en-US" sz="3200" dirty="0"/>
                        <a:t>O ( n )</a:t>
                      </a:r>
                    </a:p>
                  </a:txBody>
                  <a:tcPr/>
                </a:tc>
                <a:extLst>
                  <a:ext uri="{0D108BD9-81ED-4DB2-BD59-A6C34878D82A}">
                    <a16:rowId xmlns:a16="http://schemas.microsoft.com/office/drawing/2014/main" val="10002"/>
                  </a:ext>
                </a:extLst>
              </a:tr>
              <a:tr h="671605">
                <a:tc>
                  <a:txBody>
                    <a:bodyPr/>
                    <a:lstStyle/>
                    <a:p>
                      <a:pPr algn="ctr"/>
                      <a:r>
                        <a:rPr lang="en-US" sz="3200" dirty="0"/>
                        <a:t>Search</a:t>
                      </a:r>
                    </a:p>
                  </a:txBody>
                  <a:tcPr/>
                </a:tc>
                <a:tc>
                  <a:txBody>
                    <a:bodyPr/>
                    <a:lstStyle/>
                    <a:p>
                      <a:pPr algn="ctr"/>
                      <a:r>
                        <a:rPr lang="en-US" sz="3200" dirty="0"/>
                        <a:t>O ( log</a:t>
                      </a:r>
                      <a:r>
                        <a:rPr lang="en-US" sz="3200" baseline="0" dirty="0"/>
                        <a:t> n )</a:t>
                      </a:r>
                      <a:endParaRPr lang="en-US" sz="3200" dirty="0"/>
                    </a:p>
                  </a:txBody>
                  <a:tcPr/>
                </a:tc>
                <a:tc>
                  <a:txBody>
                    <a:bodyPr/>
                    <a:lstStyle/>
                    <a:p>
                      <a:pPr algn="ctr"/>
                      <a:r>
                        <a:rPr lang="en-US" sz="3200" dirty="0"/>
                        <a:t>O</a:t>
                      </a:r>
                      <a:r>
                        <a:rPr lang="en-US" sz="3200" baseline="0" dirty="0"/>
                        <a:t> ( log n )</a:t>
                      </a:r>
                      <a:endParaRPr lang="en-US" sz="3200" dirty="0"/>
                    </a:p>
                  </a:txBody>
                  <a:tcPr/>
                </a:tc>
                <a:extLst>
                  <a:ext uri="{0D108BD9-81ED-4DB2-BD59-A6C34878D82A}">
                    <a16:rowId xmlns:a16="http://schemas.microsoft.com/office/drawing/2014/main" val="10003"/>
                  </a:ext>
                </a:extLst>
              </a:tr>
              <a:tr h="671605">
                <a:tc>
                  <a:txBody>
                    <a:bodyPr/>
                    <a:lstStyle/>
                    <a:p>
                      <a:pPr algn="ctr"/>
                      <a:r>
                        <a:rPr lang="en-US" sz="3200" dirty="0"/>
                        <a:t>Insert</a:t>
                      </a:r>
                    </a:p>
                  </a:txBody>
                  <a:tcPr/>
                </a:tc>
                <a:tc>
                  <a:txBody>
                    <a:bodyPr/>
                    <a:lstStyle/>
                    <a:p>
                      <a:pPr algn="ctr"/>
                      <a:r>
                        <a:rPr lang="en-US" sz="3200" dirty="0"/>
                        <a:t>O (</a:t>
                      </a:r>
                      <a:r>
                        <a:rPr lang="en-US" sz="3200" baseline="0" dirty="0"/>
                        <a:t> log n )</a:t>
                      </a:r>
                      <a:endParaRPr lang="en-US" sz="3200" dirty="0"/>
                    </a:p>
                  </a:txBody>
                  <a:tcPr/>
                </a:tc>
                <a:tc>
                  <a:txBody>
                    <a:bodyPr/>
                    <a:lstStyle/>
                    <a:p>
                      <a:pPr algn="ctr"/>
                      <a:r>
                        <a:rPr lang="en-US" sz="3200" dirty="0"/>
                        <a:t>O ( log</a:t>
                      </a:r>
                      <a:r>
                        <a:rPr lang="en-US" sz="3200" baseline="0" dirty="0"/>
                        <a:t> n )</a:t>
                      </a:r>
                      <a:endParaRPr lang="en-US" sz="3200" dirty="0"/>
                    </a:p>
                  </a:txBody>
                  <a:tcPr/>
                </a:tc>
                <a:extLst>
                  <a:ext uri="{0D108BD9-81ED-4DB2-BD59-A6C34878D82A}">
                    <a16:rowId xmlns:a16="http://schemas.microsoft.com/office/drawing/2014/main" val="10004"/>
                  </a:ext>
                </a:extLst>
              </a:tr>
              <a:tr h="671605">
                <a:tc>
                  <a:txBody>
                    <a:bodyPr/>
                    <a:lstStyle/>
                    <a:p>
                      <a:pPr algn="ctr"/>
                      <a:r>
                        <a:rPr lang="en-US" sz="3200" dirty="0"/>
                        <a:t>Delete</a:t>
                      </a:r>
                    </a:p>
                  </a:txBody>
                  <a:tcPr/>
                </a:tc>
                <a:tc>
                  <a:txBody>
                    <a:bodyPr/>
                    <a:lstStyle/>
                    <a:p>
                      <a:pPr algn="ctr"/>
                      <a:r>
                        <a:rPr lang="en-US" sz="3200" dirty="0"/>
                        <a:t>O ( log n</a:t>
                      </a:r>
                      <a:r>
                        <a:rPr lang="en-US" sz="3200" baseline="0" dirty="0"/>
                        <a:t> )</a:t>
                      </a:r>
                      <a:endParaRPr lang="en-US" sz="3200" dirty="0"/>
                    </a:p>
                  </a:txBody>
                  <a:tcPr/>
                </a:tc>
                <a:tc>
                  <a:txBody>
                    <a:bodyPr/>
                    <a:lstStyle/>
                    <a:p>
                      <a:pPr algn="ctr"/>
                      <a:r>
                        <a:rPr lang="en-US" sz="3200" dirty="0"/>
                        <a:t>O ( log n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286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3F4B-441D-40F8-BD9D-743908D7FFE3}"/>
              </a:ext>
            </a:extLst>
          </p:cNvPr>
          <p:cNvSpPr>
            <a:spLocks noGrp="1"/>
          </p:cNvSpPr>
          <p:nvPr>
            <p:ph type="title"/>
          </p:nvPr>
        </p:nvSpPr>
        <p:spPr>
          <a:xfrm>
            <a:off x="838200" y="365125"/>
            <a:ext cx="10515600" cy="1231855"/>
          </a:xfrm>
        </p:spPr>
        <p:txBody>
          <a:bodyPr/>
          <a:lstStyle/>
          <a:p>
            <a:pPr algn="ctr"/>
            <a:r>
              <a:rPr lang="en-US" dirty="0"/>
              <a:t>Red-Black Tree</a:t>
            </a:r>
          </a:p>
        </p:txBody>
      </p:sp>
      <p:sp>
        <p:nvSpPr>
          <p:cNvPr id="3" name="Content Placeholder 2">
            <a:extLst>
              <a:ext uri="{FF2B5EF4-FFF2-40B4-BE49-F238E27FC236}">
                <a16:creationId xmlns:a16="http://schemas.microsoft.com/office/drawing/2014/main" id="{98B87158-3569-47BF-A708-C343D098D74B}"/>
              </a:ext>
            </a:extLst>
          </p:cNvPr>
          <p:cNvSpPr>
            <a:spLocks noGrp="1"/>
          </p:cNvSpPr>
          <p:nvPr>
            <p:ph idx="1"/>
          </p:nvPr>
        </p:nvSpPr>
        <p:spPr/>
        <p:txBody>
          <a:bodyPr>
            <a:normAutofit fontScale="70000" lnSpcReduction="20000"/>
          </a:bodyPr>
          <a:lstStyle/>
          <a:p>
            <a:r>
              <a:rPr lang="en-US" dirty="0"/>
              <a:t>A red-black tree is a self-balancing binary search tree in which each node is colored red or black. For example here is a red-black tree diagram.</a:t>
            </a:r>
          </a:p>
          <a:p>
            <a:r>
              <a:rPr lang="en-US" b="1" dirty="0">
                <a:latin typeface="Arial Black" panose="020B0A04020102020204" pitchFamily="34" charset="0"/>
              </a:rPr>
              <a:t>Properties:</a:t>
            </a:r>
          </a:p>
          <a:p>
            <a:pPr lvl="0"/>
            <a:r>
              <a:rPr lang="en-US" dirty="0"/>
              <a:t>The root node will always be black.</a:t>
            </a:r>
          </a:p>
          <a:p>
            <a:pPr lvl="0"/>
            <a:r>
              <a:rPr lang="en-US" dirty="0"/>
              <a:t>The incoming node is always red.</a:t>
            </a:r>
          </a:p>
          <a:p>
            <a:pPr lvl="0"/>
            <a:r>
              <a:rPr lang="en-US" dirty="0"/>
              <a:t>Every node is either red or black.</a:t>
            </a:r>
          </a:p>
          <a:p>
            <a:pPr lvl="0"/>
            <a:r>
              <a:rPr lang="en-US" dirty="0"/>
              <a:t>Every leaf (null) is black.</a:t>
            </a:r>
          </a:p>
          <a:p>
            <a:pPr lvl="0"/>
            <a:r>
              <a:rPr lang="en-US" dirty="0"/>
              <a:t>If a node is red then both its children are black.</a:t>
            </a:r>
          </a:p>
          <a:p>
            <a:pPr lvl="0"/>
            <a:r>
              <a:rPr lang="en-US" dirty="0"/>
              <a:t>A red node can’t have a red child.</a:t>
            </a:r>
          </a:p>
          <a:p>
            <a:pPr lvl="0"/>
            <a:r>
              <a:rPr lang="en-US" dirty="0"/>
              <a:t>A double red violation will occur if a child and parent are both red.</a:t>
            </a:r>
          </a:p>
          <a:p>
            <a:pPr lvl="0"/>
            <a:r>
              <a:rPr lang="en-US" dirty="0"/>
              <a:t>Resolve a violation with recoloring and /or a rotation/restructure.</a:t>
            </a:r>
          </a:p>
          <a:p>
            <a:pPr lvl="0"/>
            <a:r>
              <a:rPr lang="en-US" dirty="0"/>
              <a:t>Every simple path from a node to a descendent leaf contains the same number of black nodes.</a:t>
            </a:r>
          </a:p>
          <a:p>
            <a:endParaRPr lang="en-US" dirty="0"/>
          </a:p>
        </p:txBody>
      </p:sp>
      <p:pic>
        <p:nvPicPr>
          <p:cNvPr id="4" name="Picture 3" descr="Diagram of binary tree. The black root node has two red children and four black grandchildren. The child nodes of the grandchildren are black nil pointers or red nodes with black nil pointers.">
            <a:extLst>
              <a:ext uri="{FF2B5EF4-FFF2-40B4-BE49-F238E27FC236}">
                <a16:creationId xmlns:a16="http://schemas.microsoft.com/office/drawing/2014/main" id="{708FD890-91A9-4BB4-860B-6477EBEF38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2690" y="2163113"/>
            <a:ext cx="3782291" cy="2531773"/>
          </a:xfrm>
          <a:prstGeom prst="rect">
            <a:avLst/>
          </a:prstGeom>
          <a:noFill/>
          <a:ln>
            <a:noFill/>
          </a:ln>
        </p:spPr>
      </p:pic>
    </p:spTree>
    <p:extLst>
      <p:ext uri="{BB962C8B-B14F-4D97-AF65-F5344CB8AC3E}">
        <p14:creationId xmlns:p14="http://schemas.microsoft.com/office/powerpoint/2010/main" val="703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E30C-007E-4C2D-8100-375CFC447F28}"/>
              </a:ext>
            </a:extLst>
          </p:cNvPr>
          <p:cNvSpPr>
            <a:spLocks noGrp="1"/>
          </p:cNvSpPr>
          <p:nvPr>
            <p:ph type="title"/>
          </p:nvPr>
        </p:nvSpPr>
        <p:spPr/>
        <p:txBody>
          <a:bodyPr/>
          <a:lstStyle/>
          <a:p>
            <a:r>
              <a:rPr lang="en-US" dirty="0"/>
              <a:t>Operations of Red-Black Tree</a:t>
            </a:r>
          </a:p>
        </p:txBody>
      </p:sp>
      <p:sp>
        <p:nvSpPr>
          <p:cNvPr id="3" name="Content Placeholder 2">
            <a:extLst>
              <a:ext uri="{FF2B5EF4-FFF2-40B4-BE49-F238E27FC236}">
                <a16:creationId xmlns:a16="http://schemas.microsoft.com/office/drawing/2014/main" id="{32A07E72-4AF7-4BA0-8908-23207682D342}"/>
              </a:ext>
            </a:extLst>
          </p:cNvPr>
          <p:cNvSpPr>
            <a:spLocks noGrp="1"/>
          </p:cNvSpPr>
          <p:nvPr>
            <p:ph idx="1"/>
          </p:nvPr>
        </p:nvSpPr>
        <p:spPr/>
        <p:txBody>
          <a:bodyPr/>
          <a:lstStyle/>
          <a:p>
            <a:r>
              <a:rPr lang="en-US" dirty="0"/>
              <a:t>There are three main operation in Red-black tree. Those are</a:t>
            </a:r>
          </a:p>
          <a:p>
            <a:r>
              <a:rPr lang="en-US" dirty="0"/>
              <a:t>Insert</a:t>
            </a:r>
          </a:p>
          <a:p>
            <a:r>
              <a:rPr lang="en-US" dirty="0"/>
              <a:t>Delete</a:t>
            </a:r>
          </a:p>
          <a:p>
            <a:r>
              <a:rPr lang="en-US" dirty="0"/>
              <a:t>Search</a:t>
            </a:r>
          </a:p>
          <a:p>
            <a:r>
              <a:rPr lang="en-US" dirty="0"/>
              <a:t>In red black tree insert and delete require rotation/restructure and recoloring</a:t>
            </a:r>
          </a:p>
          <a:p>
            <a:r>
              <a:rPr lang="en-US" dirty="0"/>
              <a:t>Other operations like search, print etc. follows the BST algorithms.</a:t>
            </a:r>
          </a:p>
        </p:txBody>
      </p:sp>
    </p:spTree>
    <p:extLst>
      <p:ext uri="{BB962C8B-B14F-4D97-AF65-F5344CB8AC3E}">
        <p14:creationId xmlns:p14="http://schemas.microsoft.com/office/powerpoint/2010/main" val="70942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5223-44B3-47CD-89C1-687DEDBEFFFC}"/>
              </a:ext>
            </a:extLst>
          </p:cNvPr>
          <p:cNvSpPr>
            <a:spLocks noGrp="1"/>
          </p:cNvSpPr>
          <p:nvPr>
            <p:ph type="title"/>
          </p:nvPr>
        </p:nvSpPr>
        <p:spPr>
          <a:xfrm>
            <a:off x="839788" y="365125"/>
            <a:ext cx="10515600" cy="646257"/>
          </a:xfrm>
        </p:spPr>
        <p:txBody>
          <a:bodyPr>
            <a:normAutofit fontScale="90000"/>
          </a:bodyPr>
          <a:lstStyle/>
          <a:p>
            <a:pPr algn="ctr"/>
            <a:r>
              <a:rPr lang="en-US" dirty="0"/>
              <a:t>Recoloring and Rotation</a:t>
            </a:r>
          </a:p>
        </p:txBody>
      </p:sp>
      <p:sp>
        <p:nvSpPr>
          <p:cNvPr id="3" name="Text Placeholder 2">
            <a:extLst>
              <a:ext uri="{FF2B5EF4-FFF2-40B4-BE49-F238E27FC236}">
                <a16:creationId xmlns:a16="http://schemas.microsoft.com/office/drawing/2014/main" id="{A39827D5-AA64-4125-B5C4-AFD00786F9E2}"/>
              </a:ext>
            </a:extLst>
          </p:cNvPr>
          <p:cNvSpPr>
            <a:spLocks noGrp="1"/>
          </p:cNvSpPr>
          <p:nvPr>
            <p:ph type="body" idx="1"/>
          </p:nvPr>
        </p:nvSpPr>
        <p:spPr>
          <a:xfrm>
            <a:off x="862014" y="1011382"/>
            <a:ext cx="5157787" cy="387927"/>
          </a:xfrm>
        </p:spPr>
        <p:txBody>
          <a:bodyPr>
            <a:normAutofit fontScale="92500" lnSpcReduction="10000"/>
          </a:bodyPr>
          <a:lstStyle/>
          <a:p>
            <a:pPr algn="ctr"/>
            <a:r>
              <a:rPr lang="en-US" dirty="0"/>
              <a:t>Recoloring</a:t>
            </a:r>
          </a:p>
        </p:txBody>
      </p:sp>
      <p:sp>
        <p:nvSpPr>
          <p:cNvPr id="4" name="Content Placeholder 3">
            <a:extLst>
              <a:ext uri="{FF2B5EF4-FFF2-40B4-BE49-F238E27FC236}">
                <a16:creationId xmlns:a16="http://schemas.microsoft.com/office/drawing/2014/main" id="{93789828-4334-473A-87A5-AB6A1142A170}"/>
              </a:ext>
            </a:extLst>
          </p:cNvPr>
          <p:cNvSpPr>
            <a:spLocks noGrp="1"/>
          </p:cNvSpPr>
          <p:nvPr>
            <p:ph sz="half" idx="2"/>
          </p:nvPr>
        </p:nvSpPr>
        <p:spPr>
          <a:xfrm>
            <a:off x="715097" y="1399309"/>
            <a:ext cx="5157787" cy="4790354"/>
          </a:xfrm>
        </p:spPr>
        <p:txBody>
          <a:bodyPr>
            <a:normAutofit/>
          </a:bodyPr>
          <a:lstStyle/>
          <a:p>
            <a:r>
              <a:rPr lang="en-US" sz="2000" dirty="0"/>
              <a:t>Recoloring occurs whenever a double red violation and parent’s sibling is red.</a:t>
            </a:r>
          </a:p>
          <a:p>
            <a:r>
              <a:rPr lang="en-US" sz="2000" dirty="0"/>
              <a:t>For example: the child and the parent are red as well as the sibling. Therefore this is a double red violation. So we can resolves with recoloring.</a:t>
            </a:r>
          </a:p>
          <a:p>
            <a:r>
              <a:rPr lang="en-US" sz="2000" dirty="0"/>
              <a:t>Paint the parent and the sibling black. Paint the grandparent red but if the grandparent is the root, the root remain black.</a:t>
            </a:r>
          </a:p>
          <a:p>
            <a:endParaRPr lang="en-US" sz="1600" dirty="0"/>
          </a:p>
        </p:txBody>
      </p:sp>
      <p:sp>
        <p:nvSpPr>
          <p:cNvPr id="5" name="Text Placeholder 4">
            <a:extLst>
              <a:ext uri="{FF2B5EF4-FFF2-40B4-BE49-F238E27FC236}">
                <a16:creationId xmlns:a16="http://schemas.microsoft.com/office/drawing/2014/main" id="{5DFE157C-C91B-4E8F-85F1-F4F43B46E939}"/>
              </a:ext>
            </a:extLst>
          </p:cNvPr>
          <p:cNvSpPr>
            <a:spLocks noGrp="1"/>
          </p:cNvSpPr>
          <p:nvPr>
            <p:ph type="body" sz="quarter" idx="3"/>
          </p:nvPr>
        </p:nvSpPr>
        <p:spPr>
          <a:xfrm>
            <a:off x="6172200" y="1011382"/>
            <a:ext cx="5183188" cy="387927"/>
          </a:xfrm>
        </p:spPr>
        <p:txBody>
          <a:bodyPr>
            <a:normAutofit fontScale="92500" lnSpcReduction="10000"/>
          </a:bodyPr>
          <a:lstStyle/>
          <a:p>
            <a:r>
              <a:rPr lang="en-US" dirty="0"/>
              <a:t>Rotation / </a:t>
            </a:r>
            <a:r>
              <a:rPr lang="en-US" dirty="0" err="1"/>
              <a:t>Resturcture</a:t>
            </a:r>
            <a:endParaRPr lang="en-US" dirty="0"/>
          </a:p>
        </p:txBody>
      </p:sp>
      <p:sp>
        <p:nvSpPr>
          <p:cNvPr id="6" name="Content Placeholder 5">
            <a:extLst>
              <a:ext uri="{FF2B5EF4-FFF2-40B4-BE49-F238E27FC236}">
                <a16:creationId xmlns:a16="http://schemas.microsoft.com/office/drawing/2014/main" id="{437C8E0C-523F-4438-84E6-22BE640BB18E}"/>
              </a:ext>
            </a:extLst>
          </p:cNvPr>
          <p:cNvSpPr>
            <a:spLocks noGrp="1"/>
          </p:cNvSpPr>
          <p:nvPr>
            <p:ph sz="quarter" idx="4"/>
          </p:nvPr>
        </p:nvSpPr>
        <p:spPr>
          <a:xfrm>
            <a:off x="6172200" y="1399309"/>
            <a:ext cx="5183188" cy="4790354"/>
          </a:xfrm>
        </p:spPr>
        <p:txBody>
          <a:bodyPr>
            <a:normAutofit fontScale="77500" lnSpcReduction="20000"/>
          </a:bodyPr>
          <a:lstStyle/>
          <a:p>
            <a:pPr lvl="0"/>
            <a:r>
              <a:rPr lang="en-US" dirty="0"/>
              <a:t>Alters the structure of a tree by rearranging subtrees</a:t>
            </a:r>
          </a:p>
          <a:p>
            <a:pPr lvl="0"/>
            <a:r>
              <a:rPr lang="en-US" dirty="0"/>
              <a:t>Goal is to decrease the height of the tree</a:t>
            </a:r>
          </a:p>
          <a:p>
            <a:pPr lvl="0"/>
            <a:r>
              <a:rPr lang="en-US" dirty="0"/>
              <a:t>Red-black tree: maximum height of O(log n)</a:t>
            </a:r>
          </a:p>
          <a:p>
            <a:pPr lvl="0"/>
            <a:r>
              <a:rPr lang="en-US" dirty="0"/>
              <a:t>Larger subtrees up and smaller subtrees down</a:t>
            </a:r>
          </a:p>
          <a:p>
            <a:pPr lvl="0"/>
            <a:r>
              <a:rPr lang="en-US" dirty="0"/>
              <a:t>Dose not affect the order of elements</a:t>
            </a:r>
          </a:p>
          <a:p>
            <a:r>
              <a:rPr lang="en-US" dirty="0"/>
              <a:t>There are four type of rotations. Those are </a:t>
            </a:r>
          </a:p>
          <a:p>
            <a:r>
              <a:rPr lang="en-US" dirty="0"/>
              <a:t> Left-left rotate</a:t>
            </a:r>
          </a:p>
          <a:p>
            <a:r>
              <a:rPr lang="en-US" dirty="0"/>
              <a:t> Right-right rotate </a:t>
            </a:r>
          </a:p>
          <a:p>
            <a:r>
              <a:rPr lang="en-US" dirty="0"/>
              <a:t> Left-right rotate</a:t>
            </a:r>
          </a:p>
          <a:p>
            <a:r>
              <a:rPr lang="en-US" dirty="0"/>
              <a:t> Right-left rotate</a:t>
            </a:r>
          </a:p>
        </p:txBody>
      </p:sp>
      <p:pic>
        <p:nvPicPr>
          <p:cNvPr id="7" name="Picture 6" descr="https://cdn-images-1.medium.com/max/1000/1*y8kV_cj2858EUawpYODHMw.png">
            <a:extLst>
              <a:ext uri="{FF2B5EF4-FFF2-40B4-BE49-F238E27FC236}">
                <a16:creationId xmlns:a16="http://schemas.microsoft.com/office/drawing/2014/main" id="{D8260D76-0048-4344-A5CF-EC2587E445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2014" y="4443601"/>
            <a:ext cx="4386552" cy="1431810"/>
          </a:xfrm>
          <a:prstGeom prst="rect">
            <a:avLst/>
          </a:prstGeom>
          <a:noFill/>
          <a:ln>
            <a:noFill/>
          </a:ln>
        </p:spPr>
      </p:pic>
    </p:spTree>
    <p:extLst>
      <p:ext uri="{BB962C8B-B14F-4D97-AF65-F5344CB8AC3E}">
        <p14:creationId xmlns:p14="http://schemas.microsoft.com/office/powerpoint/2010/main" val="3109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0C58-1F96-4919-BDD1-E0F9094CA3BA}"/>
              </a:ext>
            </a:extLst>
          </p:cNvPr>
          <p:cNvSpPr>
            <a:spLocks noGrp="1"/>
          </p:cNvSpPr>
          <p:nvPr>
            <p:ph type="title"/>
          </p:nvPr>
        </p:nvSpPr>
        <p:spPr>
          <a:xfrm>
            <a:off x="909060" y="488180"/>
            <a:ext cx="10596701" cy="537056"/>
          </a:xfrm>
        </p:spPr>
        <p:txBody>
          <a:bodyPr>
            <a:normAutofit fontScale="90000"/>
          </a:bodyPr>
          <a:lstStyle/>
          <a:p>
            <a:pPr algn="ctr"/>
            <a:r>
              <a:rPr lang="en-US" dirty="0"/>
              <a:t>Rotation / Restructure</a:t>
            </a:r>
          </a:p>
        </p:txBody>
      </p:sp>
      <p:sp>
        <p:nvSpPr>
          <p:cNvPr id="3" name="Text Placeholder 2">
            <a:extLst>
              <a:ext uri="{FF2B5EF4-FFF2-40B4-BE49-F238E27FC236}">
                <a16:creationId xmlns:a16="http://schemas.microsoft.com/office/drawing/2014/main" id="{5A8FF6B5-8166-444B-B5E6-F70EC11970C4}"/>
              </a:ext>
            </a:extLst>
          </p:cNvPr>
          <p:cNvSpPr>
            <a:spLocks noGrp="1"/>
          </p:cNvSpPr>
          <p:nvPr>
            <p:ph type="body" idx="1"/>
          </p:nvPr>
        </p:nvSpPr>
        <p:spPr>
          <a:xfrm>
            <a:off x="905885" y="1069927"/>
            <a:ext cx="5197566" cy="537056"/>
          </a:xfrm>
        </p:spPr>
        <p:txBody>
          <a:bodyPr>
            <a:normAutofit/>
          </a:bodyPr>
          <a:lstStyle/>
          <a:p>
            <a:pPr algn="ctr"/>
            <a:r>
              <a:rPr lang="en-US" dirty="0"/>
              <a:t>Left –left Rotate</a:t>
            </a:r>
          </a:p>
        </p:txBody>
      </p:sp>
      <p:sp>
        <p:nvSpPr>
          <p:cNvPr id="4" name="Content Placeholder 3">
            <a:extLst>
              <a:ext uri="{FF2B5EF4-FFF2-40B4-BE49-F238E27FC236}">
                <a16:creationId xmlns:a16="http://schemas.microsoft.com/office/drawing/2014/main" id="{267F3326-4CA3-4B8C-9548-F15BB61816E0}"/>
              </a:ext>
            </a:extLst>
          </p:cNvPr>
          <p:cNvSpPr>
            <a:spLocks noGrp="1"/>
          </p:cNvSpPr>
          <p:nvPr>
            <p:ph sz="half" idx="2"/>
          </p:nvPr>
        </p:nvSpPr>
        <p:spPr>
          <a:xfrm>
            <a:off x="909061" y="1639070"/>
            <a:ext cx="5197566" cy="4675283"/>
          </a:xfrm>
        </p:spPr>
        <p:txBody>
          <a:bodyPr>
            <a:normAutofit/>
          </a:bodyPr>
          <a:lstStyle/>
          <a:p>
            <a:r>
              <a:rPr lang="en-US" sz="2000" dirty="0"/>
              <a:t>Left-left a single rotation the parent is to the left of the grandparent and the child is to the left of the parent. For example: here left child and the left parent are red.</a:t>
            </a:r>
          </a:p>
          <a:p>
            <a:r>
              <a:rPr lang="en-US" sz="2000" dirty="0"/>
              <a:t>The p recolors to black, G recolor to red and p right now points at g. The left child C stays same at the p left. Now reattach t3 from p right to g left. </a:t>
            </a:r>
          </a:p>
          <a:p>
            <a:endParaRPr lang="en-US" sz="2000" dirty="0"/>
          </a:p>
        </p:txBody>
      </p:sp>
      <p:sp>
        <p:nvSpPr>
          <p:cNvPr id="5" name="Text Placeholder 4">
            <a:extLst>
              <a:ext uri="{FF2B5EF4-FFF2-40B4-BE49-F238E27FC236}">
                <a16:creationId xmlns:a16="http://schemas.microsoft.com/office/drawing/2014/main" id="{B24B34C7-1406-4D24-85B9-8AE97E80B1EA}"/>
              </a:ext>
            </a:extLst>
          </p:cNvPr>
          <p:cNvSpPr>
            <a:spLocks noGrp="1"/>
          </p:cNvSpPr>
          <p:nvPr>
            <p:ph type="body" sz="quarter" idx="3"/>
          </p:nvPr>
        </p:nvSpPr>
        <p:spPr>
          <a:xfrm>
            <a:off x="6165272" y="1069926"/>
            <a:ext cx="5340489" cy="537056"/>
          </a:xfrm>
        </p:spPr>
        <p:txBody>
          <a:bodyPr>
            <a:normAutofit/>
          </a:bodyPr>
          <a:lstStyle/>
          <a:p>
            <a:pPr algn="ctr">
              <a:lnSpc>
                <a:spcPct val="110000"/>
              </a:lnSpc>
            </a:pPr>
            <a:r>
              <a:rPr lang="en-US" dirty="0"/>
              <a:t>Right-right  Rotate</a:t>
            </a:r>
          </a:p>
        </p:txBody>
      </p:sp>
      <p:sp>
        <p:nvSpPr>
          <p:cNvPr id="6" name="Content Placeholder 5">
            <a:extLst>
              <a:ext uri="{FF2B5EF4-FFF2-40B4-BE49-F238E27FC236}">
                <a16:creationId xmlns:a16="http://schemas.microsoft.com/office/drawing/2014/main" id="{DD665BB1-177C-4578-B9C4-AE9381E382CB}"/>
              </a:ext>
            </a:extLst>
          </p:cNvPr>
          <p:cNvSpPr>
            <a:spLocks noGrp="1"/>
          </p:cNvSpPr>
          <p:nvPr>
            <p:ph sz="quarter" idx="4"/>
          </p:nvPr>
        </p:nvSpPr>
        <p:spPr>
          <a:xfrm>
            <a:off x="6241472" y="1651672"/>
            <a:ext cx="5223163" cy="4662681"/>
          </a:xfrm>
        </p:spPr>
        <p:txBody>
          <a:bodyPr>
            <a:normAutofit/>
          </a:bodyPr>
          <a:lstStyle/>
          <a:p>
            <a:r>
              <a:rPr lang="en-US" sz="2000" dirty="0"/>
              <a:t>Right-right a single rotation when the parent is to the right of the grandparent and the child is to the right of the parent. For example: here right child and right parent are red. </a:t>
            </a:r>
          </a:p>
          <a:p>
            <a:r>
              <a:rPr lang="en-US" sz="2000" dirty="0"/>
              <a:t>Again p recolors to black, g to red and now p left points at g. This time t3 reattaches from p left to g right.</a:t>
            </a:r>
          </a:p>
          <a:p>
            <a:endParaRPr lang="en-US" sz="2000" dirty="0"/>
          </a:p>
        </p:txBody>
      </p:sp>
      <p:pic>
        <p:nvPicPr>
          <p:cNvPr id="8" name="Picture 7" descr="https://cdn-images-1.medium.com/max/800/1*XXo14XhGnupXbyb8AniolQ.png">
            <a:extLst>
              <a:ext uri="{FF2B5EF4-FFF2-40B4-BE49-F238E27FC236}">
                <a16:creationId xmlns:a16="http://schemas.microsoft.com/office/drawing/2014/main" id="{3F36DFFD-7EF5-487E-A522-CCBED200A2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2922" y="4410984"/>
            <a:ext cx="4594900" cy="1624834"/>
          </a:xfrm>
          <a:prstGeom prst="rect">
            <a:avLst/>
          </a:prstGeom>
          <a:noFill/>
          <a:ln>
            <a:noFill/>
          </a:ln>
        </p:spPr>
      </p:pic>
      <p:pic>
        <p:nvPicPr>
          <p:cNvPr id="9" name="Picture 8" descr="https://cdn-images-1.medium.com/max/800/1*BLwnW26YbE82UTLFiXjZnQ.png">
            <a:extLst>
              <a:ext uri="{FF2B5EF4-FFF2-40B4-BE49-F238E27FC236}">
                <a16:creationId xmlns:a16="http://schemas.microsoft.com/office/drawing/2014/main" id="{072CDEB2-AE2F-41DA-9087-81D1C05CC6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49448" y="4396385"/>
            <a:ext cx="4549630" cy="1619885"/>
          </a:xfrm>
          <a:prstGeom prst="rect">
            <a:avLst/>
          </a:prstGeom>
          <a:noFill/>
          <a:ln>
            <a:noFill/>
          </a:ln>
        </p:spPr>
      </p:pic>
    </p:spTree>
    <p:extLst>
      <p:ext uri="{BB962C8B-B14F-4D97-AF65-F5344CB8AC3E}">
        <p14:creationId xmlns:p14="http://schemas.microsoft.com/office/powerpoint/2010/main" val="340845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8519-0F1D-4BCE-89F0-7334C4D42B2A}"/>
              </a:ext>
            </a:extLst>
          </p:cNvPr>
          <p:cNvSpPr>
            <a:spLocks noGrp="1"/>
          </p:cNvSpPr>
          <p:nvPr>
            <p:ph type="title"/>
          </p:nvPr>
        </p:nvSpPr>
        <p:spPr>
          <a:xfrm>
            <a:off x="839788" y="365126"/>
            <a:ext cx="10515600" cy="823912"/>
          </a:xfrm>
        </p:spPr>
        <p:txBody>
          <a:bodyPr/>
          <a:lstStyle/>
          <a:p>
            <a:pPr algn="ctr"/>
            <a:r>
              <a:rPr lang="en-US" dirty="0"/>
              <a:t>Rotation / Restructure</a:t>
            </a:r>
          </a:p>
        </p:txBody>
      </p:sp>
      <p:sp>
        <p:nvSpPr>
          <p:cNvPr id="3" name="Text Placeholder 2">
            <a:extLst>
              <a:ext uri="{FF2B5EF4-FFF2-40B4-BE49-F238E27FC236}">
                <a16:creationId xmlns:a16="http://schemas.microsoft.com/office/drawing/2014/main" id="{2CF7015F-246F-4C3A-AB95-2F8084832A31}"/>
              </a:ext>
            </a:extLst>
          </p:cNvPr>
          <p:cNvSpPr>
            <a:spLocks noGrp="1"/>
          </p:cNvSpPr>
          <p:nvPr>
            <p:ph type="body" idx="1"/>
          </p:nvPr>
        </p:nvSpPr>
        <p:spPr>
          <a:xfrm>
            <a:off x="836612" y="1189039"/>
            <a:ext cx="5157787" cy="390380"/>
          </a:xfrm>
        </p:spPr>
        <p:txBody>
          <a:bodyPr>
            <a:normAutofit fontScale="92500" lnSpcReduction="10000"/>
          </a:bodyPr>
          <a:lstStyle/>
          <a:p>
            <a:pPr algn="ctr"/>
            <a:r>
              <a:rPr lang="en-US" dirty="0"/>
              <a:t>Left-Right Rotate</a:t>
            </a:r>
          </a:p>
        </p:txBody>
      </p:sp>
      <p:sp>
        <p:nvSpPr>
          <p:cNvPr id="4" name="Content Placeholder 3">
            <a:extLst>
              <a:ext uri="{FF2B5EF4-FFF2-40B4-BE49-F238E27FC236}">
                <a16:creationId xmlns:a16="http://schemas.microsoft.com/office/drawing/2014/main" id="{BDFB5517-811C-4D83-9705-69C5F4B3808C}"/>
              </a:ext>
            </a:extLst>
          </p:cNvPr>
          <p:cNvSpPr>
            <a:spLocks noGrp="1"/>
          </p:cNvSpPr>
          <p:nvPr>
            <p:ph sz="half" idx="2"/>
          </p:nvPr>
        </p:nvSpPr>
        <p:spPr>
          <a:xfrm>
            <a:off x="839788" y="1579419"/>
            <a:ext cx="5157787" cy="4610244"/>
          </a:xfrm>
        </p:spPr>
        <p:txBody>
          <a:bodyPr>
            <a:normAutofit/>
          </a:bodyPr>
          <a:lstStyle/>
          <a:p>
            <a:r>
              <a:rPr lang="en-US" sz="1800" dirty="0"/>
              <a:t>A double rotation. The parent is to the left of the grandparent and the child is to the right of the parent. For example the left child and the right parent are red.</a:t>
            </a:r>
          </a:p>
          <a:p>
            <a:r>
              <a:rPr lang="en-US" sz="1800" dirty="0"/>
              <a:t>G left points at p and p right points at c. The sibling, s is either black or null. If p and c were to swap positions, but also maintain order. C left would then point at p, because three is less than four and g left would then point at c not p.</a:t>
            </a:r>
          </a:p>
          <a:p>
            <a:r>
              <a:rPr lang="en-US" sz="1800" dirty="0"/>
              <a:t>Recolor g to red and c to black. Now point c right to g. reattach t2 from c left to p right and t3 from c right to g left.</a:t>
            </a:r>
          </a:p>
          <a:p>
            <a:endParaRPr lang="en-US" sz="1800" dirty="0"/>
          </a:p>
          <a:p>
            <a:endParaRPr lang="en-US" dirty="0"/>
          </a:p>
        </p:txBody>
      </p:sp>
      <p:sp>
        <p:nvSpPr>
          <p:cNvPr id="5" name="Text Placeholder 4">
            <a:extLst>
              <a:ext uri="{FF2B5EF4-FFF2-40B4-BE49-F238E27FC236}">
                <a16:creationId xmlns:a16="http://schemas.microsoft.com/office/drawing/2014/main" id="{58EB2D2E-DEE7-42CE-8A26-0D25D2399A7C}"/>
              </a:ext>
            </a:extLst>
          </p:cNvPr>
          <p:cNvSpPr>
            <a:spLocks noGrp="1"/>
          </p:cNvSpPr>
          <p:nvPr>
            <p:ph type="body" sz="quarter" idx="3"/>
          </p:nvPr>
        </p:nvSpPr>
        <p:spPr>
          <a:xfrm>
            <a:off x="6169024" y="1189039"/>
            <a:ext cx="5183188" cy="390380"/>
          </a:xfrm>
        </p:spPr>
        <p:txBody>
          <a:bodyPr>
            <a:normAutofit fontScale="92500" lnSpcReduction="10000"/>
          </a:bodyPr>
          <a:lstStyle/>
          <a:p>
            <a:pPr algn="ctr"/>
            <a:r>
              <a:rPr lang="en-US" dirty="0"/>
              <a:t>Right-Left Rotate</a:t>
            </a:r>
          </a:p>
        </p:txBody>
      </p:sp>
      <p:sp>
        <p:nvSpPr>
          <p:cNvPr id="6" name="Content Placeholder 5">
            <a:extLst>
              <a:ext uri="{FF2B5EF4-FFF2-40B4-BE49-F238E27FC236}">
                <a16:creationId xmlns:a16="http://schemas.microsoft.com/office/drawing/2014/main" id="{9067126E-47DA-4660-8090-65809AE228D2}"/>
              </a:ext>
            </a:extLst>
          </p:cNvPr>
          <p:cNvSpPr>
            <a:spLocks noGrp="1"/>
          </p:cNvSpPr>
          <p:nvPr>
            <p:ph sz="quarter" idx="4"/>
          </p:nvPr>
        </p:nvSpPr>
        <p:spPr>
          <a:xfrm>
            <a:off x="6172200" y="1579419"/>
            <a:ext cx="5183188" cy="4775226"/>
          </a:xfrm>
        </p:spPr>
        <p:txBody>
          <a:bodyPr>
            <a:normAutofit/>
          </a:bodyPr>
          <a:lstStyle/>
          <a:p>
            <a:r>
              <a:rPr lang="en-US" sz="1900" dirty="0"/>
              <a:t>Occurs when the parent is to the right of the grandparent and the child is to the left of the parent. For example: the right child and left parent are red. </a:t>
            </a:r>
          </a:p>
          <a:p>
            <a:r>
              <a:rPr lang="en-US" sz="1900" dirty="0"/>
              <a:t>If p and c were to change positions to maintain order, c right would then point a p. then a right-right rotation would make c left point at g and lead to a recoloring of g to red and c to black. Now reattach t2 from c left to g right and t3 from c right to  p left.</a:t>
            </a:r>
          </a:p>
          <a:p>
            <a:endParaRPr lang="en-US" dirty="0"/>
          </a:p>
        </p:txBody>
      </p:sp>
      <p:pic>
        <p:nvPicPr>
          <p:cNvPr id="7" name="Picture 6" descr="https://cdn-images-1.medium.com/max/800/1*_9h06NPQyViV9CqvzcSxtg.png">
            <a:extLst>
              <a:ext uri="{FF2B5EF4-FFF2-40B4-BE49-F238E27FC236}">
                <a16:creationId xmlns:a16="http://schemas.microsoft.com/office/drawing/2014/main" id="{56F2C5AE-0D20-4AE8-AEB8-87384EB7F6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4510" y="4983276"/>
            <a:ext cx="4378036" cy="1371369"/>
          </a:xfrm>
          <a:prstGeom prst="rect">
            <a:avLst/>
          </a:prstGeom>
          <a:noFill/>
          <a:ln>
            <a:noFill/>
          </a:ln>
        </p:spPr>
      </p:pic>
      <p:pic>
        <p:nvPicPr>
          <p:cNvPr id="8" name="Picture 7" descr="https://cdn-images-1.medium.com/max/1000/1*HYuZjbN2rHEOQA-6JaRL0w.png">
            <a:extLst>
              <a:ext uri="{FF2B5EF4-FFF2-40B4-BE49-F238E27FC236}">
                <a16:creationId xmlns:a16="http://schemas.microsoft.com/office/drawing/2014/main" id="{D8F4B128-4BE4-4575-A140-28879F41C2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9024" y="4737935"/>
            <a:ext cx="5183188" cy="1616710"/>
          </a:xfrm>
          <a:prstGeom prst="rect">
            <a:avLst/>
          </a:prstGeom>
          <a:noFill/>
          <a:ln>
            <a:noFill/>
          </a:ln>
        </p:spPr>
      </p:pic>
    </p:spTree>
    <p:extLst>
      <p:ext uri="{BB962C8B-B14F-4D97-AF65-F5344CB8AC3E}">
        <p14:creationId xmlns:p14="http://schemas.microsoft.com/office/powerpoint/2010/main" val="63996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C254-8D52-446F-AC79-3BBEB71524F1}"/>
              </a:ext>
            </a:extLst>
          </p:cNvPr>
          <p:cNvSpPr>
            <a:spLocks noGrp="1"/>
          </p:cNvSpPr>
          <p:nvPr>
            <p:ph type="title"/>
          </p:nvPr>
        </p:nvSpPr>
        <p:spPr>
          <a:xfrm>
            <a:off x="838200" y="365126"/>
            <a:ext cx="10515600" cy="535420"/>
          </a:xfrm>
        </p:spPr>
        <p:txBody>
          <a:bodyPr>
            <a:normAutofit fontScale="90000"/>
          </a:bodyPr>
          <a:lstStyle/>
          <a:p>
            <a:pPr algn="ctr"/>
            <a:r>
              <a:rPr lang="en-US" dirty="0"/>
              <a:t>Insertion</a:t>
            </a:r>
          </a:p>
        </p:txBody>
      </p:sp>
      <p:sp>
        <p:nvSpPr>
          <p:cNvPr id="3" name="Content Placeholder 2">
            <a:extLst>
              <a:ext uri="{FF2B5EF4-FFF2-40B4-BE49-F238E27FC236}">
                <a16:creationId xmlns:a16="http://schemas.microsoft.com/office/drawing/2014/main" id="{AD8F8648-5BBA-4D97-83F3-332586C62223}"/>
              </a:ext>
            </a:extLst>
          </p:cNvPr>
          <p:cNvSpPr>
            <a:spLocks noGrp="1"/>
          </p:cNvSpPr>
          <p:nvPr>
            <p:ph sz="half" idx="1"/>
          </p:nvPr>
        </p:nvSpPr>
        <p:spPr>
          <a:xfrm>
            <a:off x="838200" y="900546"/>
            <a:ext cx="5181600" cy="5276417"/>
          </a:xfrm>
        </p:spPr>
        <p:txBody>
          <a:bodyPr>
            <a:normAutofit fontScale="55000" lnSpcReduction="20000"/>
          </a:bodyPr>
          <a:lstStyle/>
          <a:p>
            <a:r>
              <a:rPr lang="en-US" sz="3400" b="1" u="sng" dirty="0"/>
              <a:t>Insert algorithm has following steps:</a:t>
            </a:r>
          </a:p>
          <a:p>
            <a:pPr lvl="0"/>
            <a:r>
              <a:rPr lang="en-US" sz="3400" dirty="0"/>
              <a:t>Insert the node using BST insertion algorithm, the inserted node will be colored red.</a:t>
            </a:r>
          </a:p>
          <a:p>
            <a:pPr lvl="0"/>
            <a:r>
              <a:rPr lang="en-US" sz="3400" dirty="0"/>
              <a:t>Check for violations </a:t>
            </a:r>
          </a:p>
          <a:p>
            <a:pPr lvl="0"/>
            <a:r>
              <a:rPr lang="en-US" sz="3400" dirty="0"/>
              <a:t>If violation exists then perfume rotations or/and recoloring based on several conditions.</a:t>
            </a:r>
          </a:p>
          <a:p>
            <a:pPr lvl="0"/>
            <a:r>
              <a:rPr lang="en-US" sz="3400" dirty="0"/>
              <a:t>Insertion concerns mostly with the uncle of the inserted node.</a:t>
            </a:r>
          </a:p>
          <a:p>
            <a:r>
              <a:rPr lang="en-US" sz="3400" b="1" dirty="0"/>
              <a:t>Case 1:</a:t>
            </a:r>
            <a:r>
              <a:rPr lang="en-US" sz="3400" dirty="0"/>
              <a:t> Where a red node has a red parent and a red uncle.</a:t>
            </a:r>
          </a:p>
          <a:p>
            <a:pPr lvl="0"/>
            <a:r>
              <a:rPr lang="en-US" sz="3400" dirty="0"/>
              <a:t>Recoloring the parent, uncle and grandparent to their complement color(red becomes black, and black becomes red)</a:t>
            </a:r>
          </a:p>
          <a:p>
            <a:pPr lvl="0"/>
            <a:r>
              <a:rPr lang="en-US" sz="3400" dirty="0"/>
              <a:t>Check whether new violation occurs.</a:t>
            </a:r>
          </a:p>
          <a:p>
            <a:endParaRPr lang="en-US" dirty="0"/>
          </a:p>
        </p:txBody>
      </p:sp>
      <p:sp>
        <p:nvSpPr>
          <p:cNvPr id="4" name="Content Placeholder 3">
            <a:extLst>
              <a:ext uri="{FF2B5EF4-FFF2-40B4-BE49-F238E27FC236}">
                <a16:creationId xmlns:a16="http://schemas.microsoft.com/office/drawing/2014/main" id="{2643DD24-244B-4605-B1FA-6BF885C934BC}"/>
              </a:ext>
            </a:extLst>
          </p:cNvPr>
          <p:cNvSpPr>
            <a:spLocks noGrp="1"/>
          </p:cNvSpPr>
          <p:nvPr>
            <p:ph sz="half" idx="2"/>
          </p:nvPr>
        </p:nvSpPr>
        <p:spPr>
          <a:xfrm>
            <a:off x="6172200" y="900546"/>
            <a:ext cx="5465618" cy="5276417"/>
          </a:xfrm>
        </p:spPr>
        <p:txBody>
          <a:bodyPr>
            <a:normAutofit fontScale="55000" lnSpcReduction="20000"/>
          </a:bodyPr>
          <a:lstStyle/>
          <a:p>
            <a:r>
              <a:rPr lang="en-US" sz="3400" b="1" dirty="0"/>
              <a:t>Case2:</a:t>
            </a:r>
            <a:r>
              <a:rPr lang="en-US" sz="3400" dirty="0"/>
              <a:t> Where a red node has a red parent and a black uncle and is and inner leaf</a:t>
            </a:r>
          </a:p>
          <a:p>
            <a:pPr lvl="0"/>
            <a:r>
              <a:rPr lang="en-US" sz="3400" dirty="0"/>
              <a:t>Perform rotation to the direction opposite of its position to itself and its parents circle.</a:t>
            </a:r>
          </a:p>
          <a:p>
            <a:r>
              <a:rPr lang="en-US" sz="3400" b="1" dirty="0"/>
              <a:t># Left Right Rotation</a:t>
            </a:r>
            <a:endParaRPr lang="en-US" sz="3400" dirty="0"/>
          </a:p>
          <a:p>
            <a:r>
              <a:rPr lang="en-US" sz="3400" dirty="0"/>
              <a:t> left-rotation </a:t>
            </a:r>
            <a:r>
              <a:rPr lang="en-US" sz="3400" dirty="0" err="1"/>
              <a:t>requied</a:t>
            </a:r>
            <a:endParaRPr lang="en-US" sz="3400" dirty="0"/>
          </a:p>
          <a:p>
            <a:r>
              <a:rPr lang="en-US" sz="3400" dirty="0"/>
              <a:t>if(</a:t>
            </a:r>
            <a:r>
              <a:rPr lang="en-US" sz="3400" dirty="0" err="1"/>
              <a:t>pt</a:t>
            </a:r>
            <a:r>
              <a:rPr lang="en-US" sz="3400" dirty="0"/>
              <a:t>==</a:t>
            </a:r>
            <a:r>
              <a:rPr lang="en-US" sz="3400" dirty="0" err="1"/>
              <a:t>parent_pt</a:t>
            </a:r>
            <a:r>
              <a:rPr lang="en-US" sz="3400" dirty="0"/>
              <a:t>-&gt;right)</a:t>
            </a:r>
          </a:p>
          <a:p>
            <a:r>
              <a:rPr lang="en-US" sz="3400" dirty="0"/>
              <a:t>{ </a:t>
            </a:r>
            <a:r>
              <a:rPr lang="en-US" sz="3400" dirty="0" err="1"/>
              <a:t>rotateLeft</a:t>
            </a:r>
            <a:r>
              <a:rPr lang="en-US" sz="3400" dirty="0"/>
              <a:t>(</a:t>
            </a:r>
            <a:r>
              <a:rPr lang="en-US" sz="3400" dirty="0" err="1"/>
              <a:t>root,parent_pt</a:t>
            </a:r>
            <a:r>
              <a:rPr lang="en-US" sz="3400" dirty="0"/>
              <a:t>);</a:t>
            </a:r>
          </a:p>
          <a:p>
            <a:r>
              <a:rPr lang="en-US" sz="3400" dirty="0"/>
              <a:t>Pt=</a:t>
            </a:r>
            <a:r>
              <a:rPr lang="en-US" sz="3400" dirty="0" err="1"/>
              <a:t>parent_pt</a:t>
            </a:r>
            <a:r>
              <a:rPr lang="en-US" sz="3400" dirty="0"/>
              <a:t>;</a:t>
            </a:r>
          </a:p>
          <a:p>
            <a:r>
              <a:rPr lang="en-US" sz="3400" dirty="0" err="1"/>
              <a:t>Parent_pt</a:t>
            </a:r>
            <a:r>
              <a:rPr lang="en-US" sz="3400" dirty="0"/>
              <a:t> = </a:t>
            </a:r>
            <a:r>
              <a:rPr lang="en-US" sz="3400" dirty="0" err="1"/>
              <a:t>pt</a:t>
            </a:r>
            <a:r>
              <a:rPr lang="en-US" sz="3400" dirty="0"/>
              <a:t>-&gt;parent; }</a:t>
            </a:r>
          </a:p>
          <a:p>
            <a:r>
              <a:rPr lang="en-US" sz="3400" b="1" dirty="0"/>
              <a:t># Right Left rotation</a:t>
            </a:r>
          </a:p>
          <a:p>
            <a:pPr lvl="0"/>
            <a:r>
              <a:rPr lang="en-US" sz="3400" dirty="0"/>
              <a:t>right rotation required</a:t>
            </a:r>
          </a:p>
          <a:p>
            <a:pPr lvl="0"/>
            <a:r>
              <a:rPr lang="en-US" sz="3400" dirty="0"/>
              <a:t>if(</a:t>
            </a:r>
            <a:r>
              <a:rPr lang="en-US" sz="3400" dirty="0" err="1"/>
              <a:t>pt</a:t>
            </a:r>
            <a:r>
              <a:rPr lang="en-US" sz="3400" dirty="0"/>
              <a:t>==</a:t>
            </a:r>
            <a:r>
              <a:rPr lang="en-US" sz="3400" dirty="0" err="1"/>
              <a:t>parent_pt</a:t>
            </a:r>
            <a:r>
              <a:rPr lang="en-US" sz="3400" dirty="0"/>
              <a:t>-&gt;left)</a:t>
            </a:r>
          </a:p>
          <a:p>
            <a:pPr lvl="0"/>
            <a:r>
              <a:rPr lang="en-US" sz="3400" dirty="0"/>
              <a:t>{ </a:t>
            </a:r>
            <a:r>
              <a:rPr lang="en-US" sz="3400" dirty="0" err="1"/>
              <a:t>rotateRight</a:t>
            </a:r>
            <a:r>
              <a:rPr lang="en-US" sz="3400" dirty="0"/>
              <a:t>(</a:t>
            </a:r>
            <a:r>
              <a:rPr lang="en-US" sz="3400" dirty="0" err="1"/>
              <a:t>root,parent_pt</a:t>
            </a:r>
            <a:r>
              <a:rPr lang="en-US" sz="3400" dirty="0"/>
              <a:t>);</a:t>
            </a:r>
          </a:p>
          <a:p>
            <a:pPr lvl="0"/>
            <a:r>
              <a:rPr lang="en-US" sz="3400" dirty="0"/>
              <a:t>Pt = </a:t>
            </a:r>
            <a:r>
              <a:rPr lang="en-US" sz="3400" dirty="0" err="1"/>
              <a:t>parent_pt</a:t>
            </a:r>
            <a:r>
              <a:rPr lang="en-US" sz="3400" dirty="0"/>
              <a:t>;</a:t>
            </a:r>
          </a:p>
          <a:p>
            <a:pPr lvl="0"/>
            <a:r>
              <a:rPr lang="en-US" sz="3400" dirty="0" err="1"/>
              <a:t>Parent_pt</a:t>
            </a:r>
            <a:r>
              <a:rPr lang="en-US" sz="3400" dirty="0"/>
              <a:t> = </a:t>
            </a:r>
            <a:r>
              <a:rPr lang="en-US" sz="3400" dirty="0" err="1"/>
              <a:t>pt</a:t>
            </a:r>
            <a:r>
              <a:rPr lang="en-US" sz="3400" dirty="0"/>
              <a:t>-&gt;parent; }</a:t>
            </a:r>
          </a:p>
          <a:p>
            <a:endParaRPr lang="en-US" dirty="0"/>
          </a:p>
        </p:txBody>
      </p:sp>
      <p:pic>
        <p:nvPicPr>
          <p:cNvPr id="5" name="Picture 4" descr="https://www.geeksforgeeks.org/wp-content/uploads/redBlackCase2.png">
            <a:extLst>
              <a:ext uri="{FF2B5EF4-FFF2-40B4-BE49-F238E27FC236}">
                <a16:creationId xmlns:a16="http://schemas.microsoft.com/office/drawing/2014/main" id="{D8D0351C-6547-4933-9631-74F57D47B4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2218" y="5070764"/>
            <a:ext cx="4128655" cy="1422110"/>
          </a:xfrm>
          <a:prstGeom prst="rect">
            <a:avLst/>
          </a:prstGeom>
          <a:noFill/>
          <a:ln>
            <a:noFill/>
          </a:ln>
        </p:spPr>
      </p:pic>
    </p:spTree>
    <p:extLst>
      <p:ext uri="{BB962C8B-B14F-4D97-AF65-F5344CB8AC3E}">
        <p14:creationId xmlns:p14="http://schemas.microsoft.com/office/powerpoint/2010/main" val="252826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830-1149-4918-99A8-41AFCF862FE8}"/>
              </a:ext>
            </a:extLst>
          </p:cNvPr>
          <p:cNvSpPr>
            <a:spLocks noGrp="1"/>
          </p:cNvSpPr>
          <p:nvPr>
            <p:ph type="title"/>
          </p:nvPr>
        </p:nvSpPr>
        <p:spPr>
          <a:xfrm>
            <a:off x="838200" y="365126"/>
            <a:ext cx="10515600" cy="729384"/>
          </a:xfrm>
        </p:spPr>
        <p:txBody>
          <a:bodyPr/>
          <a:lstStyle/>
          <a:p>
            <a:pPr algn="ctr"/>
            <a:r>
              <a:rPr lang="en-US" dirty="0"/>
              <a:t>Insertion</a:t>
            </a:r>
          </a:p>
        </p:txBody>
      </p:sp>
      <p:sp>
        <p:nvSpPr>
          <p:cNvPr id="3" name="Content Placeholder 2">
            <a:extLst>
              <a:ext uri="{FF2B5EF4-FFF2-40B4-BE49-F238E27FC236}">
                <a16:creationId xmlns:a16="http://schemas.microsoft.com/office/drawing/2014/main" id="{6F1E9F2B-D593-445F-8064-F54E15CF5D67}"/>
              </a:ext>
            </a:extLst>
          </p:cNvPr>
          <p:cNvSpPr>
            <a:spLocks noGrp="1"/>
          </p:cNvSpPr>
          <p:nvPr>
            <p:ph sz="half" idx="1"/>
          </p:nvPr>
        </p:nvSpPr>
        <p:spPr>
          <a:xfrm>
            <a:off x="838199" y="1094510"/>
            <a:ext cx="6019799" cy="5082453"/>
          </a:xfrm>
        </p:spPr>
        <p:txBody>
          <a:bodyPr>
            <a:normAutofit fontScale="55000" lnSpcReduction="20000"/>
          </a:bodyPr>
          <a:lstStyle/>
          <a:p>
            <a:pPr marL="0" indent="0">
              <a:buNone/>
            </a:pPr>
            <a:endParaRPr lang="en-US" dirty="0"/>
          </a:p>
          <a:p>
            <a:r>
              <a:rPr lang="en-US" sz="3100" b="1" dirty="0"/>
              <a:t>Case 3:</a:t>
            </a:r>
            <a:r>
              <a:rPr lang="en-US" sz="3100" dirty="0"/>
              <a:t>  Where a red node has a red parent and a black uncle and is an outer leaf</a:t>
            </a:r>
          </a:p>
          <a:p>
            <a:pPr lvl="0"/>
            <a:r>
              <a:rPr lang="en-US" sz="3100" dirty="0"/>
              <a:t>Perform rotation to the direction opposite of its parent’s position to its parent’s and its grandparent’s circle</a:t>
            </a:r>
          </a:p>
          <a:p>
            <a:pPr lvl="0"/>
            <a:r>
              <a:rPr lang="en-US" sz="3100" dirty="0"/>
              <a:t>Swap the color of former parent and grandparent.</a:t>
            </a:r>
          </a:p>
          <a:p>
            <a:r>
              <a:rPr lang="en-US" sz="3100" b="1" dirty="0"/>
              <a:t># Left-Left Rotation</a:t>
            </a:r>
            <a:r>
              <a:rPr lang="en-US" sz="3100" dirty="0"/>
              <a:t> (p is left child of g and x is left child of p)</a:t>
            </a:r>
          </a:p>
          <a:p>
            <a:r>
              <a:rPr lang="en-US" sz="3100" dirty="0"/>
              <a:t> - right -rotation required</a:t>
            </a:r>
          </a:p>
          <a:p>
            <a:r>
              <a:rPr lang="en-US" sz="3100" dirty="0"/>
              <a:t>- </a:t>
            </a:r>
            <a:r>
              <a:rPr lang="en-US" sz="3100" dirty="0" err="1"/>
              <a:t>rotateRight</a:t>
            </a:r>
            <a:r>
              <a:rPr lang="en-US" sz="3100" dirty="0"/>
              <a:t>(</a:t>
            </a:r>
            <a:r>
              <a:rPr lang="en-US" sz="3100" dirty="0" err="1"/>
              <a:t>root,grandparent-pt</a:t>
            </a:r>
            <a:r>
              <a:rPr lang="en-US" sz="3100" dirty="0"/>
              <a:t>)</a:t>
            </a:r>
          </a:p>
          <a:p>
            <a:r>
              <a:rPr lang="en-US" sz="3100" dirty="0"/>
              <a:t>- swap(</a:t>
            </a:r>
            <a:r>
              <a:rPr lang="en-US" sz="3100" dirty="0" err="1"/>
              <a:t>parent_pt</a:t>
            </a:r>
            <a:r>
              <a:rPr lang="en-US" sz="3100" dirty="0"/>
              <a:t>-&gt;</a:t>
            </a:r>
            <a:r>
              <a:rPr lang="en-US" sz="3100" dirty="0" err="1"/>
              <a:t>color,grandparent-pt</a:t>
            </a:r>
            <a:r>
              <a:rPr lang="en-US" sz="3100" dirty="0"/>
              <a:t>-&gt;color)</a:t>
            </a:r>
          </a:p>
          <a:p>
            <a:pPr lvl="0"/>
            <a:r>
              <a:rPr lang="en-US" sz="3100" dirty="0"/>
              <a:t>-</a:t>
            </a:r>
            <a:r>
              <a:rPr lang="en-US" sz="3100" dirty="0" err="1"/>
              <a:t>pt</a:t>
            </a:r>
            <a:r>
              <a:rPr lang="en-US" sz="3100" dirty="0"/>
              <a:t>=parent-</a:t>
            </a:r>
            <a:r>
              <a:rPr lang="en-US" sz="3100" dirty="0" err="1"/>
              <a:t>pt</a:t>
            </a:r>
            <a:r>
              <a:rPr lang="en-US" sz="3100" dirty="0"/>
              <a:t>;</a:t>
            </a:r>
          </a:p>
          <a:p>
            <a:r>
              <a:rPr lang="en-US" sz="3100" b="1" dirty="0"/>
              <a:t># Right-Right rotation </a:t>
            </a:r>
            <a:r>
              <a:rPr lang="en-US" sz="3100" dirty="0"/>
              <a:t>(Mirror of case a)</a:t>
            </a:r>
          </a:p>
          <a:p>
            <a:pPr lvl="0"/>
            <a:r>
              <a:rPr lang="en-US" sz="3100" dirty="0"/>
              <a:t>Left rotation required</a:t>
            </a:r>
          </a:p>
          <a:p>
            <a:pPr lvl="0"/>
            <a:r>
              <a:rPr lang="en-US" sz="3100" dirty="0" err="1"/>
              <a:t>rotateLeft</a:t>
            </a:r>
            <a:r>
              <a:rPr lang="en-US" sz="3100" dirty="0"/>
              <a:t>(</a:t>
            </a:r>
            <a:r>
              <a:rPr lang="en-US" sz="3100" dirty="0" err="1"/>
              <a:t>root,grandparent_pt</a:t>
            </a:r>
            <a:r>
              <a:rPr lang="en-US" sz="3100" dirty="0"/>
              <a:t>);</a:t>
            </a:r>
          </a:p>
          <a:p>
            <a:pPr lvl="0"/>
            <a:r>
              <a:rPr lang="en-US" sz="3100" dirty="0"/>
              <a:t>swap(</a:t>
            </a:r>
            <a:r>
              <a:rPr lang="en-US" sz="3100" dirty="0" err="1"/>
              <a:t>parent_pt</a:t>
            </a:r>
            <a:r>
              <a:rPr lang="en-US" sz="3100" dirty="0"/>
              <a:t>-&gt;</a:t>
            </a:r>
            <a:r>
              <a:rPr lang="en-US" sz="3100" dirty="0" err="1"/>
              <a:t>color,grandparent_pt</a:t>
            </a:r>
            <a:r>
              <a:rPr lang="en-US" sz="3100" dirty="0"/>
              <a:t>-&gt;color);</a:t>
            </a:r>
          </a:p>
          <a:p>
            <a:pPr lvl="0"/>
            <a:r>
              <a:rPr lang="en-US" sz="3100" dirty="0" err="1"/>
              <a:t>pt</a:t>
            </a:r>
            <a:r>
              <a:rPr lang="en-US" sz="3100" dirty="0"/>
              <a:t>= </a:t>
            </a:r>
            <a:r>
              <a:rPr lang="en-US" sz="3100" dirty="0" err="1"/>
              <a:t>parent_pt</a:t>
            </a:r>
            <a:r>
              <a:rPr lang="en-US" sz="3100" dirty="0"/>
              <a:t>;</a:t>
            </a:r>
          </a:p>
          <a:p>
            <a:endParaRPr lang="en-US" dirty="0"/>
          </a:p>
        </p:txBody>
      </p:sp>
      <p:sp>
        <p:nvSpPr>
          <p:cNvPr id="4" name="Content Placeholder 3">
            <a:extLst>
              <a:ext uri="{FF2B5EF4-FFF2-40B4-BE49-F238E27FC236}">
                <a16:creationId xmlns:a16="http://schemas.microsoft.com/office/drawing/2014/main" id="{FDFAC60C-CBFA-4B48-9161-BFB6D56C234C}"/>
              </a:ext>
            </a:extLst>
          </p:cNvPr>
          <p:cNvSpPr>
            <a:spLocks noGrp="1"/>
          </p:cNvSpPr>
          <p:nvPr>
            <p:ph sz="half" idx="2"/>
          </p:nvPr>
        </p:nvSpPr>
        <p:spPr>
          <a:xfrm>
            <a:off x="6858000" y="1094509"/>
            <a:ext cx="4495800" cy="5082454"/>
          </a:xfrm>
        </p:spPr>
        <p:txBody>
          <a:bodyPr>
            <a:normAutofit fontScale="55000" lnSpcReduction="20000"/>
          </a:bodyPr>
          <a:lstStyle/>
          <a:p>
            <a:r>
              <a:rPr lang="en-US" sz="3300" b="1" dirty="0"/>
              <a:t>Example diagram of the Insertion</a:t>
            </a:r>
          </a:p>
          <a:p>
            <a:endParaRPr lang="en-US" sz="2900" b="1" dirty="0"/>
          </a:p>
          <a:p>
            <a:endParaRPr lang="en-US" sz="1600" b="1" dirty="0"/>
          </a:p>
        </p:txBody>
      </p:sp>
      <p:pic>
        <p:nvPicPr>
          <p:cNvPr id="5" name="Picture 4" descr="Examples">
            <a:extLst>
              <a:ext uri="{FF2B5EF4-FFF2-40B4-BE49-F238E27FC236}">
                <a16:creationId xmlns:a16="http://schemas.microsoft.com/office/drawing/2014/main" id="{D3012B72-7CF9-4F7A-A0A7-B3D4710371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38108" y="1579417"/>
            <a:ext cx="4315691" cy="4184073"/>
          </a:xfrm>
          <a:prstGeom prst="rect">
            <a:avLst/>
          </a:prstGeom>
          <a:noFill/>
          <a:ln>
            <a:noFill/>
          </a:ln>
        </p:spPr>
      </p:pic>
    </p:spTree>
    <p:extLst>
      <p:ext uri="{BB962C8B-B14F-4D97-AF65-F5344CB8AC3E}">
        <p14:creationId xmlns:p14="http://schemas.microsoft.com/office/powerpoint/2010/main" val="141200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6A40-6455-4B5C-B2F8-135AF3E7F154}"/>
              </a:ext>
            </a:extLst>
          </p:cNvPr>
          <p:cNvSpPr>
            <a:spLocks noGrp="1"/>
          </p:cNvSpPr>
          <p:nvPr>
            <p:ph type="title"/>
          </p:nvPr>
        </p:nvSpPr>
        <p:spPr>
          <a:xfrm>
            <a:off x="838200" y="365126"/>
            <a:ext cx="10515600" cy="604692"/>
          </a:xfrm>
        </p:spPr>
        <p:txBody>
          <a:bodyPr>
            <a:normAutofit fontScale="90000"/>
          </a:bodyPr>
          <a:lstStyle/>
          <a:p>
            <a:pPr algn="ctr"/>
            <a:r>
              <a:rPr lang="en-US" dirty="0"/>
              <a:t>Deletion</a:t>
            </a:r>
          </a:p>
        </p:txBody>
      </p:sp>
      <p:sp>
        <p:nvSpPr>
          <p:cNvPr id="3" name="Content Placeholder 2">
            <a:extLst>
              <a:ext uri="{FF2B5EF4-FFF2-40B4-BE49-F238E27FC236}">
                <a16:creationId xmlns:a16="http://schemas.microsoft.com/office/drawing/2014/main" id="{32E25DEB-243F-4F2A-9B17-73DD8FA83527}"/>
              </a:ext>
            </a:extLst>
          </p:cNvPr>
          <p:cNvSpPr>
            <a:spLocks noGrp="1"/>
          </p:cNvSpPr>
          <p:nvPr>
            <p:ph sz="half" idx="1"/>
          </p:nvPr>
        </p:nvSpPr>
        <p:spPr>
          <a:xfrm>
            <a:off x="838200" y="969818"/>
            <a:ext cx="5181600" cy="5207145"/>
          </a:xfrm>
        </p:spPr>
        <p:txBody>
          <a:bodyPr>
            <a:normAutofit/>
          </a:bodyPr>
          <a:lstStyle/>
          <a:p>
            <a:r>
              <a:rPr lang="en-US" sz="1800" b="1" u="sng" dirty="0"/>
              <a:t>Deletion has following algorithms:</a:t>
            </a:r>
          </a:p>
          <a:p>
            <a:pPr lvl="0"/>
            <a:r>
              <a:rPr lang="en-US" sz="1600" dirty="0"/>
              <a:t>Deletion of node is firstly performed as in BST.</a:t>
            </a:r>
          </a:p>
          <a:p>
            <a:pPr lvl="0"/>
            <a:r>
              <a:rPr lang="en-US" sz="1600" dirty="0"/>
              <a:t>Then it comes down to a case where we must delete a node with either 0 or 1 nodes below it.</a:t>
            </a:r>
          </a:p>
          <a:p>
            <a:r>
              <a:rPr lang="en-US" sz="1600" b="1" dirty="0"/>
              <a:t>CASE 1:</a:t>
            </a:r>
            <a:r>
              <a:rPr lang="en-US" sz="1600" dirty="0"/>
              <a:t> The node to be deleted is RED.</a:t>
            </a:r>
          </a:p>
          <a:p>
            <a:pPr lvl="0"/>
            <a:r>
              <a:rPr lang="en-US" sz="1600" dirty="0"/>
              <a:t>Simply delete the node.</a:t>
            </a:r>
          </a:p>
          <a:p>
            <a:pPr lvl="0"/>
            <a:r>
              <a:rPr lang="en-US" sz="1600" dirty="0"/>
              <a:t>If node has a child , then replace it with the child.</a:t>
            </a:r>
          </a:p>
          <a:p>
            <a:r>
              <a:rPr lang="en-US" sz="1800" b="1" dirty="0"/>
              <a:t>CASE 2</a:t>
            </a:r>
            <a:r>
              <a:rPr lang="en-US" sz="1800" dirty="0"/>
              <a:t>:The node to be deleted is black but has a red child.</a:t>
            </a:r>
          </a:p>
          <a:p>
            <a:pPr lvl="0"/>
            <a:r>
              <a:rPr lang="en-US" sz="1800" dirty="0"/>
              <a:t>Replace the node with its child.</a:t>
            </a:r>
          </a:p>
          <a:p>
            <a:pPr lvl="0"/>
            <a:r>
              <a:rPr lang="en-US" sz="1800" dirty="0"/>
              <a:t>Recolor the child into black.</a:t>
            </a:r>
          </a:p>
          <a:p>
            <a:endParaRPr lang="en-US" sz="1800" dirty="0"/>
          </a:p>
        </p:txBody>
      </p:sp>
      <p:sp>
        <p:nvSpPr>
          <p:cNvPr id="4" name="Content Placeholder 3">
            <a:extLst>
              <a:ext uri="{FF2B5EF4-FFF2-40B4-BE49-F238E27FC236}">
                <a16:creationId xmlns:a16="http://schemas.microsoft.com/office/drawing/2014/main" id="{EECF6BF2-7400-41DC-BE4C-6B6CB50DA002}"/>
              </a:ext>
            </a:extLst>
          </p:cNvPr>
          <p:cNvSpPr>
            <a:spLocks noGrp="1"/>
          </p:cNvSpPr>
          <p:nvPr>
            <p:ph sz="half" idx="2"/>
          </p:nvPr>
        </p:nvSpPr>
        <p:spPr>
          <a:xfrm>
            <a:off x="6172200" y="969818"/>
            <a:ext cx="5181600" cy="5207145"/>
          </a:xfrm>
        </p:spPr>
        <p:txBody>
          <a:bodyPr>
            <a:normAutofit/>
          </a:bodyPr>
          <a:lstStyle/>
          <a:p>
            <a:pPr marL="0" indent="0">
              <a:buNone/>
            </a:pPr>
            <a:endParaRPr lang="en-US" dirty="0"/>
          </a:p>
          <a:p>
            <a:r>
              <a:rPr lang="en-US" sz="2200" b="1" dirty="0"/>
              <a:t>CASE 3: </a:t>
            </a:r>
            <a:r>
              <a:rPr lang="en-US" sz="2200" dirty="0"/>
              <a:t>The node to be deleted is black but has a black child</a:t>
            </a:r>
          </a:p>
          <a:p>
            <a:pPr lvl="0"/>
            <a:r>
              <a:rPr lang="en-US" sz="2200" dirty="0"/>
              <a:t>Replace the node with its child</a:t>
            </a:r>
          </a:p>
          <a:p>
            <a:pPr lvl="0"/>
            <a:r>
              <a:rPr lang="en-US" sz="2200" dirty="0"/>
              <a:t>The child will now be what is called a double black node, which will need to be transformed into a normal black node through 6 different cases</a:t>
            </a:r>
          </a:p>
          <a:p>
            <a:pPr lvl="0"/>
            <a:r>
              <a:rPr lang="en-US" sz="2200" dirty="0"/>
              <a:t>Insertion focuses on the uncle of the target node, while deletion here will focus one its sibling.</a:t>
            </a:r>
          </a:p>
          <a:p>
            <a:pPr lvl="0"/>
            <a:r>
              <a:rPr lang="en-US" sz="2200" dirty="0"/>
              <a:t>Go through the cases </a:t>
            </a:r>
            <a:r>
              <a:rPr lang="en-US" sz="2200" dirty="0" err="1"/>
              <a:t>ascendingly</a:t>
            </a:r>
            <a:r>
              <a:rPr lang="en-US" sz="2200" dirty="0"/>
              <a:t> until a suitable node is found.</a:t>
            </a:r>
          </a:p>
        </p:txBody>
      </p:sp>
      <p:pic>
        <p:nvPicPr>
          <p:cNvPr id="6" name="Picture 5" descr="https://www.geeksforgeeks.org/wp-content/uploads/rbdelete12_new.png">
            <a:extLst>
              <a:ext uri="{FF2B5EF4-FFF2-40B4-BE49-F238E27FC236}">
                <a16:creationId xmlns:a16="http://schemas.microsoft.com/office/drawing/2014/main" id="{904AC022-8EB6-4E5E-8992-BE8ED85F26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2400" y="4591511"/>
            <a:ext cx="3629668" cy="1585452"/>
          </a:xfrm>
          <a:prstGeom prst="rect">
            <a:avLst/>
          </a:prstGeom>
          <a:noFill/>
          <a:ln>
            <a:noFill/>
          </a:ln>
        </p:spPr>
      </p:pic>
    </p:spTree>
    <p:extLst>
      <p:ext uri="{BB962C8B-B14F-4D97-AF65-F5344CB8AC3E}">
        <p14:creationId xmlns:p14="http://schemas.microsoft.com/office/powerpoint/2010/main" val="344736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1575</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Berlin Sans FB Demi</vt:lpstr>
      <vt:lpstr>Bodoni MT Black</vt:lpstr>
      <vt:lpstr>Calibri</vt:lpstr>
      <vt:lpstr>Calibri Light</vt:lpstr>
      <vt:lpstr>Colonna MT</vt:lpstr>
      <vt:lpstr>Copperplate Gothic Bold</vt:lpstr>
      <vt:lpstr>Rockwell</vt:lpstr>
      <vt:lpstr>Office Theme</vt:lpstr>
      <vt:lpstr>Red-Black Tree</vt:lpstr>
      <vt:lpstr>Red-Black Tree</vt:lpstr>
      <vt:lpstr>Operations of Red-Black Tree</vt:lpstr>
      <vt:lpstr>Recoloring and Rotation</vt:lpstr>
      <vt:lpstr>Rotation / Restructure</vt:lpstr>
      <vt:lpstr>Rotation / Restructure</vt:lpstr>
      <vt:lpstr>Insertion</vt:lpstr>
      <vt:lpstr>Insertion</vt:lpstr>
      <vt:lpstr>Deletion</vt:lpstr>
      <vt:lpstr>Deletion</vt:lpstr>
      <vt:lpstr>Searching</vt:lpstr>
      <vt:lpstr>Red-Black Trees 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Red-black tree</dc:title>
  <dc:creator>kmh mubin</dc:creator>
  <cp:lastModifiedBy>kmh mubin</cp:lastModifiedBy>
  <cp:revision>22</cp:revision>
  <dcterms:created xsi:type="dcterms:W3CDTF">2018-12-25T06:24:09Z</dcterms:created>
  <dcterms:modified xsi:type="dcterms:W3CDTF">2018-12-26T17:24:54Z</dcterms:modified>
</cp:coreProperties>
</file>