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6" r:id="rId3"/>
    <p:sldId id="258" r:id="rId4"/>
    <p:sldId id="257" r:id="rId5"/>
    <p:sldId id="259" r:id="rId6"/>
    <p:sldId id="261" r:id="rId7"/>
    <p:sldId id="262" r:id="rId8"/>
    <p:sldId id="274" r:id="rId9"/>
    <p:sldId id="260" r:id="rId10"/>
    <p:sldId id="277" r:id="rId11"/>
    <p:sldId id="275" r:id="rId12"/>
    <p:sldId id="269" r:id="rId13"/>
    <p:sldId id="264" r:id="rId14"/>
    <p:sldId id="265" r:id="rId15"/>
    <p:sldId id="266" r:id="rId16"/>
    <p:sldId id="267" r:id="rId17"/>
    <p:sldId id="268" r:id="rId18"/>
    <p:sldId id="263" r:id="rId19"/>
    <p:sldId id="273" r:id="rId20"/>
    <p:sldId id="271" r:id="rId21"/>
    <p:sldId id="272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71" autoAdjust="0"/>
  </p:normalViewPr>
  <p:slideViewPr>
    <p:cSldViewPr>
      <p:cViewPr varScale="1">
        <p:scale>
          <a:sx n="75" d="100"/>
          <a:sy n="75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Число лесных пожаров,тыс.ед.</c:v>
          </c:tx>
          <c:xVal>
            <c:numRef>
              <c:f>Лист1!$A$1:$A$21</c:f>
              <c:numCache>
                <c:formatCode>General</c:formatCode>
                <c:ptCount val="21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</c:numCache>
            </c:numRef>
          </c:xVal>
          <c:yVal>
            <c:numRef>
              <c:f>Лист1!$B$1:$B$21</c:f>
              <c:numCache>
                <c:formatCode>General</c:formatCode>
                <c:ptCount val="21"/>
                <c:pt idx="0">
                  <c:v>25.8</c:v>
                </c:pt>
                <c:pt idx="1">
                  <c:v>18.399999999999999</c:v>
                </c:pt>
                <c:pt idx="2">
                  <c:v>20.3</c:v>
                </c:pt>
                <c:pt idx="3">
                  <c:v>26</c:v>
                </c:pt>
                <c:pt idx="4">
                  <c:v>32.799999999999997</c:v>
                </c:pt>
                <c:pt idx="5">
                  <c:v>31.3</c:v>
                </c:pt>
                <c:pt idx="6">
                  <c:v>26.7</c:v>
                </c:pt>
                <c:pt idx="7">
                  <c:v>36.700000000000003</c:v>
                </c:pt>
                <c:pt idx="8">
                  <c:v>22.4</c:v>
                </c:pt>
                <c:pt idx="9">
                  <c:v>23.7</c:v>
                </c:pt>
                <c:pt idx="10">
                  <c:v>43.4</c:v>
                </c:pt>
                <c:pt idx="11">
                  <c:v>33.1</c:v>
                </c:pt>
                <c:pt idx="12">
                  <c:v>27.2</c:v>
                </c:pt>
                <c:pt idx="13">
                  <c:v>19.2</c:v>
                </c:pt>
                <c:pt idx="14">
                  <c:v>32.5</c:v>
                </c:pt>
                <c:pt idx="15">
                  <c:v>17.8</c:v>
                </c:pt>
                <c:pt idx="16">
                  <c:v>26.3</c:v>
                </c:pt>
                <c:pt idx="17">
                  <c:v>23.2</c:v>
                </c:pt>
                <c:pt idx="18">
                  <c:v>34.799999999999997</c:v>
                </c:pt>
                <c:pt idx="19">
                  <c:v>21.1</c:v>
                </c:pt>
                <c:pt idx="20">
                  <c:v>20.2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638016"/>
        <c:axId val="25639552"/>
      </c:scatterChart>
      <c:valAx>
        <c:axId val="25638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5639552"/>
        <c:crosses val="autoZero"/>
        <c:crossBetween val="midCat"/>
      </c:valAx>
      <c:valAx>
        <c:axId val="25639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6380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Лесные земли,пройденные пожарами,тыс. га</c:v>
          </c:tx>
          <c:xVal>
            <c:numRef>
              <c:f>Лист1!$C$1:$C$21</c:f>
              <c:numCache>
                <c:formatCode>General</c:formatCode>
                <c:ptCount val="21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</c:numCache>
            </c:numRef>
          </c:xVal>
          <c:yVal>
            <c:numRef>
              <c:f>Лист1!$D$1:$D$21</c:f>
              <c:numCache>
                <c:formatCode>General</c:formatCode>
                <c:ptCount val="21"/>
                <c:pt idx="0">
                  <c:v>691.5</c:v>
                </c:pt>
                <c:pt idx="1">
                  <c:v>748.6</c:v>
                </c:pt>
                <c:pt idx="2">
                  <c:v>536.79999999999995</c:v>
                </c:pt>
                <c:pt idx="3">
                  <c:v>360.1</c:v>
                </c:pt>
                <c:pt idx="4">
                  <c:v>1853.5</c:v>
                </c:pt>
                <c:pt idx="5">
                  <c:v>726.7</c:v>
                </c:pt>
                <c:pt idx="6">
                  <c:v>2497</c:v>
                </c:pt>
                <c:pt idx="7">
                  <c:v>751.7</c:v>
                </c:pt>
                <c:pt idx="8">
                  <c:v>1328.6</c:v>
                </c:pt>
                <c:pt idx="9">
                  <c:v>896.8</c:v>
                </c:pt>
                <c:pt idx="10">
                  <c:v>1369.5</c:v>
                </c:pt>
                <c:pt idx="11">
                  <c:v>2352.8000000000002</c:v>
                </c:pt>
                <c:pt idx="12">
                  <c:v>543.29999999999995</c:v>
                </c:pt>
                <c:pt idx="13">
                  <c:v>845.3</c:v>
                </c:pt>
                <c:pt idx="14">
                  <c:v>1493.5</c:v>
                </c:pt>
                <c:pt idx="15">
                  <c:v>1036.0999999999999</c:v>
                </c:pt>
                <c:pt idx="16">
                  <c:v>2069.8000000000002</c:v>
                </c:pt>
                <c:pt idx="17">
                  <c:v>2111.6</c:v>
                </c:pt>
                <c:pt idx="18">
                  <c:v>2026.9</c:v>
                </c:pt>
                <c:pt idx="19">
                  <c:v>1408.4</c:v>
                </c:pt>
                <c:pt idx="20">
                  <c:v>2101.1999999999998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663744"/>
        <c:axId val="25665536"/>
      </c:scatterChart>
      <c:valAx>
        <c:axId val="25663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5665536"/>
        <c:crosses val="autoZero"/>
        <c:crossBetween val="midCat"/>
      </c:valAx>
      <c:valAx>
        <c:axId val="25665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6637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322A2-238D-48CE-A6C1-20B34CF1F297}" type="datetimeFigureOut">
              <a:rPr lang="ru-RU" smtClean="0"/>
              <a:t>04.03.2014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605F1-E06D-4620-A0B4-EA8B38CFE0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20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04.03.2014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04.03.2014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04.03.2014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04.03.2014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04.03.2014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04.03.2014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04.03.2014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04.03.2014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04.03.2014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04.03.2014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04.03.2014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DD71387-7B2D-4A8E-B5D8-456C6BC8B667}" type="datetimeFigureOut">
              <a:rPr lang="ru-RU" smtClean="0"/>
              <a:t>04.03.2014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7772400" cy="2527920"/>
          </a:xfrm>
        </p:spPr>
        <p:txBody>
          <a:bodyPr/>
          <a:lstStyle/>
          <a:p>
            <a:r>
              <a:rPr lang="ru-RU" sz="4000" dirty="0">
                <a:effectLst/>
              </a:rPr>
              <a:t>Построение ассоциативных правил, выражающих зависимость количества лесных пожаров от погодных условий.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Костенчук</a:t>
            </a:r>
            <a:r>
              <a:rPr lang="ru-RU" dirty="0" smtClean="0"/>
              <a:t> Михаил Ильич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44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711294"/>
              </p:ext>
            </p:extLst>
          </p:nvPr>
        </p:nvGraphicFramePr>
        <p:xfrm>
          <a:off x="457200" y="2996952"/>
          <a:ext cx="2592288" cy="33528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91141"/>
                <a:gridCol w="667049"/>
                <a:gridCol w="667049"/>
                <a:gridCol w="667049"/>
              </a:tblGrid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</a:t>
                      </a:r>
                      <a:endParaRPr lang="ru-RU" sz="1400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Г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188640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13407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2</a:t>
            </a:r>
            <a:r>
              <a:rPr lang="ru-RU" dirty="0" smtClean="0"/>
              <a:t>. </a:t>
            </a:r>
            <a:r>
              <a:rPr lang="ru-RU" dirty="0" smtClean="0"/>
              <a:t>Построение дерева частых наборов</a:t>
            </a:r>
            <a:endParaRPr lang="ru-RU" dirty="0"/>
          </a:p>
        </p:txBody>
      </p:sp>
      <p:pic>
        <p:nvPicPr>
          <p:cNvPr id="1029" name="Picture 5" descr="D:\Work\Fires\Apriori\my_tex\Apriori_Tree2_bg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50" y="2996952"/>
            <a:ext cx="558599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5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89087" y="2488828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нахождения ассоциативных правил используется алгоритм нахождения наиболее часто встречающихся наборов </a:t>
            </a:r>
            <a:r>
              <a:rPr lang="en-US" i="1" dirty="0" smtClean="0"/>
              <a:t>FP-Growth</a:t>
            </a:r>
            <a:r>
              <a:rPr lang="en-US" dirty="0" smtClean="0"/>
              <a:t> (Frequent Pattern  Growth)</a:t>
            </a:r>
          </a:p>
          <a:p>
            <a:endParaRPr lang="en-US" dirty="0"/>
          </a:p>
          <a:p>
            <a:r>
              <a:rPr lang="ru-RU" dirty="0" smtClean="0"/>
              <a:t>Плюсы: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Линейная скорость выполнения.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Основная работа происходит в оперативной памяти. Что увеличивает скорость и позволяет не нагружать базу данных.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1760" y="1023119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1B3255"/>
                </a:solidFill>
              </a:rPr>
              <a:t>Алгоритм </a:t>
            </a:r>
            <a:r>
              <a:rPr lang="en-US" sz="2400" dirty="0" smtClean="0">
                <a:solidFill>
                  <a:srgbClr val="1B3255"/>
                </a:solidFill>
              </a:rPr>
              <a:t>FP-Growth</a:t>
            </a:r>
            <a:endParaRPr lang="ru-RU" sz="2400" dirty="0">
              <a:solidFill>
                <a:srgbClr val="1B32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2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628" y="2188339"/>
            <a:ext cx="4762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FP-Growth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247719"/>
              </p:ext>
            </p:extLst>
          </p:nvPr>
        </p:nvGraphicFramePr>
        <p:xfrm>
          <a:off x="467545" y="2132856"/>
          <a:ext cx="4608510" cy="181099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</a:tblGrid>
              <a:tr h="249895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</a:t>
                      </a:r>
                      <a:r>
                        <a:rPr lang="ru-RU" sz="1000" dirty="0" err="1" smtClean="0"/>
                        <a:t>емпература</a:t>
                      </a:r>
                      <a:r>
                        <a:rPr lang="ru-RU" sz="1000" dirty="0" smtClean="0"/>
                        <a:t>(Т)</a:t>
                      </a:r>
                      <a:endParaRPr lang="ru-RU" sz="10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Влажность(В)</a:t>
                      </a:r>
                      <a:endParaRPr lang="ru-RU" sz="1000" baseline="-25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/>
                        <a:t>Скорость ветра(С)</a:t>
                      </a:r>
                      <a:endParaRPr lang="ru-RU" sz="1000" baseline="-25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2. Построение дерева часто встречающихся наборов (</a:t>
            </a:r>
            <a:r>
              <a:rPr lang="en-US" dirty="0" smtClean="0"/>
              <a:t>FP-Tree)</a:t>
            </a:r>
            <a:endParaRPr lang="ru-RU" dirty="0"/>
          </a:p>
        </p:txBody>
      </p:sp>
      <p:graphicFrame>
        <p:nvGraphicFramePr>
          <p:cNvPr id="11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729168"/>
              </p:ext>
            </p:extLst>
          </p:nvPr>
        </p:nvGraphicFramePr>
        <p:xfrm>
          <a:off x="5076056" y="2642154"/>
          <a:ext cx="922974" cy="1300920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922974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baseline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9181773"/>
              </p:ext>
            </p:extLst>
          </p:nvPr>
        </p:nvGraphicFramePr>
        <p:xfrm>
          <a:off x="465160" y="4736680"/>
          <a:ext cx="4610895" cy="260184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Штриховая стрелка вправо 2"/>
          <p:cNvSpPr/>
          <p:nvPr/>
        </p:nvSpPr>
        <p:spPr>
          <a:xfrm rot="5400000">
            <a:off x="2555776" y="5212888"/>
            <a:ext cx="360040" cy="5040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051720" y="492485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Сортировка</a:t>
            </a:r>
            <a:endParaRPr lang="ru-RU" dirty="0"/>
          </a:p>
        </p:txBody>
      </p:sp>
      <p:graphicFrame>
        <p:nvGraphicFramePr>
          <p:cNvPr id="13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9372031"/>
              </p:ext>
            </p:extLst>
          </p:nvPr>
        </p:nvGraphicFramePr>
        <p:xfrm>
          <a:off x="465166" y="5716944"/>
          <a:ext cx="4610895" cy="520368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Штриховая стрелка вправо 13"/>
          <p:cNvSpPr/>
          <p:nvPr/>
        </p:nvSpPr>
        <p:spPr>
          <a:xfrm rot="5400000">
            <a:off x="2555776" y="4187180"/>
            <a:ext cx="360040" cy="5040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331640" y="38991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Вычисление поддержки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5253980" y="2636912"/>
            <a:ext cx="576064" cy="28803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7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656" y="2188339"/>
            <a:ext cx="12477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FP-Growth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556567"/>
              </p:ext>
            </p:extLst>
          </p:nvPr>
        </p:nvGraphicFramePr>
        <p:xfrm>
          <a:off x="467545" y="2132856"/>
          <a:ext cx="4608510" cy="181099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</a:tblGrid>
              <a:tr h="249895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</a:t>
                      </a:r>
                      <a:r>
                        <a:rPr lang="ru-RU" sz="1000" dirty="0" err="1" smtClean="0"/>
                        <a:t>емпература</a:t>
                      </a:r>
                      <a:r>
                        <a:rPr lang="ru-RU" sz="1000" dirty="0" smtClean="0"/>
                        <a:t>(Т)</a:t>
                      </a:r>
                      <a:endParaRPr lang="ru-RU" sz="10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Влажность(В)</a:t>
                      </a:r>
                      <a:endParaRPr lang="ru-RU" sz="1000" baseline="-25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/>
                        <a:t>Скорость ветра(С)</a:t>
                      </a:r>
                      <a:endParaRPr lang="ru-RU" sz="1000" baseline="-25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092251"/>
              </p:ext>
            </p:extLst>
          </p:nvPr>
        </p:nvGraphicFramePr>
        <p:xfrm>
          <a:off x="5076056" y="2642154"/>
          <a:ext cx="922974" cy="1300920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922974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baseline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5508974"/>
              </p:ext>
            </p:extLst>
          </p:nvPr>
        </p:nvGraphicFramePr>
        <p:xfrm>
          <a:off x="465160" y="4736680"/>
          <a:ext cx="4610895" cy="260184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Штриховая стрелка вправо 2"/>
          <p:cNvSpPr/>
          <p:nvPr/>
        </p:nvSpPr>
        <p:spPr>
          <a:xfrm rot="5400000">
            <a:off x="2555776" y="5212888"/>
            <a:ext cx="360040" cy="5040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051720" y="492485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Сортировка</a:t>
            </a:r>
            <a:endParaRPr lang="ru-RU" dirty="0"/>
          </a:p>
        </p:txBody>
      </p:sp>
      <p:graphicFrame>
        <p:nvGraphicFramePr>
          <p:cNvPr id="13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479631"/>
              </p:ext>
            </p:extLst>
          </p:nvPr>
        </p:nvGraphicFramePr>
        <p:xfrm>
          <a:off x="465166" y="5716944"/>
          <a:ext cx="4610895" cy="520368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Штриховая стрелка вправо 13"/>
          <p:cNvSpPr/>
          <p:nvPr/>
        </p:nvSpPr>
        <p:spPr>
          <a:xfrm rot="5400000">
            <a:off x="2555776" y="4187180"/>
            <a:ext cx="360040" cy="5040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331640" y="38991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Вычисление поддержки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5253980" y="2905894"/>
            <a:ext cx="576064" cy="28803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2. Построение дерева часто встречающихся наборов (</a:t>
            </a:r>
            <a:r>
              <a:rPr lang="en-US" dirty="0" smtClean="0"/>
              <a:t>FP-Tree)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03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656" y="2188337"/>
            <a:ext cx="12477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FP-Growth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947482"/>
              </p:ext>
            </p:extLst>
          </p:nvPr>
        </p:nvGraphicFramePr>
        <p:xfrm>
          <a:off x="467545" y="2132856"/>
          <a:ext cx="4608510" cy="181099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</a:tblGrid>
              <a:tr h="249895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</a:t>
                      </a:r>
                      <a:r>
                        <a:rPr lang="ru-RU" sz="1000" dirty="0" err="1" smtClean="0"/>
                        <a:t>емпература</a:t>
                      </a:r>
                      <a:r>
                        <a:rPr lang="ru-RU" sz="1000" dirty="0" smtClean="0"/>
                        <a:t>(Т)</a:t>
                      </a:r>
                      <a:endParaRPr lang="ru-RU" sz="10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Влажность(В)</a:t>
                      </a:r>
                      <a:endParaRPr lang="ru-RU" sz="1000" baseline="-25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/>
                        <a:t>Скорость ветра(С)</a:t>
                      </a:r>
                      <a:endParaRPr lang="ru-RU" sz="1000" baseline="-25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8347639"/>
              </p:ext>
            </p:extLst>
          </p:nvPr>
        </p:nvGraphicFramePr>
        <p:xfrm>
          <a:off x="5076056" y="2642154"/>
          <a:ext cx="922974" cy="1300920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922974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baseline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574959"/>
              </p:ext>
            </p:extLst>
          </p:nvPr>
        </p:nvGraphicFramePr>
        <p:xfrm>
          <a:off x="465160" y="4736680"/>
          <a:ext cx="4610895" cy="260184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Штриховая стрелка вправо 2"/>
          <p:cNvSpPr/>
          <p:nvPr/>
        </p:nvSpPr>
        <p:spPr>
          <a:xfrm rot="5400000">
            <a:off x="2555776" y="5212888"/>
            <a:ext cx="360040" cy="5040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051720" y="492485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Сортировка</a:t>
            </a:r>
            <a:endParaRPr lang="ru-RU" dirty="0"/>
          </a:p>
        </p:txBody>
      </p:sp>
      <p:graphicFrame>
        <p:nvGraphicFramePr>
          <p:cNvPr id="13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154672"/>
              </p:ext>
            </p:extLst>
          </p:nvPr>
        </p:nvGraphicFramePr>
        <p:xfrm>
          <a:off x="465166" y="5716944"/>
          <a:ext cx="4610895" cy="520368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Штриховая стрелка вправо 13"/>
          <p:cNvSpPr/>
          <p:nvPr/>
        </p:nvSpPr>
        <p:spPr>
          <a:xfrm rot="5400000">
            <a:off x="2555776" y="4187180"/>
            <a:ext cx="360040" cy="5040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331640" y="38991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Вычисление поддержки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5253980" y="3160018"/>
            <a:ext cx="576064" cy="28803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2. Построение дерева часто встречающихся наборов (</a:t>
            </a:r>
            <a:r>
              <a:rPr lang="en-US" dirty="0" smtClean="0"/>
              <a:t>FP-Tree)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854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198" y="2188338"/>
            <a:ext cx="19907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FP-Growth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624693"/>
              </p:ext>
            </p:extLst>
          </p:nvPr>
        </p:nvGraphicFramePr>
        <p:xfrm>
          <a:off x="467545" y="2132856"/>
          <a:ext cx="4608510" cy="181099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</a:tblGrid>
              <a:tr h="249895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</a:t>
                      </a:r>
                      <a:r>
                        <a:rPr lang="ru-RU" sz="1000" dirty="0" err="1" smtClean="0"/>
                        <a:t>емпература</a:t>
                      </a:r>
                      <a:r>
                        <a:rPr lang="ru-RU" sz="1000" dirty="0" smtClean="0"/>
                        <a:t>(Т)</a:t>
                      </a:r>
                      <a:endParaRPr lang="ru-RU" sz="10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Влажность(В)</a:t>
                      </a:r>
                      <a:endParaRPr lang="ru-RU" sz="1000" baseline="-25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/>
                        <a:t>Скорость ветра(С)</a:t>
                      </a:r>
                      <a:endParaRPr lang="ru-RU" sz="1000" baseline="-25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7551461"/>
              </p:ext>
            </p:extLst>
          </p:nvPr>
        </p:nvGraphicFramePr>
        <p:xfrm>
          <a:off x="5076056" y="2642154"/>
          <a:ext cx="922974" cy="1300920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922974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baseline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270436"/>
              </p:ext>
            </p:extLst>
          </p:nvPr>
        </p:nvGraphicFramePr>
        <p:xfrm>
          <a:off x="465160" y="4736680"/>
          <a:ext cx="4610895" cy="260184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Штриховая стрелка вправо 2"/>
          <p:cNvSpPr/>
          <p:nvPr/>
        </p:nvSpPr>
        <p:spPr>
          <a:xfrm rot="5400000">
            <a:off x="2555776" y="5212888"/>
            <a:ext cx="360040" cy="5040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051720" y="492485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Сортировка</a:t>
            </a:r>
            <a:endParaRPr lang="ru-RU" dirty="0"/>
          </a:p>
        </p:txBody>
      </p:sp>
      <p:graphicFrame>
        <p:nvGraphicFramePr>
          <p:cNvPr id="13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496824"/>
              </p:ext>
            </p:extLst>
          </p:nvPr>
        </p:nvGraphicFramePr>
        <p:xfrm>
          <a:off x="465166" y="5716944"/>
          <a:ext cx="4610895" cy="520368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Штриховая стрелка вправо 13"/>
          <p:cNvSpPr/>
          <p:nvPr/>
        </p:nvSpPr>
        <p:spPr>
          <a:xfrm rot="5400000">
            <a:off x="2555776" y="4187180"/>
            <a:ext cx="360040" cy="5040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331640" y="38991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Вычисление поддержки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5253980" y="3419475"/>
            <a:ext cx="576064" cy="28803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2. Построение дерева часто встречающихся наборов (</a:t>
            </a:r>
            <a:r>
              <a:rPr lang="en-US" dirty="0" smtClean="0"/>
              <a:t>FP-Tree)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0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98" y="2188338"/>
            <a:ext cx="24479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FP-Growth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548538"/>
              </p:ext>
            </p:extLst>
          </p:nvPr>
        </p:nvGraphicFramePr>
        <p:xfrm>
          <a:off x="467545" y="2132856"/>
          <a:ext cx="4608510" cy="181099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</a:tblGrid>
              <a:tr h="249895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</a:t>
                      </a:r>
                      <a:r>
                        <a:rPr lang="ru-RU" sz="1000" dirty="0" err="1" smtClean="0"/>
                        <a:t>емпература</a:t>
                      </a:r>
                      <a:r>
                        <a:rPr lang="ru-RU" sz="1000" dirty="0" smtClean="0"/>
                        <a:t>(Т)</a:t>
                      </a:r>
                      <a:endParaRPr lang="ru-RU" sz="10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Влажность(В)</a:t>
                      </a:r>
                      <a:endParaRPr lang="ru-RU" sz="1000" baseline="-25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/>
                        <a:t>Скорость ветра(С)</a:t>
                      </a:r>
                      <a:endParaRPr lang="ru-RU" sz="1000" baseline="-25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16291"/>
              </p:ext>
            </p:extLst>
          </p:nvPr>
        </p:nvGraphicFramePr>
        <p:xfrm>
          <a:off x="5076056" y="2642154"/>
          <a:ext cx="922974" cy="1300920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922974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baseline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316066"/>
              </p:ext>
            </p:extLst>
          </p:nvPr>
        </p:nvGraphicFramePr>
        <p:xfrm>
          <a:off x="465160" y="4736680"/>
          <a:ext cx="4610895" cy="260184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Штриховая стрелка вправо 2"/>
          <p:cNvSpPr/>
          <p:nvPr/>
        </p:nvSpPr>
        <p:spPr>
          <a:xfrm rot="5400000">
            <a:off x="2555776" y="5212888"/>
            <a:ext cx="360040" cy="5040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051720" y="492485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Сортировка</a:t>
            </a:r>
            <a:endParaRPr lang="ru-RU" dirty="0"/>
          </a:p>
        </p:txBody>
      </p:sp>
      <p:graphicFrame>
        <p:nvGraphicFramePr>
          <p:cNvPr id="13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029538"/>
              </p:ext>
            </p:extLst>
          </p:nvPr>
        </p:nvGraphicFramePr>
        <p:xfrm>
          <a:off x="465166" y="5716944"/>
          <a:ext cx="4610895" cy="520368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Штриховая стрелка вправо 13"/>
          <p:cNvSpPr/>
          <p:nvPr/>
        </p:nvSpPr>
        <p:spPr>
          <a:xfrm rot="5400000">
            <a:off x="2555776" y="4187180"/>
            <a:ext cx="360040" cy="5040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331640" y="38991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Вычисление поддержки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5253980" y="3654549"/>
            <a:ext cx="576064" cy="28803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2. Построение дерева часто встречающихся наборов (</a:t>
            </a:r>
            <a:r>
              <a:rPr lang="en-US" dirty="0" smtClean="0"/>
              <a:t>FP-Tree)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744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97" y="2194812"/>
            <a:ext cx="24479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FP-Growth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24036"/>
              </p:ext>
            </p:extLst>
          </p:nvPr>
        </p:nvGraphicFramePr>
        <p:xfrm>
          <a:off x="467545" y="2132856"/>
          <a:ext cx="4608510" cy="181099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  <a:gridCol w="307234"/>
              </a:tblGrid>
              <a:tr h="249895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</a:t>
                      </a:r>
                      <a:r>
                        <a:rPr lang="ru-RU" sz="1000" dirty="0" err="1" smtClean="0"/>
                        <a:t>емпература</a:t>
                      </a:r>
                      <a:r>
                        <a:rPr lang="ru-RU" sz="1000" dirty="0" smtClean="0"/>
                        <a:t>(Т)</a:t>
                      </a:r>
                      <a:endParaRPr lang="ru-RU" sz="10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Влажность(В)</a:t>
                      </a:r>
                      <a:endParaRPr lang="ru-RU" sz="1000" baseline="-25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/>
                        <a:t>Скорость ветра(С)</a:t>
                      </a:r>
                      <a:endParaRPr lang="ru-RU" sz="1000" baseline="-25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333107"/>
              </p:ext>
            </p:extLst>
          </p:nvPr>
        </p:nvGraphicFramePr>
        <p:xfrm>
          <a:off x="5076056" y="2642154"/>
          <a:ext cx="922974" cy="1300920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922974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baseline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1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537114"/>
              </p:ext>
            </p:extLst>
          </p:nvPr>
        </p:nvGraphicFramePr>
        <p:xfrm>
          <a:off x="465160" y="4736680"/>
          <a:ext cx="4610895" cy="260184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Штриховая стрелка вправо 2"/>
          <p:cNvSpPr/>
          <p:nvPr/>
        </p:nvSpPr>
        <p:spPr>
          <a:xfrm rot="5400000">
            <a:off x="2555776" y="5212888"/>
            <a:ext cx="360040" cy="5040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051720" y="492485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Сортировка</a:t>
            </a:r>
            <a:endParaRPr lang="ru-RU" dirty="0"/>
          </a:p>
        </p:txBody>
      </p:sp>
      <p:graphicFrame>
        <p:nvGraphicFramePr>
          <p:cNvPr id="13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39531"/>
              </p:ext>
            </p:extLst>
          </p:nvPr>
        </p:nvGraphicFramePr>
        <p:xfrm>
          <a:off x="465166" y="5716944"/>
          <a:ext cx="4610895" cy="520368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  <a:gridCol w="307393"/>
              </a:tblGrid>
              <a:tr h="26018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ru-RU" sz="1000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Штриховая стрелка вправо 13"/>
          <p:cNvSpPr/>
          <p:nvPr/>
        </p:nvSpPr>
        <p:spPr>
          <a:xfrm rot="5400000">
            <a:off x="2555776" y="4187180"/>
            <a:ext cx="360040" cy="5040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331640" y="38991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Вычисление поддержки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2. Построение дерева часто встречающихся наборов (</a:t>
            </a:r>
            <a:r>
              <a:rPr lang="en-US" dirty="0" smtClean="0"/>
              <a:t>FP-Tree)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006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FP-Growth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3</a:t>
            </a:r>
            <a:r>
              <a:rPr lang="ru-RU" dirty="0" smtClean="0"/>
              <a:t>. Обход дерева и нахождение часто встречающихся наборов.</a:t>
            </a:r>
            <a:endParaRPr lang="ru-RU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996952"/>
            <a:ext cx="24479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Стрелка вправо с вырезом 3"/>
          <p:cNvSpPr/>
          <p:nvPr/>
        </p:nvSpPr>
        <p:spPr>
          <a:xfrm>
            <a:off x="2923828" y="3645024"/>
            <a:ext cx="720080" cy="576064"/>
          </a:xfrm>
          <a:prstGeom prst="notched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56697"/>
              </p:ext>
            </p:extLst>
          </p:nvPr>
        </p:nvGraphicFramePr>
        <p:xfrm>
          <a:off x="3779912" y="2023126"/>
          <a:ext cx="5040561" cy="371013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777725"/>
                <a:gridCol w="1598539"/>
                <a:gridCol w="576064"/>
                <a:gridCol w="864096"/>
                <a:gridCol w="1224137"/>
              </a:tblGrid>
              <a:tr h="371013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/>
                        <a:t>Условие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Продукт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Поддержка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T{5} и В{5},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П{1}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60.0%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T{5}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и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C{3}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П{1}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40.0%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T{5} и B{5} и C{3},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П{1}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40.0%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T{5} и C{5} и B{4},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П{1}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T{5} и B{5} и C{5},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П{1}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T{5}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и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B{4}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П{1}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T{5}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и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C{5},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П{1}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T{5}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и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C{5},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П{1}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C{5}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и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B{4},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П{1}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5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FP-Growth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3</a:t>
            </a:r>
            <a:r>
              <a:rPr lang="ru-RU" dirty="0" smtClean="0"/>
              <a:t>. Обход дерева и нахождение часто встречающихся наборов.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547730"/>
              </p:ext>
            </p:extLst>
          </p:nvPr>
        </p:nvGraphicFramePr>
        <p:xfrm>
          <a:off x="539552" y="2023126"/>
          <a:ext cx="8280921" cy="463821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864096"/>
                <a:gridCol w="3096344"/>
                <a:gridCol w="864096"/>
                <a:gridCol w="2304256"/>
                <a:gridCol w="1152129"/>
              </a:tblGrid>
              <a:tr h="371013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/>
                        <a:t>Условие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Продукт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Поддержка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 и Влажность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среднее количество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60.0%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и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С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корость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ветра средняя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среднее количество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40.0%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 и Влажность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 и Скорость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ветра средняя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среднее количество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40.0%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и Скорость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ветра очень высокая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 и Влажность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высокая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среднее количество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 и Влажность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 и Скорость ветра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очень высокая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среднее количество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и Влажность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высокая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среднее количество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и Скорость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ветра очень высокая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среднее количество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56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583757"/>
              </p:ext>
            </p:extLst>
          </p:nvPr>
        </p:nvGraphicFramePr>
        <p:xfrm>
          <a:off x="539552" y="1916832"/>
          <a:ext cx="4117930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345659"/>
              </p:ext>
            </p:extLst>
          </p:nvPr>
        </p:nvGraphicFramePr>
        <p:xfrm>
          <a:off x="4427984" y="1916832"/>
          <a:ext cx="4182272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1640" y="5229200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У</a:t>
            </a:r>
            <a:r>
              <a:rPr lang="ru-RU" sz="2000" dirty="0" smtClean="0"/>
              <a:t>щерб </a:t>
            </a:r>
            <a:r>
              <a:rPr lang="ru-RU" sz="2000" dirty="0"/>
              <a:t>от лесных пожаров в 2013 году составил порядка 20 млрд рублей.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2909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Поставленная научная задача решена успешно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3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6002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0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36" y="3356991"/>
            <a:ext cx="56292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/>
              <a:t>Снижение рисков и смягчение последствий лесных пожаров.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730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664358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18456"/>
                <a:gridCol w="810344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Дата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T,°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dirty="0" smtClean="0"/>
                        <a:t>,°</a:t>
                      </a:r>
                      <a:endParaRPr lang="ru-RU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dirty="0" smtClean="0"/>
                        <a:t>,°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dirty="0" smtClean="0"/>
                        <a:t>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dirty="0" smtClean="0"/>
                        <a:t>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01.04.12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03.09.12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12.02.13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21.05.13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3645024"/>
            <a:ext cx="48077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Температура в градусах Цельсия.</a:t>
            </a:r>
          </a:p>
          <a:p>
            <a:r>
              <a:rPr lang="el-GR" dirty="0" smtClean="0"/>
              <a:t>Δ</a:t>
            </a:r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ru-RU" baseline="-25000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И</a:t>
            </a:r>
            <a:r>
              <a:rPr lang="ru-RU" dirty="0" smtClean="0"/>
              <a:t>зменение температуры за 2 недели.</a:t>
            </a:r>
          </a:p>
          <a:p>
            <a:r>
              <a:rPr lang="el-GR" dirty="0" smtClean="0"/>
              <a:t>Δ</a:t>
            </a:r>
            <a:r>
              <a:rPr lang="en-US" dirty="0" smtClean="0"/>
              <a:t>T</a:t>
            </a:r>
            <a:r>
              <a:rPr lang="ru-RU" baseline="-25000" dirty="0"/>
              <a:t>3</a:t>
            </a:r>
            <a:r>
              <a:rPr lang="ru-RU" baseline="-25000" dirty="0" smtClean="0"/>
              <a:t> </a:t>
            </a:r>
            <a:r>
              <a:rPr lang="ru-RU" dirty="0" smtClean="0"/>
              <a:t>– Изменение температуры за 3 недели.</a:t>
            </a:r>
          </a:p>
          <a:p>
            <a:endParaRPr lang="ru-RU" dirty="0" smtClean="0"/>
          </a:p>
          <a:p>
            <a:r>
              <a:rPr lang="en-US" dirty="0" smtClean="0"/>
              <a:t>V – </a:t>
            </a:r>
            <a:r>
              <a:rPr lang="ru-RU" dirty="0" smtClean="0"/>
              <a:t>Влажность воздуха в процентах.</a:t>
            </a:r>
          </a:p>
          <a:p>
            <a:r>
              <a:rPr lang="el-GR" dirty="0" smtClean="0"/>
              <a:t>Δ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ru-RU" dirty="0" smtClean="0">
                <a:solidFill>
                  <a:schemeClr val="tx1"/>
                </a:solidFill>
              </a:rPr>
              <a:t> – Изменение влажности за 2 недели.</a:t>
            </a:r>
          </a:p>
          <a:p>
            <a:r>
              <a:rPr lang="el-GR" dirty="0" smtClean="0"/>
              <a:t>Δ</a:t>
            </a:r>
            <a:r>
              <a:rPr lang="en-US" dirty="0" smtClean="0"/>
              <a:t>V</a:t>
            </a:r>
            <a:r>
              <a:rPr lang="ru-RU" baseline="-25000" dirty="0" smtClean="0"/>
              <a:t>3</a:t>
            </a:r>
            <a:r>
              <a:rPr lang="ru-RU" dirty="0" smtClean="0">
                <a:solidFill>
                  <a:schemeClr val="tx1"/>
                </a:solidFill>
              </a:rPr>
              <a:t> – Изменение влажности за 3 недели.</a:t>
            </a:r>
          </a:p>
          <a:p>
            <a:r>
              <a:rPr lang="ru-RU" dirty="0" smtClean="0"/>
              <a:t>…</a:t>
            </a:r>
          </a:p>
          <a:p>
            <a:r>
              <a:rPr lang="en-US" dirty="0" smtClean="0"/>
              <a:t>F – </a:t>
            </a:r>
            <a:r>
              <a:rPr lang="ru-RU" dirty="0" smtClean="0"/>
              <a:t>Количество пожаров.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5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Общий алгоритм работы программы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i="1" dirty="0" err="1" smtClean="0"/>
              <a:t>Фаззификация</a:t>
            </a:r>
            <a:r>
              <a:rPr lang="ru-RU" dirty="0" smtClean="0"/>
              <a:t> входных данных. </a:t>
            </a:r>
          </a:p>
          <a:p>
            <a:pPr marL="0" indent="0" algn="ctr">
              <a:buNone/>
            </a:pPr>
            <a:r>
              <a:rPr lang="ru-RU" dirty="0" smtClean="0"/>
              <a:t>Т.е. представление количественных характеристик в качественном виде.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03779"/>
            <a:ext cx="3600399" cy="1555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693637"/>
            <a:ext cx="3600399" cy="21116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Штриховая стрелка вправо 5"/>
          <p:cNvSpPr/>
          <p:nvPr/>
        </p:nvSpPr>
        <p:spPr>
          <a:xfrm>
            <a:off x="4117596" y="4472488"/>
            <a:ext cx="792088" cy="6182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536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bIns="0">
            <a:noAutofit/>
          </a:bodyPr>
          <a:lstStyle/>
          <a:p>
            <a:pPr marL="0" indent="0" algn="ctr">
              <a:buNone/>
            </a:pPr>
            <a:r>
              <a:rPr lang="ru-RU" dirty="0" smtClean="0"/>
              <a:t>Построение ассоциативных правил на основе имеющейся статистики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1720" y="2276872"/>
            <a:ext cx="29499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Если </a:t>
            </a:r>
            <a:r>
              <a:rPr lang="ru-RU" sz="4400" dirty="0" smtClean="0">
                <a:solidFill>
                  <a:srgbClr val="FF0000"/>
                </a:solidFill>
              </a:rPr>
              <a:t>А</a:t>
            </a:r>
            <a:r>
              <a:rPr lang="ru-RU" sz="4400" dirty="0" smtClean="0"/>
              <a:t>, то </a:t>
            </a:r>
            <a:r>
              <a:rPr lang="ru-RU" sz="4400" dirty="0" smtClean="0">
                <a:solidFill>
                  <a:srgbClr val="00B050"/>
                </a:solidFill>
              </a:rPr>
              <a:t>Б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798" y="3140968"/>
            <a:ext cx="3534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Если  (Температура высокая)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(Влажность</a:t>
            </a:r>
            <a:r>
              <a:rPr lang="en-US" dirty="0" smtClean="0"/>
              <a:t> </a:t>
            </a:r>
            <a:r>
              <a:rPr lang="ru-RU" dirty="0" smtClean="0"/>
              <a:t>низкая)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 …, </a:t>
            </a:r>
          </a:p>
          <a:p>
            <a:endParaRPr lang="ru-RU" dirty="0" smtClean="0"/>
          </a:p>
          <a:p>
            <a:r>
              <a:rPr lang="ru-RU" dirty="0" smtClean="0"/>
              <a:t>Если  (Температура низкая)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(Влажность</a:t>
            </a:r>
            <a:r>
              <a:rPr lang="en-US" dirty="0" smtClean="0"/>
              <a:t> </a:t>
            </a:r>
            <a:r>
              <a:rPr lang="ru-RU" dirty="0" smtClean="0"/>
              <a:t>высокая)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…,                                        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6096" y="2338426"/>
            <a:ext cx="136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А</a:t>
            </a:r>
            <a:r>
              <a:rPr lang="ru-RU" dirty="0" smtClean="0"/>
              <a:t> – условие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Б</a:t>
            </a:r>
            <a:r>
              <a:rPr lang="ru-RU" dirty="0" smtClean="0"/>
              <a:t> – продукт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Общий алгоритм работы программы</a:t>
            </a:r>
            <a:endParaRPr lang="ru-RU" sz="3200" dirty="0"/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3695064" y="3483630"/>
            <a:ext cx="450190" cy="12415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436096" y="3919721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(Количество </a:t>
            </a:r>
            <a:r>
              <a:rPr lang="ru-RU" dirty="0"/>
              <a:t>пожаров</a:t>
            </a:r>
            <a:r>
              <a:rPr lang="en-US" dirty="0"/>
              <a:t> </a:t>
            </a:r>
            <a:r>
              <a:rPr lang="ru-RU" dirty="0"/>
              <a:t>высокое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5499209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/>
              <a:t>Количество пожаров</a:t>
            </a:r>
            <a:r>
              <a:rPr lang="en-US" dirty="0"/>
              <a:t> </a:t>
            </a:r>
            <a:r>
              <a:rPr lang="ru-RU" dirty="0"/>
              <a:t>среднее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2" name="Правая фигурная скобка 11"/>
          <p:cNvSpPr/>
          <p:nvPr/>
        </p:nvSpPr>
        <p:spPr>
          <a:xfrm>
            <a:off x="3707904" y="5063118"/>
            <a:ext cx="450190" cy="12415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4427984" y="4236043"/>
            <a:ext cx="864096" cy="99148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427984" y="454712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81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4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ru-RU" dirty="0" smtClean="0"/>
              <a:t>Работа нейронной продукционной сети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" y="1772816"/>
            <a:ext cx="844867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Общий алгоритм работы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797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89087" y="2488828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нахождения ассоциативных правил используется алгоритм </a:t>
            </a:r>
            <a:r>
              <a:rPr lang="en-US" dirty="0" err="1" smtClean="0"/>
              <a:t>Apriori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u-RU" dirty="0" smtClean="0"/>
              <a:t>Плюсы: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Свойство </a:t>
            </a:r>
            <a:r>
              <a:rPr lang="ru-RU" dirty="0" err="1"/>
              <a:t>антимонотонности</a:t>
            </a:r>
            <a:r>
              <a:rPr lang="ru-RU" dirty="0"/>
              <a:t> существенно уменьшает время работы </a:t>
            </a:r>
            <a:r>
              <a:rPr lang="ru-RU" dirty="0" smtClean="0"/>
              <a:t>программы.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mtClean="0"/>
              <a:t>Простота реализации.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1023119"/>
            <a:ext cx="27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1B3255"/>
                </a:solidFill>
              </a:rPr>
              <a:t>Алгоритм </a:t>
            </a:r>
            <a:r>
              <a:rPr lang="en-US" sz="2400" dirty="0" err="1" smtClean="0">
                <a:solidFill>
                  <a:srgbClr val="1B3255"/>
                </a:solidFill>
              </a:rPr>
              <a:t>Apriori</a:t>
            </a:r>
            <a:endParaRPr lang="ru-RU" sz="2400" dirty="0">
              <a:solidFill>
                <a:srgbClr val="1B32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6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134076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1. Разбиение на таблицы в зависимости от количества пожаров.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816" y="2492896"/>
            <a:ext cx="528637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8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1056</TotalTime>
  <Words>1680</Words>
  <Application>Microsoft Office PowerPoint</Application>
  <PresentationFormat>Экран (4:3)</PresentationFormat>
  <Paragraphs>1135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Исполнительная</vt:lpstr>
      <vt:lpstr>Построение ассоциативных правил, выражающих зависимость количества лесных пожаров от погодных условий.</vt:lpstr>
      <vt:lpstr>Актуальность</vt:lpstr>
      <vt:lpstr>Цель работы</vt:lpstr>
      <vt:lpstr>Исходные данные</vt:lpstr>
      <vt:lpstr>Общий алгоритм работы программы</vt:lpstr>
      <vt:lpstr>Общий алгоритм работы программы</vt:lpstr>
      <vt:lpstr>Общий алгоритм работы программы</vt:lpstr>
      <vt:lpstr>Построение ассоциативных правил</vt:lpstr>
      <vt:lpstr>Построение ассоциативных правил</vt:lpstr>
      <vt:lpstr>Презентация PowerPoint</vt:lpstr>
      <vt:lpstr>Построение ассоциативных правил</vt:lpstr>
      <vt:lpstr>Построение ассоциативных правил</vt:lpstr>
      <vt:lpstr>Построение ассоциативных правил</vt:lpstr>
      <vt:lpstr>Построение ассоциативных правил</vt:lpstr>
      <vt:lpstr>Построение ассоциативных правил</vt:lpstr>
      <vt:lpstr>Построение ассоциативных правил</vt:lpstr>
      <vt:lpstr>Построение ассоциативных правил</vt:lpstr>
      <vt:lpstr>Построение ассоциативных правил</vt:lpstr>
      <vt:lpstr>Построение ассоциативных правил</vt:lpstr>
      <vt:lpstr>Выводы</vt:lpstr>
      <vt:lpstr>Спасибо за внимание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ассоциативных правил</dc:title>
  <dc:creator>админ</dc:creator>
  <cp:lastModifiedBy>админ</cp:lastModifiedBy>
  <cp:revision>88</cp:revision>
  <dcterms:created xsi:type="dcterms:W3CDTF">2014-02-07T05:32:16Z</dcterms:created>
  <dcterms:modified xsi:type="dcterms:W3CDTF">2014-03-04T07:47:20Z</dcterms:modified>
</cp:coreProperties>
</file>