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4" r:id="rId2"/>
    <p:sldId id="258" r:id="rId3"/>
    <p:sldId id="257" r:id="rId4"/>
    <p:sldId id="259" r:id="rId5"/>
    <p:sldId id="261" r:id="rId6"/>
    <p:sldId id="274" r:id="rId7"/>
    <p:sldId id="260" r:id="rId8"/>
    <p:sldId id="277" r:id="rId9"/>
    <p:sldId id="282" r:id="rId10"/>
    <p:sldId id="280" r:id="rId11"/>
    <p:sldId id="263" r:id="rId12"/>
    <p:sldId id="273" r:id="rId13"/>
    <p:sldId id="28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00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322A2-238D-48CE-A6C1-20B34CF1F297}" type="datetimeFigureOut">
              <a:rPr lang="ru-RU" smtClean="0"/>
              <a:t>18.03.2014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605F1-E06D-4620-A0B4-EA8B38CFE0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0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3E8-E415-417A-8488-395A8465952E}" type="datetime1">
              <a:rPr lang="ru-RU" smtClean="0"/>
              <a:t>18.03.2014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599-0941-4E14-9EB8-00E24AC3164C}" type="datetime1">
              <a:rPr lang="ru-RU" smtClean="0"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FEF-C694-44E3-B1CA-5959A09E7702}" type="datetime1">
              <a:rPr lang="ru-RU" smtClean="0"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1FC8-4E9F-4899-9B48-3958713A0443}" type="datetime1">
              <a:rPr lang="ru-RU" smtClean="0"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8BEB-A9B4-4756-AF7E-2EE8CFA4BBD3}" type="datetime1">
              <a:rPr lang="ru-RU" smtClean="0"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2552-AAFA-4D58-AD69-FEE9246D4ABA}" type="datetime1">
              <a:rPr lang="ru-RU" smtClean="0"/>
              <a:t>18.03.2014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95D-C00E-424A-9F13-46C770A829AE}" type="datetime1">
              <a:rPr lang="ru-RU" smtClean="0"/>
              <a:t>18.03.2014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960D-0EB6-4A82-A4E8-6562C3600EB9}" type="datetime1">
              <a:rPr lang="ru-RU" smtClean="0"/>
              <a:t>18.03.2014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B59A-F892-48CB-A840-2EEA18DE8637}" type="datetime1">
              <a:rPr lang="ru-RU" smtClean="0"/>
              <a:t>18.03.2014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635B-3912-4994-9517-7263B9610B86}" type="datetime1">
              <a:rPr lang="ru-RU" smtClean="0"/>
              <a:t>18.03.2014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BE7-0CED-49CA-A68D-11FA18C9C38B}" type="datetime1">
              <a:rPr lang="ru-RU" smtClean="0"/>
              <a:t>18.03.2014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86FEF34-1197-40F3-A733-EEBE93317C99}" type="datetime1">
              <a:rPr lang="ru-RU" smtClean="0"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79128" y="6021288"/>
            <a:ext cx="1971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Химки – 2014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33265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РОССИЙСКОЙ ФЕДЕРАЦИИ</a:t>
            </a:r>
          </a:p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ДЕЛАМ ГРАЖДАНСКОЙ ОБОРОНЫ, ЧРЕЗВЫЧАЙНЫМСИТУАЦИЯМ И ЛИКВИДАЦИИ ПОСЛЕДСТВИЙ СТИХИЙНЫХ БЕДСТВИЙ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Академия гражданской защиты</a:t>
            </a:r>
            <a:endParaRPr lang="ru-RU" sz="2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276872"/>
            <a:ext cx="86409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b="1" spc="50" dirty="0" smtClean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Разработка </a:t>
            </a:r>
            <a:r>
              <a:rPr lang="ru-RU" sz="2400" b="1" spc="50" dirty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информационной системы прогнозирования природных лесных </a:t>
            </a:r>
            <a:r>
              <a:rPr lang="ru-RU" sz="2400" b="1" spc="50" dirty="0" smtClean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пожаров</a:t>
            </a:r>
            <a:endParaRPr lang="ru-RU" sz="2400" b="1" spc="50" dirty="0">
              <a:ln w="11430"/>
              <a:solidFill>
                <a:srgbClr val="CC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76056" y="4645585"/>
            <a:ext cx="3740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Разработчики: Белоусов Р.Л.</a:t>
            </a:r>
          </a:p>
          <a:p>
            <a:pPr indent="1616075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Дрожжин Н.А.</a:t>
            </a:r>
          </a:p>
          <a:p>
            <a:pPr indent="1616075"/>
            <a:r>
              <a:rPr lang="ru-RU" sz="2000" b="1" u="sng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Костенчук М.И.</a:t>
            </a:r>
            <a:endParaRPr lang="ru-RU" sz="20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3284984"/>
            <a:ext cx="7841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Тема: Поиск </a:t>
            </a:r>
            <a:r>
              <a:rPr lang="ru-RU" b="1" dirty="0"/>
              <a:t>ассоциативных правил для оценки количества лесных пожаров в модели ANFIS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13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</a:t>
            </a:r>
            <a:r>
              <a:rPr lang="ru-RU" dirty="0"/>
              <a:t>высоком количестве пожаров.</a:t>
            </a:r>
            <a:endParaRPr lang="ru-RU" dirty="0" smtClean="0"/>
          </a:p>
          <a:p>
            <a:pPr algn="ctr"/>
            <a:r>
              <a:rPr lang="ru-RU" dirty="0" smtClean="0"/>
              <a:t>Значение минимальной поддержки наборов равно </a:t>
            </a:r>
            <a:r>
              <a:rPr lang="en-US" dirty="0" smtClean="0"/>
              <a:t>0.15 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10</a:t>
            </a:fld>
            <a:endParaRPr lang="ru-RU" dirty="0"/>
          </a:p>
        </p:txBody>
      </p:sp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004755"/>
              </p:ext>
            </p:extLst>
          </p:nvPr>
        </p:nvGraphicFramePr>
        <p:xfrm>
          <a:off x="457200" y="2164432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183575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Высокое число пожаров</a:t>
            </a:r>
            <a:endParaRPr lang="ru-RU" dirty="0"/>
          </a:p>
        </p:txBody>
      </p:sp>
      <p:pic>
        <p:nvPicPr>
          <p:cNvPr id="2052" name="Picture 4" descr="D:\Work\Fires\Apriori\my_tex\apriori_tre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96" y="2205081"/>
            <a:ext cx="5411351" cy="31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. Обход дерева и нахождение часто встречающихся наборов.</a:t>
            </a:r>
            <a:endParaRPr lang="ru-RU" dirty="0"/>
          </a:p>
        </p:txBody>
      </p:sp>
      <p:sp>
        <p:nvSpPr>
          <p:cNvPr id="4" name="Стрелка вправо с вырезом 3"/>
          <p:cNvSpPr/>
          <p:nvPr/>
        </p:nvSpPr>
        <p:spPr>
          <a:xfrm>
            <a:off x="3419872" y="3624188"/>
            <a:ext cx="720080" cy="576064"/>
          </a:xfrm>
          <a:prstGeom prst="notch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22981"/>
              </p:ext>
            </p:extLst>
          </p:nvPr>
        </p:nvGraphicFramePr>
        <p:xfrm>
          <a:off x="4268391" y="2276872"/>
          <a:ext cx="4464497" cy="323717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88842"/>
                <a:gridCol w="1255374"/>
                <a:gridCol w="432048"/>
                <a:gridCol w="1003997"/>
                <a:gridCol w="1084236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Предпосылка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Результат,</a:t>
                      </a:r>
                    </a:p>
                    <a:p>
                      <a:pPr algn="ctr"/>
                      <a:r>
                        <a:rPr lang="ru-RU" sz="1200" b="0" dirty="0" smtClean="0"/>
                        <a:t>число</a:t>
                      </a:r>
                      <a:r>
                        <a:rPr lang="ru-RU" sz="1200" b="0" baseline="0" dirty="0" smtClean="0"/>
                        <a:t> пожаров</a:t>
                      </a:r>
                      <a:endParaRPr lang="ru-RU" sz="12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.2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Б,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Г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0" name="Picture 4" descr="D:\Work\Fires\Apriori\my_tex\Apriori_Tree_Final_bg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4" y="2708920"/>
            <a:ext cx="3233068" cy="16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апробации программы получены правила: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18497"/>
              </p:ext>
            </p:extLst>
          </p:nvPr>
        </p:nvGraphicFramePr>
        <p:xfrm>
          <a:off x="611560" y="2023126"/>
          <a:ext cx="7920882" cy="360189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71651"/>
                <a:gridCol w="3688835"/>
                <a:gridCol w="508723"/>
                <a:gridCol w="1971553"/>
                <a:gridCol w="1080120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Предпосылка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Результат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Осадков очень мало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низкая,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п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85.7%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низкая и 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средняя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средняя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 среднее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 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29.1%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растёт,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6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79128" y="6021288"/>
            <a:ext cx="1971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Химки – 2014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33265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РОССИЙСКОЙ ФЕДЕРАЦИИ</a:t>
            </a:r>
          </a:p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ДЕЛАМ ГРАЖДАНСКОЙ ОБОРОНЫ, ЧРЕЗВЫЧАЙНЫМСИТУАЦИЯМ И ЛИКВИДАЦИИ ПОСЛЕДСТВИЙ СТИХИЙНЫХ БЕДСТВИЙ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Академия гражданской защиты</a:t>
            </a:r>
            <a:endParaRPr lang="ru-RU" sz="2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276872"/>
            <a:ext cx="86409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b="1" spc="50" dirty="0" smtClean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Разработка </a:t>
            </a:r>
            <a:r>
              <a:rPr lang="ru-RU" sz="2400" b="1" spc="50" dirty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информационной системы прогнозирования природных лесных </a:t>
            </a:r>
            <a:r>
              <a:rPr lang="ru-RU" sz="2400" b="1" spc="50" dirty="0" smtClean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пожаров</a:t>
            </a:r>
            <a:endParaRPr lang="ru-RU" sz="2400" b="1" spc="50" dirty="0">
              <a:ln w="11430"/>
              <a:solidFill>
                <a:srgbClr val="CC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76056" y="4645585"/>
            <a:ext cx="3740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Разработчики: Белоусов Р.Л.</a:t>
            </a:r>
          </a:p>
          <a:p>
            <a:pPr indent="1616075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Дрожжин Н.А.</a:t>
            </a:r>
          </a:p>
          <a:p>
            <a:pPr indent="1616075"/>
            <a:r>
              <a:rPr lang="ru-RU" sz="2000" b="1" u="sng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Костенчук М.И.</a:t>
            </a:r>
            <a:endParaRPr lang="ru-RU" sz="20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3284984"/>
            <a:ext cx="7841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Тема: Поиск </a:t>
            </a:r>
            <a:r>
              <a:rPr lang="ru-RU" b="1" dirty="0"/>
              <a:t>ассоциативных правил для оценки количества лесных пожаров в модели ANFIS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5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72242"/>
            <a:ext cx="8229600" cy="1051520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863" y="2353107"/>
            <a:ext cx="8229600" cy="1252735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dirty="0" smtClean="0"/>
              <a:t>Поиск ассоциативных связей и построение продукционных правил оценки количества лесных пожаров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152562"/>
            <a:ext cx="52565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Задача</a:t>
            </a:r>
            <a:endParaRPr lang="en-US" sz="3600" dirty="0" smtClean="0"/>
          </a:p>
          <a:p>
            <a:pPr lvl="0" algn="ctr"/>
            <a:r>
              <a:rPr lang="ru-RU" sz="2400" dirty="0" smtClean="0"/>
              <a:t>Реализация алгоритма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0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335"/>
              </p:ext>
            </p:extLst>
          </p:nvPr>
        </p:nvGraphicFramePr>
        <p:xfrm>
          <a:off x="539552" y="1124744"/>
          <a:ext cx="8229600" cy="2661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80120"/>
                <a:gridCol w="7486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,°</a:t>
                      </a:r>
                      <a:endParaRPr lang="ru-RU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.04.12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-08.04.12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21.0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63839"/>
              </p:ext>
            </p:extLst>
          </p:nvPr>
        </p:nvGraphicFramePr>
        <p:xfrm>
          <a:off x="1890894" y="3861048"/>
          <a:ext cx="541741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267"/>
                <a:gridCol w="4755143"/>
              </a:tblGrid>
              <a:tr h="365760">
                <a:tc>
                  <a:txBody>
                    <a:bodyPr/>
                    <a:lstStyle/>
                    <a:p>
                      <a:pPr indent="185738" algn="r"/>
                      <a:r>
                        <a:rPr lang="en-US" dirty="0" smtClean="0"/>
                        <a:t>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Температура в градусах Цельсия.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ru-RU" baseline="-25000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</a:t>
                      </a:r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Влажность воздуха в процентах.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ru-RU" baseline="-25000" dirty="0" smtClean="0"/>
                        <a:t>3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3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545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Количество пожаров.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5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ru-RU" sz="3200" i="1" dirty="0"/>
              <a:t>Предобработка </a:t>
            </a:r>
            <a:r>
              <a:rPr lang="ru-RU" sz="3200" dirty="0"/>
              <a:t>входных данных.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964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Представление количественных характеристик в качественном виде.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59449"/>
            <a:ext cx="3600399" cy="1555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191829"/>
            <a:ext cx="3600399" cy="2111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4</a:t>
            </a:fld>
            <a:endParaRPr lang="ru-RU" dirty="0"/>
          </a:p>
        </p:txBody>
      </p:sp>
      <p:sp>
        <p:nvSpPr>
          <p:cNvPr id="7" name="Круговая стрелка 6"/>
          <p:cNvSpPr/>
          <p:nvPr/>
        </p:nvSpPr>
        <p:spPr>
          <a:xfrm rot="5400000" flipV="1">
            <a:off x="-942030" y="4048962"/>
            <a:ext cx="864637" cy="100811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15931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Равно 8"/>
          <p:cNvSpPr/>
          <p:nvPr/>
        </p:nvSpPr>
        <p:spPr>
          <a:xfrm>
            <a:off x="11224185" y="5472594"/>
            <a:ext cx="684076" cy="3837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26" name="Picture 2" descr="D:\Work\Fires\Apriori\my_tex\data_transform_thi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44" y="3489363"/>
            <a:ext cx="3511282" cy="15165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4139952" y="4120699"/>
            <a:ext cx="792088" cy="532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536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bIns="0"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Построение ассоциативных правил на основе имеющейся статистики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276872"/>
            <a:ext cx="3370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Если </a:t>
            </a:r>
            <a:r>
              <a:rPr lang="en-US" sz="4400" dirty="0" smtClean="0">
                <a:solidFill>
                  <a:srgbClr val="FF0000"/>
                </a:solidFill>
              </a:rPr>
              <a:t>A</a:t>
            </a:r>
            <a:r>
              <a:rPr lang="ru-RU" sz="4400" dirty="0" smtClean="0"/>
              <a:t>, то </a:t>
            </a:r>
            <a:r>
              <a:rPr lang="en-US" sz="4400" dirty="0" smtClean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798" y="3140968"/>
            <a:ext cx="3534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Если  (Температура высокая)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 …, </a:t>
            </a:r>
          </a:p>
          <a:p>
            <a:endParaRPr lang="ru-RU" dirty="0" smtClean="0"/>
          </a:p>
          <a:p>
            <a:r>
              <a:rPr lang="ru-RU" dirty="0" smtClean="0"/>
              <a:t>Если  (Температура 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…,                             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2338426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 – предпосылка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</a:t>
            </a:r>
            <a:r>
              <a:rPr lang="ru-RU" dirty="0" smtClean="0"/>
              <a:t> – результат</a:t>
            </a:r>
            <a:endParaRPr lang="ru-RU" dirty="0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3695064" y="3483630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436096" y="3919721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(Количество </a:t>
            </a:r>
            <a:r>
              <a:rPr lang="ru-RU" dirty="0"/>
              <a:t>пожаров</a:t>
            </a:r>
            <a:r>
              <a:rPr lang="en-US" dirty="0"/>
              <a:t> </a:t>
            </a:r>
            <a:r>
              <a:rPr lang="ru-RU" dirty="0"/>
              <a:t>высокое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549920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Количество пожаров</a:t>
            </a:r>
            <a:r>
              <a:rPr lang="en-US" dirty="0"/>
              <a:t> </a:t>
            </a:r>
            <a:r>
              <a:rPr lang="ru-RU" dirty="0"/>
              <a:t>среднее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3707904" y="5063118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427984" y="3645024"/>
            <a:ext cx="864096" cy="9914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427984" y="395610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</a:t>
            </a:r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Основная задача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5</a:t>
            </a:fld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4427984" y="5157192"/>
            <a:ext cx="864096" cy="9914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427984" y="5468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8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087" y="2852936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нахождения ассоциативных правил используется алгоритм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ru-RU" sz="2400" dirty="0" smtClean="0"/>
              <a:t>Плюсы: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Свойство </a:t>
            </a:r>
            <a:r>
              <a:rPr lang="ru-RU" sz="2400" dirty="0" err="1"/>
              <a:t>антимонотонности</a:t>
            </a:r>
            <a:r>
              <a:rPr lang="ru-RU" sz="2400" dirty="0"/>
              <a:t> существенно уменьшает время работы </a:t>
            </a:r>
            <a:r>
              <a:rPr lang="ru-RU" sz="2400" dirty="0" smtClean="0"/>
              <a:t>программы.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Простота реализации.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1700808"/>
            <a:ext cx="357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1B3255"/>
                </a:solidFill>
              </a:rPr>
              <a:t>Алгоритм </a:t>
            </a:r>
            <a:r>
              <a:rPr lang="en-US" sz="3200" dirty="0" err="1" smtClean="0">
                <a:solidFill>
                  <a:srgbClr val="1B3255"/>
                </a:solidFill>
              </a:rPr>
              <a:t>Apriori</a:t>
            </a:r>
            <a:endParaRPr lang="ru-RU" sz="3200" dirty="0">
              <a:solidFill>
                <a:srgbClr val="1B325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31541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Поиск ассоциативных </a:t>
            </a:r>
            <a:r>
              <a:rPr lang="ru-RU" sz="4400" dirty="0"/>
              <a:t>правил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34076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1. Разбиение на таблицы в зависимости от количества пожаров.</a:t>
            </a:r>
            <a:endParaRPr lang="ru-RU" dirty="0"/>
          </a:p>
        </p:txBody>
      </p:sp>
      <p:pic>
        <p:nvPicPr>
          <p:cNvPr id="1027" name="Picture 3" descr="D:\Work\Fires\Apriori\my_tex\table_to_f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0" y="1975019"/>
            <a:ext cx="6680488" cy="45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878741"/>
              </p:ext>
            </p:extLst>
          </p:nvPr>
        </p:nvGraphicFramePr>
        <p:xfrm>
          <a:off x="457200" y="2164432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высоком количестве пожаров.</a:t>
            </a:r>
          </a:p>
          <a:p>
            <a:pPr algn="ctr"/>
            <a:r>
              <a:rPr lang="ru-RU" dirty="0"/>
              <a:t>Значение минимальной поддержки наборов равно </a:t>
            </a:r>
            <a:r>
              <a:rPr lang="en-US" dirty="0"/>
              <a:t>0.15(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8</a:t>
            </a:fld>
            <a:endParaRPr lang="ru-RU"/>
          </a:p>
        </p:txBody>
      </p:sp>
      <p:pic>
        <p:nvPicPr>
          <p:cNvPr id="1026" name="Picture 2" descr="D:\Work\Fires\Apriori\my_tex\apriori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56" y="2020416"/>
            <a:ext cx="4125144" cy="10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83575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Высокое число пожаров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9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Work\Fires\Apriori\my_tex\apriori_tre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16" y="2020416"/>
            <a:ext cx="5446933" cy="19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</a:t>
            </a:r>
            <a:r>
              <a:rPr lang="ru-RU" dirty="0"/>
              <a:t>высоком количестве пожаров.</a:t>
            </a:r>
            <a:endParaRPr lang="ru-RU" dirty="0" smtClean="0"/>
          </a:p>
          <a:p>
            <a:pPr algn="ctr"/>
            <a:r>
              <a:rPr lang="ru-RU" dirty="0"/>
              <a:t>Значение минимальной поддержки наборов равно </a:t>
            </a:r>
            <a:r>
              <a:rPr lang="en-US" dirty="0"/>
              <a:t>0.15(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004755"/>
              </p:ext>
            </p:extLst>
          </p:nvPr>
        </p:nvGraphicFramePr>
        <p:xfrm>
          <a:off x="457200" y="2164432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183575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Высокое число пожаров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9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2654</TotalTime>
  <Words>800</Words>
  <Application>Microsoft Office PowerPoint</Application>
  <PresentationFormat>Экран (4:3)</PresentationFormat>
  <Paragraphs>361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Исполнительная</vt:lpstr>
      <vt:lpstr>Презентация PowerPoint</vt:lpstr>
      <vt:lpstr>Цель работы</vt:lpstr>
      <vt:lpstr>Исходные данные</vt:lpstr>
      <vt:lpstr>Предобработка входных данных. </vt:lpstr>
      <vt:lpstr>Основная задача</vt:lpstr>
      <vt:lpstr>Презентация PowerPoint</vt:lpstr>
      <vt:lpstr>Поиск ассоциативных правил</vt:lpstr>
      <vt:lpstr>Презентация PowerPoint</vt:lpstr>
      <vt:lpstr>Презентация PowerPoint</vt:lpstr>
      <vt:lpstr>Презентация PowerPoint</vt:lpstr>
      <vt:lpstr>Поиск ассоциативных правил</vt:lpstr>
      <vt:lpstr>Поиск ассоциативных правил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ассоциативных правил</dc:title>
  <dc:creator>админ</dc:creator>
  <cp:lastModifiedBy>Michael</cp:lastModifiedBy>
  <cp:revision>155</cp:revision>
  <dcterms:created xsi:type="dcterms:W3CDTF">2014-02-07T05:32:16Z</dcterms:created>
  <dcterms:modified xsi:type="dcterms:W3CDTF">2014-03-18T14:40:40Z</dcterms:modified>
</cp:coreProperties>
</file>