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6" r:id="rId3"/>
    <p:sldId id="258" r:id="rId4"/>
    <p:sldId id="257" r:id="rId5"/>
    <p:sldId id="259" r:id="rId6"/>
    <p:sldId id="261" r:id="rId7"/>
    <p:sldId id="274" r:id="rId8"/>
    <p:sldId id="260" r:id="rId9"/>
    <p:sldId id="277" r:id="rId10"/>
    <p:sldId id="282" r:id="rId11"/>
    <p:sldId id="280" r:id="rId12"/>
    <p:sldId id="263" r:id="rId13"/>
    <p:sldId id="273" r:id="rId14"/>
    <p:sldId id="279" r:id="rId15"/>
    <p:sldId id="278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000" autoAdjust="0"/>
    <p:restoredTop sz="94671" autoAdjust="0"/>
  </p:normalViewPr>
  <p:slideViewPr>
    <p:cSldViewPr>
      <p:cViewPr>
        <p:scale>
          <a:sx n="100" d="100"/>
          <a:sy n="100" d="100"/>
        </p:scale>
        <p:origin x="-282" y="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1050;&#1085;&#1080;&#1075;&#1072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Количество </a:t>
            </a:r>
            <a:r>
              <a:rPr lang="ru-RU" dirty="0"/>
              <a:t>лесных пожаров</a:t>
            </a:r>
            <a:r>
              <a:rPr lang="ru-RU" dirty="0" smtClean="0"/>
              <a:t>, </a:t>
            </a:r>
            <a:r>
              <a:rPr lang="ru-RU" dirty="0" err="1" smtClean="0"/>
              <a:t>тыс.ед</a:t>
            </a:r>
            <a:r>
              <a:rPr lang="ru-RU" dirty="0"/>
              <a:t>.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Число лесных пожаров,тыс.ед.</c:v>
          </c:tx>
          <c:xVal>
            <c:numRef>
              <c:f>Лист1!$A$1:$A$21</c:f>
              <c:numCache>
                <c:formatCode>General</c:formatCode>
                <c:ptCount val="21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</c:numCache>
            </c:numRef>
          </c:xVal>
          <c:yVal>
            <c:numRef>
              <c:f>Лист1!$B$1:$B$21</c:f>
              <c:numCache>
                <c:formatCode>General</c:formatCode>
                <c:ptCount val="21"/>
                <c:pt idx="0">
                  <c:v>25.8</c:v>
                </c:pt>
                <c:pt idx="1">
                  <c:v>18.399999999999999</c:v>
                </c:pt>
                <c:pt idx="2">
                  <c:v>20.3</c:v>
                </c:pt>
                <c:pt idx="3">
                  <c:v>26</c:v>
                </c:pt>
                <c:pt idx="4">
                  <c:v>32.799999999999997</c:v>
                </c:pt>
                <c:pt idx="5">
                  <c:v>31.3</c:v>
                </c:pt>
                <c:pt idx="6">
                  <c:v>26.7</c:v>
                </c:pt>
                <c:pt idx="7">
                  <c:v>36.700000000000003</c:v>
                </c:pt>
                <c:pt idx="8">
                  <c:v>22.4</c:v>
                </c:pt>
                <c:pt idx="9">
                  <c:v>23.7</c:v>
                </c:pt>
                <c:pt idx="10">
                  <c:v>43.4</c:v>
                </c:pt>
                <c:pt idx="11">
                  <c:v>33.1</c:v>
                </c:pt>
                <c:pt idx="12">
                  <c:v>27.2</c:v>
                </c:pt>
                <c:pt idx="13">
                  <c:v>19.2</c:v>
                </c:pt>
                <c:pt idx="14">
                  <c:v>32.5</c:v>
                </c:pt>
                <c:pt idx="15">
                  <c:v>17.8</c:v>
                </c:pt>
                <c:pt idx="16">
                  <c:v>26.3</c:v>
                </c:pt>
                <c:pt idx="17">
                  <c:v>23.2</c:v>
                </c:pt>
                <c:pt idx="18">
                  <c:v>34.799999999999997</c:v>
                </c:pt>
                <c:pt idx="19">
                  <c:v>21.1</c:v>
                </c:pt>
                <c:pt idx="20">
                  <c:v>20.2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560768"/>
        <c:axId val="92681344"/>
      </c:scatterChart>
      <c:valAx>
        <c:axId val="92560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2681344"/>
        <c:crosses val="autoZero"/>
        <c:crossBetween val="midCat"/>
      </c:valAx>
      <c:valAx>
        <c:axId val="92681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25607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/>
              <a:t>Лесные земли</a:t>
            </a:r>
            <a:r>
              <a:rPr lang="ru-RU" dirty="0" smtClean="0"/>
              <a:t>, пройденные </a:t>
            </a:r>
            <a:r>
              <a:rPr lang="ru-RU" dirty="0"/>
              <a:t>пожарами</a:t>
            </a:r>
            <a:r>
              <a:rPr lang="ru-RU" dirty="0" smtClean="0"/>
              <a:t>, тыс</a:t>
            </a:r>
            <a:r>
              <a:rPr lang="ru-RU" dirty="0"/>
              <a:t>. га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v>Лесные земли,пройденные пожарами,тыс. га</c:v>
          </c:tx>
          <c:xVal>
            <c:numRef>
              <c:f>Лист1!$C$1:$C$21</c:f>
              <c:numCache>
                <c:formatCode>General</c:formatCode>
                <c:ptCount val="21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</c:numCache>
            </c:numRef>
          </c:xVal>
          <c:yVal>
            <c:numRef>
              <c:f>Лист1!$D$1:$D$21</c:f>
              <c:numCache>
                <c:formatCode>General</c:formatCode>
                <c:ptCount val="21"/>
                <c:pt idx="0">
                  <c:v>691.5</c:v>
                </c:pt>
                <c:pt idx="1">
                  <c:v>748.6</c:v>
                </c:pt>
                <c:pt idx="2">
                  <c:v>536.79999999999995</c:v>
                </c:pt>
                <c:pt idx="3">
                  <c:v>360.1</c:v>
                </c:pt>
                <c:pt idx="4">
                  <c:v>1853.5</c:v>
                </c:pt>
                <c:pt idx="5">
                  <c:v>726.7</c:v>
                </c:pt>
                <c:pt idx="6">
                  <c:v>2497</c:v>
                </c:pt>
                <c:pt idx="7">
                  <c:v>751.7</c:v>
                </c:pt>
                <c:pt idx="8">
                  <c:v>1328.6</c:v>
                </c:pt>
                <c:pt idx="9">
                  <c:v>896.8</c:v>
                </c:pt>
                <c:pt idx="10">
                  <c:v>1369.5</c:v>
                </c:pt>
                <c:pt idx="11">
                  <c:v>2352.8000000000002</c:v>
                </c:pt>
                <c:pt idx="12">
                  <c:v>543.29999999999995</c:v>
                </c:pt>
                <c:pt idx="13">
                  <c:v>845.3</c:v>
                </c:pt>
                <c:pt idx="14">
                  <c:v>1493.5</c:v>
                </c:pt>
                <c:pt idx="15">
                  <c:v>1036.0999999999999</c:v>
                </c:pt>
                <c:pt idx="16">
                  <c:v>2069.8000000000002</c:v>
                </c:pt>
                <c:pt idx="17">
                  <c:v>2111.6</c:v>
                </c:pt>
                <c:pt idx="18">
                  <c:v>2026.9</c:v>
                </c:pt>
                <c:pt idx="19">
                  <c:v>1408.4</c:v>
                </c:pt>
                <c:pt idx="20">
                  <c:v>2101.1999999999998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713728"/>
        <c:axId val="92715264"/>
      </c:scatterChart>
      <c:valAx>
        <c:axId val="92713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92715264"/>
        <c:crosses val="autoZero"/>
        <c:crossBetween val="midCat"/>
      </c:valAx>
      <c:valAx>
        <c:axId val="92715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27137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322A2-238D-48CE-A6C1-20B34CF1F297}" type="datetimeFigureOut">
              <a:rPr lang="ru-RU" smtClean="0"/>
              <a:t>12.03.2014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605F1-E06D-4620-A0B4-EA8B38CFE0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20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605F1-E06D-4620-A0B4-EA8B38CFE09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2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605F1-E06D-4620-A0B4-EA8B38CFE0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47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605F1-E06D-4620-A0B4-EA8B38CFE0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24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43E8-E415-417A-8488-395A8465952E}" type="datetime1">
              <a:rPr lang="ru-RU" smtClean="0"/>
              <a:t>12.03.2014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A599-0941-4E14-9EB8-00E24AC3164C}" type="datetime1">
              <a:rPr lang="ru-RU" smtClean="0"/>
              <a:t>12.03.2014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7FEF-C694-44E3-B1CA-5959A09E7702}" type="datetime1">
              <a:rPr lang="ru-RU" smtClean="0"/>
              <a:t>12.03.2014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21FC8-4E9F-4899-9B48-3958713A0443}" type="datetime1">
              <a:rPr lang="ru-RU" smtClean="0"/>
              <a:t>12.03.2014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8BEB-A9B4-4756-AF7E-2EE8CFA4BBD3}" type="datetime1">
              <a:rPr lang="ru-RU" smtClean="0"/>
              <a:t>12.03.2014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2552-AAFA-4D58-AD69-FEE9246D4ABA}" type="datetime1">
              <a:rPr lang="ru-RU" smtClean="0"/>
              <a:t>12.03.2014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595D-C00E-424A-9F13-46C770A829AE}" type="datetime1">
              <a:rPr lang="ru-RU" smtClean="0"/>
              <a:t>12.03.2014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960D-0EB6-4A82-A4E8-6562C3600EB9}" type="datetime1">
              <a:rPr lang="ru-RU" smtClean="0"/>
              <a:t>12.03.2014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4B59A-F892-48CB-A840-2EEA18DE8637}" type="datetime1">
              <a:rPr lang="ru-RU" smtClean="0"/>
              <a:t>12.03.2014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635B-3912-4994-9517-7263B9610B86}" type="datetime1">
              <a:rPr lang="ru-RU" smtClean="0"/>
              <a:t>12.03.2014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5BE7-0CED-49CA-A68D-11FA18C9C38B}" type="datetime1">
              <a:rPr lang="ru-RU" smtClean="0"/>
              <a:t>12.03.2014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86FEF34-1197-40F3-A733-EEBE93317C99}" type="datetime1">
              <a:rPr lang="ru-RU" smtClean="0"/>
              <a:t>12.03.2014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DFC3FDD-8E34-46B9-B4F0-1D742C30C6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7772400" cy="1951856"/>
          </a:xfrm>
        </p:spPr>
        <p:txBody>
          <a:bodyPr/>
          <a:lstStyle/>
          <a:p>
            <a:r>
              <a:rPr lang="ru-RU" sz="4000" dirty="0">
                <a:effectLst/>
              </a:rPr>
              <a:t>Поиск ассоциативных правил </a:t>
            </a:r>
            <a:r>
              <a:rPr lang="ru-RU" sz="4000" dirty="0" smtClean="0">
                <a:effectLst/>
              </a:rPr>
              <a:t>для оценки </a:t>
            </a:r>
            <a:r>
              <a:rPr lang="ru-RU" sz="4000" dirty="0">
                <a:effectLst/>
              </a:rPr>
              <a:t>количества лесных пожаров в модели </a:t>
            </a:r>
            <a:r>
              <a:rPr lang="ru-RU" sz="4000" dirty="0" smtClean="0">
                <a:effectLst/>
              </a:rPr>
              <a:t>ANFIS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Костенчук Михаил Ильич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4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Work\Fires\Apriori\my_tex\apriori_tre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716" y="2020416"/>
            <a:ext cx="5446933" cy="193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046767"/>
              </p:ext>
            </p:extLst>
          </p:nvPr>
        </p:nvGraphicFramePr>
        <p:xfrm>
          <a:off x="457200" y="2020416"/>
          <a:ext cx="2592288" cy="33528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91141"/>
                <a:gridCol w="667049"/>
                <a:gridCol w="667049"/>
                <a:gridCol w="667049"/>
              </a:tblGrid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</a:t>
                      </a:r>
                      <a:endParaRPr lang="ru-RU" sz="1400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Г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188640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13407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2</a:t>
            </a:r>
            <a:r>
              <a:rPr lang="ru-RU" dirty="0" smtClean="0"/>
              <a:t>. Построение дерева частых наборов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33256"/>
            <a:ext cx="80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Показатели характеристик при количестве пожаров равном П.</a:t>
            </a:r>
          </a:p>
          <a:p>
            <a:pPr algn="ctr"/>
            <a:r>
              <a:rPr lang="ru-RU" dirty="0" smtClean="0"/>
              <a:t>И значении минимальной поддержки наборов равной 15%.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97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758502"/>
              </p:ext>
            </p:extLst>
          </p:nvPr>
        </p:nvGraphicFramePr>
        <p:xfrm>
          <a:off x="457200" y="2020416"/>
          <a:ext cx="2592288" cy="33528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91141"/>
                <a:gridCol w="667049"/>
                <a:gridCol w="667049"/>
                <a:gridCol w="667049"/>
              </a:tblGrid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</a:t>
                      </a:r>
                      <a:endParaRPr lang="ru-RU" sz="1400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Г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188640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13407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2</a:t>
            </a:r>
            <a:r>
              <a:rPr lang="ru-RU" dirty="0" smtClean="0"/>
              <a:t>. Построение дерева частых наборов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33256"/>
            <a:ext cx="80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Показатели характеристик при количестве пожаров равном П.</a:t>
            </a:r>
          </a:p>
          <a:p>
            <a:pPr algn="ctr"/>
            <a:r>
              <a:rPr lang="ru-RU" dirty="0" smtClean="0"/>
              <a:t>И значении минимальной поддержки наборов равной 15%.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11</a:t>
            </a:fld>
            <a:endParaRPr lang="ru-RU"/>
          </a:p>
        </p:txBody>
      </p:sp>
      <p:pic>
        <p:nvPicPr>
          <p:cNvPr id="4098" name="Picture 2" descr="D:\Work\Fires\Apriori\my_tex\apriori_tree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123" y="2029941"/>
            <a:ext cx="5618202" cy="299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3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3</a:t>
            </a:r>
            <a:r>
              <a:rPr lang="ru-RU" dirty="0" smtClean="0"/>
              <a:t>. Обход дерева и нахождение часто встречающихся наборов.</a:t>
            </a:r>
            <a:endParaRPr lang="ru-RU" dirty="0"/>
          </a:p>
        </p:txBody>
      </p:sp>
      <p:sp>
        <p:nvSpPr>
          <p:cNvPr id="4" name="Стрелка вправо с вырезом 3"/>
          <p:cNvSpPr/>
          <p:nvPr/>
        </p:nvSpPr>
        <p:spPr>
          <a:xfrm>
            <a:off x="3419872" y="3624188"/>
            <a:ext cx="720080" cy="576064"/>
          </a:xfrm>
          <a:prstGeom prst="notched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546640"/>
              </p:ext>
            </p:extLst>
          </p:nvPr>
        </p:nvGraphicFramePr>
        <p:xfrm>
          <a:off x="4268391" y="2276872"/>
          <a:ext cx="4464497" cy="296810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688842"/>
                <a:gridCol w="1255374"/>
                <a:gridCol w="432048"/>
                <a:gridCol w="1003997"/>
                <a:gridCol w="1084236"/>
              </a:tblGrid>
              <a:tr h="371013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/>
                        <a:t>Предпосылка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Результат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Поддержка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А и В,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А и Г,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 и Г,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40.0%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А,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30.0%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Б,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60.0%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Г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70.0%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100" name="Picture 4" descr="D:\Work\Fires\Apriori\my_tex\Apriori_Tree_Final_bgL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44" y="2708920"/>
            <a:ext cx="3233068" cy="164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53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3407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результате работы программы получены правила: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79172"/>
              </p:ext>
            </p:extLst>
          </p:nvPr>
        </p:nvGraphicFramePr>
        <p:xfrm>
          <a:off x="683567" y="2023126"/>
          <a:ext cx="7776864" cy="3601893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665489"/>
                <a:gridCol w="3654992"/>
                <a:gridCol w="504056"/>
                <a:gridCol w="1872208"/>
                <a:gridCol w="1080119"/>
              </a:tblGrid>
              <a:tr h="371013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 smtClean="0"/>
                        <a:t>Условие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Продукт</a:t>
                      </a:r>
                      <a:endParaRPr lang="ru-RU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Поддержка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Осадков очень мало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низкая,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высокое количество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85.7%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 очень низкая и 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Скорость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ветра средняя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высокое количество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40.0%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 средняя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за 3 недели не изменяется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smtClean="0">
                          <a:solidFill>
                            <a:schemeClr val="tx1"/>
                          </a:solidFill>
                        </a:rPr>
                        <a:t>то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среднее количество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50.0%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Скорость ветра очень низкая и 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очень высокая,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низкое количество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29.1%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10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Скорость ветра очень низкая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 очень высокая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 очень высокая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Температура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за 3 недели не изменяется и</a:t>
                      </a:r>
                    </a:p>
                    <a:p>
                      <a:pPr algn="l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Влажность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растёт,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Пожаров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низкое количество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5.1%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6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7772400" cy="1951856"/>
          </a:xfrm>
        </p:spPr>
        <p:txBody>
          <a:bodyPr/>
          <a:lstStyle/>
          <a:p>
            <a:r>
              <a:rPr lang="ru-RU" sz="4000" dirty="0">
                <a:effectLst/>
              </a:rPr>
              <a:t>Поиск ассоциативных правил </a:t>
            </a:r>
            <a:r>
              <a:rPr lang="ru-RU" sz="4000" dirty="0" smtClean="0">
                <a:effectLst/>
              </a:rPr>
              <a:t>для оценки </a:t>
            </a:r>
            <a:r>
              <a:rPr lang="ru-RU" sz="4000" dirty="0">
                <a:effectLst/>
              </a:rPr>
              <a:t>количества лесных пожаров в модели </a:t>
            </a:r>
            <a:r>
              <a:rPr lang="ru-RU" sz="4000" dirty="0" smtClean="0">
                <a:effectLst/>
              </a:rPr>
              <a:t>ANFIS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Костенчук Михаил Ильич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02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40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III. </a:t>
            </a:r>
            <a:r>
              <a:rPr lang="ru-RU" dirty="0" smtClean="0"/>
              <a:t>Работа нейронной продукционной сети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" y="1772816"/>
            <a:ext cx="844867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Общий алгоритм работы программы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76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7646971"/>
              </p:ext>
            </p:extLst>
          </p:nvPr>
        </p:nvGraphicFramePr>
        <p:xfrm>
          <a:off x="539552" y="1916832"/>
          <a:ext cx="4117930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292797"/>
              </p:ext>
            </p:extLst>
          </p:nvPr>
        </p:nvGraphicFramePr>
        <p:xfrm>
          <a:off x="4427984" y="1916832"/>
          <a:ext cx="4182272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31640" y="5229200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У</a:t>
            </a:r>
            <a:r>
              <a:rPr lang="ru-RU" sz="2000" dirty="0" smtClean="0"/>
              <a:t>щерб </a:t>
            </a:r>
            <a:r>
              <a:rPr lang="ru-RU" sz="2000" dirty="0"/>
              <a:t>от лесных пожаров в 2013 году составил порядка </a:t>
            </a:r>
            <a:r>
              <a:rPr lang="ru-RU" sz="2000" i="1" dirty="0"/>
              <a:t>20 млрд рублей</a:t>
            </a:r>
            <a:r>
              <a:rPr lang="ru-RU" sz="2000" dirty="0"/>
              <a:t>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0873" y="375320"/>
            <a:ext cx="8229600" cy="1051520"/>
          </a:xfrm>
        </p:spPr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56185"/>
            <a:ext cx="8229600" cy="1252735"/>
          </a:xfrm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800" dirty="0" smtClean="0"/>
              <a:t>Найти ассоциативные связи и построить продукционные правила оценки количества лесных пожаров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63688" y="4039903"/>
            <a:ext cx="525658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rgbClr val="2F5897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ea typeface="+mj-ea"/>
                <a:cs typeface="+mj-cs"/>
              </a:rPr>
              <a:t>Задачи</a:t>
            </a:r>
            <a:endParaRPr lang="en-US" sz="3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400" dirty="0"/>
              <a:t>Предобработка входных данных</a:t>
            </a:r>
            <a:r>
              <a:rPr lang="en-US" sz="2400" dirty="0"/>
              <a:t>.</a:t>
            </a:r>
            <a:endParaRPr lang="ru-RU" sz="2400" dirty="0"/>
          </a:p>
          <a:p>
            <a:pPr marL="342900" lvl="0" indent="-342900">
              <a:buFont typeface="+mj-lt"/>
              <a:buAutoNum type="arabicPeriod"/>
            </a:pPr>
            <a:r>
              <a:rPr lang="ru-RU" sz="2400" dirty="0"/>
              <a:t>Реализация алгоритма </a:t>
            </a:r>
            <a:r>
              <a:rPr lang="en-US" sz="2400" dirty="0" err="1"/>
              <a:t>Apriori</a:t>
            </a:r>
            <a:r>
              <a:rPr lang="en-US" sz="2400" dirty="0"/>
              <a:t>.</a:t>
            </a:r>
            <a:endParaRPr lang="ru-RU" sz="2400" dirty="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0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7335"/>
              </p:ext>
            </p:extLst>
          </p:nvPr>
        </p:nvGraphicFramePr>
        <p:xfrm>
          <a:off x="539552" y="1124744"/>
          <a:ext cx="8229600" cy="26619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80120"/>
                <a:gridCol w="74868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Дата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T,°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dirty="0" smtClean="0"/>
                        <a:t>,°</a:t>
                      </a:r>
                      <a:endParaRPr lang="ru-RU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dirty="0" smtClean="0"/>
                        <a:t>,°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sz="1800" baseline="-25000" dirty="0" smtClean="0"/>
                        <a:t>2</a:t>
                      </a:r>
                      <a:r>
                        <a:rPr lang="en-US" dirty="0" smtClean="0"/>
                        <a:t>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sz="1800" baseline="-25000" dirty="0" smtClean="0"/>
                        <a:t>3</a:t>
                      </a:r>
                      <a:r>
                        <a:rPr lang="en-US" dirty="0" smtClean="0"/>
                        <a:t>,%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.04.12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-08.04.12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.12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21.0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.13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.13</a:t>
                      </a: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63839"/>
              </p:ext>
            </p:extLst>
          </p:nvPr>
        </p:nvGraphicFramePr>
        <p:xfrm>
          <a:off x="1890894" y="3861048"/>
          <a:ext cx="541741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267"/>
                <a:gridCol w="4755143"/>
              </a:tblGrid>
              <a:tr h="365760">
                <a:tc>
                  <a:txBody>
                    <a:bodyPr/>
                    <a:lstStyle/>
                    <a:p>
                      <a:pPr indent="185738" algn="r"/>
                      <a:r>
                        <a:rPr lang="en-US" dirty="0" smtClean="0"/>
                        <a:t>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– </a:t>
                      </a:r>
                      <a:r>
                        <a:rPr lang="ru-RU" dirty="0" smtClean="0"/>
                        <a:t>Температура в градусах Цельсия.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– Изменение температуры за 2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T</a:t>
                      </a:r>
                      <a:r>
                        <a:rPr lang="ru-RU" baseline="-25000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– Изменение температуры за </a:t>
                      </a:r>
                      <a:r>
                        <a:rPr lang="en-US" dirty="0" smtClean="0"/>
                        <a:t>3</a:t>
                      </a:r>
                      <a:r>
                        <a:rPr lang="ru-RU" dirty="0" smtClean="0"/>
                        <a:t>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– </a:t>
                      </a:r>
                      <a:r>
                        <a:rPr lang="ru-RU" dirty="0" smtClean="0"/>
                        <a:t>Влажность воздуха в процентах.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– Изменение влажности за 2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el-GR" dirty="0" smtClean="0"/>
                        <a:t>Δ</a:t>
                      </a:r>
                      <a:r>
                        <a:rPr lang="en-US" dirty="0" smtClean="0"/>
                        <a:t>V</a:t>
                      </a:r>
                      <a:r>
                        <a:rPr lang="ru-RU" baseline="-25000" dirty="0" smtClean="0"/>
                        <a:t>3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– Изменение влажности за 3 недели.</a:t>
                      </a:r>
                    </a:p>
                  </a:txBody>
                  <a:tcPr/>
                </a:tc>
              </a:tr>
              <a:tr h="333552"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45458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– </a:t>
                      </a:r>
                      <a:r>
                        <a:rPr lang="ru-RU" dirty="0" smtClean="0"/>
                        <a:t>Количество пожаров.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50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Работа программы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I. </a:t>
            </a:r>
            <a:r>
              <a:rPr lang="ru-RU" i="1" dirty="0" smtClean="0"/>
              <a:t>Предобработка </a:t>
            </a:r>
            <a:r>
              <a:rPr lang="ru-RU" dirty="0" smtClean="0"/>
              <a:t>входных данных. </a:t>
            </a:r>
          </a:p>
          <a:p>
            <a:pPr marL="0" indent="0" algn="ctr">
              <a:buNone/>
            </a:pPr>
            <a:r>
              <a:rPr lang="ru-RU" dirty="0" smtClean="0"/>
              <a:t>Представление количественных характеристик в качественном виде.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003779"/>
            <a:ext cx="3600399" cy="15556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693637"/>
            <a:ext cx="3600399" cy="21116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Штриховая стрелка вправо 5"/>
          <p:cNvSpPr/>
          <p:nvPr/>
        </p:nvSpPr>
        <p:spPr>
          <a:xfrm>
            <a:off x="4117596" y="4472488"/>
            <a:ext cx="792088" cy="61821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7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536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bIns="0"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II. </a:t>
            </a:r>
            <a:r>
              <a:rPr lang="ru-RU" dirty="0" smtClean="0"/>
              <a:t>Построение ассоциативных правил на основе имеющейся статистики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1720" y="2276872"/>
            <a:ext cx="3370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Если </a:t>
            </a:r>
            <a:r>
              <a:rPr lang="en-US" sz="4400" dirty="0" smtClean="0">
                <a:solidFill>
                  <a:srgbClr val="FF0000"/>
                </a:solidFill>
              </a:rPr>
              <a:t>A</a:t>
            </a:r>
            <a:r>
              <a:rPr lang="ru-RU" sz="4400" dirty="0" smtClean="0"/>
              <a:t>, то </a:t>
            </a:r>
            <a:r>
              <a:rPr lang="en-US" sz="4400" dirty="0" smtClean="0">
                <a:solidFill>
                  <a:srgbClr val="00B050"/>
                </a:solidFill>
              </a:rPr>
              <a:t>B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798" y="3140968"/>
            <a:ext cx="35341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/>
          </a:p>
          <a:p>
            <a:r>
              <a:rPr lang="ru-RU" dirty="0" smtClean="0"/>
              <a:t>Если  (Температура высокая)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(Влажность</a:t>
            </a:r>
            <a:r>
              <a:rPr lang="en-US" dirty="0" smtClean="0"/>
              <a:t> </a:t>
            </a:r>
            <a:r>
              <a:rPr lang="ru-RU" dirty="0" smtClean="0"/>
              <a:t>низкая)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 …, </a:t>
            </a:r>
          </a:p>
          <a:p>
            <a:endParaRPr lang="ru-RU" dirty="0" smtClean="0"/>
          </a:p>
          <a:p>
            <a:r>
              <a:rPr lang="ru-RU" dirty="0" smtClean="0"/>
              <a:t>Если  (Температура низкая) </a:t>
            </a:r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(Влажность</a:t>
            </a:r>
            <a:r>
              <a:rPr lang="en-US" dirty="0" smtClean="0"/>
              <a:t> </a:t>
            </a:r>
            <a:r>
              <a:rPr lang="ru-RU" dirty="0" smtClean="0"/>
              <a:t>низкая</a:t>
            </a:r>
            <a:r>
              <a:rPr lang="ru-RU" dirty="0" smtClean="0"/>
              <a:t>) </a:t>
            </a:r>
            <a:endParaRPr lang="ru-RU" dirty="0" smtClean="0"/>
          </a:p>
          <a:p>
            <a:r>
              <a:rPr lang="ru-RU" dirty="0"/>
              <a:t> </a:t>
            </a:r>
            <a:r>
              <a:rPr lang="ru-RU" dirty="0" smtClean="0"/>
              <a:t>           и </a:t>
            </a:r>
          </a:p>
          <a:p>
            <a:r>
              <a:rPr lang="ru-RU" dirty="0"/>
              <a:t> </a:t>
            </a:r>
            <a:r>
              <a:rPr lang="ru-RU" dirty="0" smtClean="0"/>
              <a:t>          …,                                               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6096" y="2338426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ru-RU" dirty="0" smtClean="0"/>
              <a:t> – предпосылка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B</a:t>
            </a:r>
            <a:r>
              <a:rPr lang="ru-RU" dirty="0" smtClean="0"/>
              <a:t> – результат</a:t>
            </a:r>
            <a:endParaRPr lang="ru-RU" dirty="0"/>
          </a:p>
        </p:txBody>
      </p:sp>
      <p:sp>
        <p:nvSpPr>
          <p:cNvPr id="2" name="Правая фигурная скобка 1"/>
          <p:cNvSpPr/>
          <p:nvPr/>
        </p:nvSpPr>
        <p:spPr>
          <a:xfrm>
            <a:off x="3695064" y="3483630"/>
            <a:ext cx="450190" cy="12415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436096" y="3919721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(Количество </a:t>
            </a:r>
            <a:r>
              <a:rPr lang="ru-RU" dirty="0"/>
              <a:t>пожаров</a:t>
            </a:r>
            <a:r>
              <a:rPr lang="en-US" dirty="0"/>
              <a:t> </a:t>
            </a:r>
            <a:r>
              <a:rPr lang="ru-RU" dirty="0"/>
              <a:t>высокое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5499209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</a:t>
            </a:r>
            <a:r>
              <a:rPr lang="ru-RU" dirty="0"/>
              <a:t>Количество пожаров</a:t>
            </a:r>
            <a:r>
              <a:rPr lang="en-US" dirty="0"/>
              <a:t> </a:t>
            </a:r>
            <a:r>
              <a:rPr lang="ru-RU" dirty="0"/>
              <a:t>среднее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2" name="Правая фигурная скобка 11"/>
          <p:cNvSpPr/>
          <p:nvPr/>
        </p:nvSpPr>
        <p:spPr>
          <a:xfrm>
            <a:off x="3707904" y="5063118"/>
            <a:ext cx="450190" cy="12415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>
            <a:off x="4427984" y="4236043"/>
            <a:ext cx="864096" cy="99148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427984" y="454712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</a:t>
            </a:r>
            <a:endParaRPr lang="ru-RU" dirty="0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Работа программы</a:t>
            </a:r>
            <a:endParaRPr lang="ru-RU" sz="320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1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9087" y="2852936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нахождения ассоциативных правил используется алгоритм </a:t>
            </a:r>
            <a:r>
              <a:rPr lang="en-US" dirty="0" err="1" smtClean="0"/>
              <a:t>Apriori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ru-RU" dirty="0" smtClean="0"/>
              <a:t>Плюсы: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/>
              <a:t>Свойство </a:t>
            </a:r>
            <a:r>
              <a:rPr lang="ru-RU" dirty="0" err="1"/>
              <a:t>антимонотонности</a:t>
            </a:r>
            <a:r>
              <a:rPr lang="ru-RU" dirty="0"/>
              <a:t> существенно уменьшает время работы </a:t>
            </a:r>
            <a:r>
              <a:rPr lang="ru-RU" dirty="0" smtClean="0"/>
              <a:t>программы.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Простота реализации.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483768" y="1700808"/>
            <a:ext cx="3577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1B3255"/>
                </a:solidFill>
              </a:rPr>
              <a:t>Алгоритм </a:t>
            </a:r>
            <a:r>
              <a:rPr lang="en-US" sz="3200" dirty="0" err="1" smtClean="0">
                <a:solidFill>
                  <a:srgbClr val="1B3255"/>
                </a:solidFill>
              </a:rPr>
              <a:t>Apriori</a:t>
            </a:r>
            <a:endParaRPr lang="ru-RU" sz="3200" dirty="0">
              <a:solidFill>
                <a:srgbClr val="1B3255"/>
              </a:solidFill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6772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4400" dirty="0"/>
              <a:t>Построение ассоциативных правил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69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134076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1. Разбиение на таблицы в зависимости от количества пожаров.</a:t>
            </a:r>
            <a:endParaRPr lang="ru-RU" dirty="0"/>
          </a:p>
        </p:txBody>
      </p:sp>
      <p:pic>
        <p:nvPicPr>
          <p:cNvPr id="1027" name="Picture 3" descr="D:\Work\Fires\Apriori\my_tex\table_to_fi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880" y="1975019"/>
            <a:ext cx="6680488" cy="454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8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685867"/>
              </p:ext>
            </p:extLst>
          </p:nvPr>
        </p:nvGraphicFramePr>
        <p:xfrm>
          <a:off x="457200" y="2020416"/>
          <a:ext cx="2592288" cy="33528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591141"/>
                <a:gridCol w="667049"/>
                <a:gridCol w="667049"/>
                <a:gridCol w="667049"/>
              </a:tblGrid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А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Б</a:t>
                      </a:r>
                      <a:endParaRPr lang="ru-RU" sz="1400" baseline="-250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В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Г</a:t>
                      </a:r>
                      <a:endParaRPr lang="ru-RU" sz="1400" dirty="0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9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188640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z="3600" smtClean="0"/>
              <a:t>Построение ассоциативных правил</a:t>
            </a:r>
            <a:endParaRPr lang="ru-RU" sz="3600" dirty="0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788024" y="836712"/>
            <a:ext cx="390912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2800" dirty="0" smtClean="0">
                <a:solidFill>
                  <a:schemeClr val="bg1">
                    <a:lumMod val="50000"/>
                  </a:schemeClr>
                </a:solidFill>
              </a:rPr>
              <a:t>Алгоритм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Apriori</a:t>
            </a:r>
            <a:endParaRPr lang="en-US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134076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Этап </a:t>
            </a:r>
            <a:r>
              <a:rPr lang="en-US" dirty="0" smtClean="0"/>
              <a:t>2</a:t>
            </a:r>
            <a:r>
              <a:rPr lang="ru-RU" dirty="0" smtClean="0"/>
              <a:t>. Построение дерева частых наборов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733256"/>
            <a:ext cx="800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Показатели характеристик при количестве пожаров равном П.</a:t>
            </a:r>
          </a:p>
          <a:p>
            <a:pPr algn="ctr"/>
            <a:r>
              <a:rPr lang="ru-RU" dirty="0" smtClean="0"/>
              <a:t>И значении минимальной поддержки наборов равной 15%.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C3FDD-8E34-46B9-B4F0-1D742C30C66D}" type="slidenum">
              <a:rPr lang="ru-RU" smtClean="0"/>
              <a:t>9</a:t>
            </a:fld>
            <a:endParaRPr lang="ru-RU"/>
          </a:p>
        </p:txBody>
      </p:sp>
      <p:pic>
        <p:nvPicPr>
          <p:cNvPr id="1026" name="Picture 2" descr="D:\Work\Fires\Apriori\my_tex\apriori_tre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656" y="2020416"/>
            <a:ext cx="4125144" cy="103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1658</TotalTime>
  <Words>763</Words>
  <Application>Microsoft Office PowerPoint</Application>
  <PresentationFormat>Экран (4:3)</PresentationFormat>
  <Paragraphs>353</Paragraphs>
  <Slides>15</Slides>
  <Notes>3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Исполнительная</vt:lpstr>
      <vt:lpstr>Поиск ассоциативных правил для оценки количества лесных пожаров в модели ANFIS</vt:lpstr>
      <vt:lpstr>Актуальность</vt:lpstr>
      <vt:lpstr>Цель работы</vt:lpstr>
      <vt:lpstr>Исходные данные</vt:lpstr>
      <vt:lpstr>Работа программы</vt:lpstr>
      <vt:lpstr>Работа программы</vt:lpstr>
      <vt:lpstr>Презентация PowerPoint</vt:lpstr>
      <vt:lpstr>Построение ассоциативных правил</vt:lpstr>
      <vt:lpstr>Презентация PowerPoint</vt:lpstr>
      <vt:lpstr>Презентация PowerPoint</vt:lpstr>
      <vt:lpstr>Презентация PowerPoint</vt:lpstr>
      <vt:lpstr>Построение ассоциативных правил</vt:lpstr>
      <vt:lpstr>Построение ассоциативных правил</vt:lpstr>
      <vt:lpstr>Поиск ассоциативных правил для оценки количества лесных пожаров в модели ANFIS</vt:lpstr>
      <vt:lpstr>Общий алгоритм работы программы</vt:lpstr>
    </vt:vector>
  </TitlesOfParts>
  <Company>Krokoz™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ассоциативных правил</dc:title>
  <dc:creator>админ</dc:creator>
  <cp:lastModifiedBy>админ</cp:lastModifiedBy>
  <cp:revision>125</cp:revision>
  <dcterms:created xsi:type="dcterms:W3CDTF">2014-02-07T05:32:16Z</dcterms:created>
  <dcterms:modified xsi:type="dcterms:W3CDTF">2014-03-12T08:11:28Z</dcterms:modified>
</cp:coreProperties>
</file>