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6" r:id="rId3"/>
    <p:sldId id="258" r:id="rId4"/>
    <p:sldId id="257" r:id="rId5"/>
    <p:sldId id="259" r:id="rId6"/>
    <p:sldId id="261" r:id="rId7"/>
    <p:sldId id="274" r:id="rId8"/>
    <p:sldId id="260" r:id="rId9"/>
    <p:sldId id="277" r:id="rId10"/>
    <p:sldId id="282" r:id="rId11"/>
    <p:sldId id="280" r:id="rId12"/>
    <p:sldId id="263" r:id="rId13"/>
    <p:sldId id="273" r:id="rId14"/>
    <p:sldId id="279" r:id="rId15"/>
    <p:sldId id="27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00" autoAdjust="0"/>
    <p:restoredTop sz="94671" autoAdjust="0"/>
  </p:normalViewPr>
  <p:slideViewPr>
    <p:cSldViewPr>
      <p:cViewPr>
        <p:scale>
          <a:sx n="100" d="100"/>
          <a:sy n="100" d="100"/>
        </p:scale>
        <p:origin x="-282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Количество </a:t>
            </a:r>
            <a:r>
              <a:rPr lang="ru-RU" dirty="0"/>
              <a:t>лесных пожаров</a:t>
            </a:r>
            <a:r>
              <a:rPr lang="ru-RU" dirty="0" smtClean="0"/>
              <a:t>, </a:t>
            </a:r>
            <a:r>
              <a:rPr lang="ru-RU" dirty="0" err="1" smtClean="0"/>
              <a:t>тыс.ед</a:t>
            </a:r>
            <a:r>
              <a:rPr lang="ru-RU" dirty="0"/>
              <a:t>.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Число лесных пожаров,тыс.ед.</c:v>
          </c:tx>
          <c:xVal>
            <c:numRef>
              <c:f>Лист1!$A$1:$A$21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Лист1!$B$1:$B$21</c:f>
              <c:numCache>
                <c:formatCode>General</c:formatCode>
                <c:ptCount val="21"/>
                <c:pt idx="0">
                  <c:v>25.8</c:v>
                </c:pt>
                <c:pt idx="1">
                  <c:v>18.399999999999999</c:v>
                </c:pt>
                <c:pt idx="2">
                  <c:v>20.3</c:v>
                </c:pt>
                <c:pt idx="3">
                  <c:v>26</c:v>
                </c:pt>
                <c:pt idx="4">
                  <c:v>32.799999999999997</c:v>
                </c:pt>
                <c:pt idx="5">
                  <c:v>31.3</c:v>
                </c:pt>
                <c:pt idx="6">
                  <c:v>26.7</c:v>
                </c:pt>
                <c:pt idx="7">
                  <c:v>36.700000000000003</c:v>
                </c:pt>
                <c:pt idx="8">
                  <c:v>22.4</c:v>
                </c:pt>
                <c:pt idx="9">
                  <c:v>23.7</c:v>
                </c:pt>
                <c:pt idx="10">
                  <c:v>43.4</c:v>
                </c:pt>
                <c:pt idx="11">
                  <c:v>33.1</c:v>
                </c:pt>
                <c:pt idx="12">
                  <c:v>27.2</c:v>
                </c:pt>
                <c:pt idx="13">
                  <c:v>19.2</c:v>
                </c:pt>
                <c:pt idx="14">
                  <c:v>32.5</c:v>
                </c:pt>
                <c:pt idx="15">
                  <c:v>17.8</c:v>
                </c:pt>
                <c:pt idx="16">
                  <c:v>26.3</c:v>
                </c:pt>
                <c:pt idx="17">
                  <c:v>23.2</c:v>
                </c:pt>
                <c:pt idx="18">
                  <c:v>34.799999999999997</c:v>
                </c:pt>
                <c:pt idx="19">
                  <c:v>21.1</c:v>
                </c:pt>
                <c:pt idx="20">
                  <c:v>20.2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92128"/>
        <c:axId val="78993664"/>
      </c:scatterChart>
      <c:valAx>
        <c:axId val="7899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8993664"/>
        <c:crosses val="autoZero"/>
        <c:crossBetween val="midCat"/>
      </c:valAx>
      <c:valAx>
        <c:axId val="7899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992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Лесные земли</a:t>
            </a:r>
            <a:r>
              <a:rPr lang="ru-RU" dirty="0" smtClean="0"/>
              <a:t>, пройденные </a:t>
            </a:r>
            <a:r>
              <a:rPr lang="ru-RU" dirty="0"/>
              <a:t>пожарами</a:t>
            </a:r>
            <a:r>
              <a:rPr lang="ru-RU" dirty="0" smtClean="0"/>
              <a:t>, тыс</a:t>
            </a:r>
            <a:r>
              <a:rPr lang="ru-RU" dirty="0"/>
              <a:t>. га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Лесные земли,пройденные пожарами,тыс. га</c:v>
          </c:tx>
          <c:xVal>
            <c:numRef>
              <c:f>Лист1!$C$1:$C$21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Лист1!$D$1:$D$21</c:f>
              <c:numCache>
                <c:formatCode>General</c:formatCode>
                <c:ptCount val="21"/>
                <c:pt idx="0">
                  <c:v>691.5</c:v>
                </c:pt>
                <c:pt idx="1">
                  <c:v>748.6</c:v>
                </c:pt>
                <c:pt idx="2">
                  <c:v>536.79999999999995</c:v>
                </c:pt>
                <c:pt idx="3">
                  <c:v>360.1</c:v>
                </c:pt>
                <c:pt idx="4">
                  <c:v>1853.5</c:v>
                </c:pt>
                <c:pt idx="5">
                  <c:v>726.7</c:v>
                </c:pt>
                <c:pt idx="6">
                  <c:v>2497</c:v>
                </c:pt>
                <c:pt idx="7">
                  <c:v>751.7</c:v>
                </c:pt>
                <c:pt idx="8">
                  <c:v>1328.6</c:v>
                </c:pt>
                <c:pt idx="9">
                  <c:v>896.8</c:v>
                </c:pt>
                <c:pt idx="10">
                  <c:v>1369.5</c:v>
                </c:pt>
                <c:pt idx="11">
                  <c:v>2352.8000000000002</c:v>
                </c:pt>
                <c:pt idx="12">
                  <c:v>543.29999999999995</c:v>
                </c:pt>
                <c:pt idx="13">
                  <c:v>845.3</c:v>
                </c:pt>
                <c:pt idx="14">
                  <c:v>1493.5</c:v>
                </c:pt>
                <c:pt idx="15">
                  <c:v>1036.0999999999999</c:v>
                </c:pt>
                <c:pt idx="16">
                  <c:v>2069.8000000000002</c:v>
                </c:pt>
                <c:pt idx="17">
                  <c:v>2111.6</c:v>
                </c:pt>
                <c:pt idx="18">
                  <c:v>2026.9</c:v>
                </c:pt>
                <c:pt idx="19">
                  <c:v>1408.4</c:v>
                </c:pt>
                <c:pt idx="20">
                  <c:v>2101.1999999999998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26048"/>
        <c:axId val="79027584"/>
      </c:scatterChart>
      <c:valAx>
        <c:axId val="7902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9027584"/>
        <c:crosses val="autoZero"/>
        <c:crossBetween val="midCat"/>
      </c:valAx>
      <c:valAx>
        <c:axId val="79027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0260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12.03.2014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2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2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3E8-E415-417A-8488-395A8465952E}" type="datetime1">
              <a:rPr lang="ru-RU" smtClean="0"/>
              <a:t>12.03.2014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599-0941-4E14-9EB8-00E24AC3164C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FEF-C694-44E3-B1CA-5959A09E7702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FC8-4E9F-4899-9B48-3958713A0443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8BEB-A9B4-4756-AF7E-2EE8CFA4BBD3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2552-AAFA-4D58-AD69-FEE9246D4ABA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95D-C00E-424A-9F13-46C770A829AE}" type="datetime1">
              <a:rPr lang="ru-RU" smtClean="0"/>
              <a:t>12.03.2014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960D-0EB6-4A82-A4E8-6562C3600EB9}" type="datetime1">
              <a:rPr lang="ru-RU" smtClean="0"/>
              <a:t>12.03.2014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B59A-F892-48CB-A840-2EEA18DE8637}" type="datetime1">
              <a:rPr lang="ru-RU" smtClean="0"/>
              <a:t>12.03.2014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635B-3912-4994-9517-7263B9610B86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BE7-0CED-49CA-A68D-11FA18C9C38B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86FEF34-1197-40F3-A733-EEBE93317C99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\Fires\Apriori\my_tex\apriori_tre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6" y="2020416"/>
            <a:ext cx="5446933" cy="19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46767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58502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11</a:t>
            </a:fld>
            <a:endParaRPr lang="ru-RU" dirty="0"/>
          </a:p>
        </p:txBody>
      </p:sp>
      <p:pic>
        <p:nvPicPr>
          <p:cNvPr id="4098" name="Picture 2" descr="D:\Work\Fires\Apriori\my_tex\apriori_tre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23" y="2029941"/>
            <a:ext cx="5618202" cy="29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sp>
        <p:nvSpPr>
          <p:cNvPr id="4" name="Стрелка вправо с вырезом 3"/>
          <p:cNvSpPr/>
          <p:nvPr/>
        </p:nvSpPr>
        <p:spPr>
          <a:xfrm>
            <a:off x="3419872" y="3624188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46640"/>
              </p:ext>
            </p:extLst>
          </p:nvPr>
        </p:nvGraphicFramePr>
        <p:xfrm>
          <a:off x="4268391" y="2276872"/>
          <a:ext cx="4464497" cy="29681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88842"/>
                <a:gridCol w="1255374"/>
                <a:gridCol w="432048"/>
                <a:gridCol w="1003997"/>
                <a:gridCol w="1084236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30.0%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Б,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Г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70.0%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 descr="D:\Work\Fires\Apriori\my_tex\Apriori_Tree_Final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" y="2708920"/>
            <a:ext cx="3233068" cy="1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работы программы получены правила: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22028"/>
              </p:ext>
            </p:extLst>
          </p:nvPr>
        </p:nvGraphicFramePr>
        <p:xfrm>
          <a:off x="611560" y="2023126"/>
          <a:ext cx="7920882" cy="360189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71651"/>
                <a:gridCol w="3688835"/>
                <a:gridCol w="508723"/>
                <a:gridCol w="1971553"/>
                <a:gridCol w="1080120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Продукт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Осадков очень мало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низкая,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очень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85.7%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низкая и 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средняя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 среднее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 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29.1%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растёт,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III. </a:t>
            </a:r>
            <a:r>
              <a:rPr lang="ru-RU" dirty="0" smtClean="0"/>
              <a:t>Работа нейронной продукционной сети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772816"/>
            <a:ext cx="844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646971"/>
              </p:ext>
            </p:extLst>
          </p:nvPr>
        </p:nvGraphicFramePr>
        <p:xfrm>
          <a:off x="539552" y="1916832"/>
          <a:ext cx="411793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92797"/>
              </p:ext>
            </p:extLst>
          </p:nvPr>
        </p:nvGraphicFramePr>
        <p:xfrm>
          <a:off x="4427984" y="1916832"/>
          <a:ext cx="4182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522920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щерб </a:t>
            </a:r>
            <a:r>
              <a:rPr lang="ru-RU" sz="2000" dirty="0"/>
              <a:t>от лесных пожаров в 2013 году составил порядка </a:t>
            </a:r>
            <a:r>
              <a:rPr lang="ru-RU" sz="2000" i="1" dirty="0"/>
              <a:t>20 млрд рублей</a:t>
            </a:r>
            <a:r>
              <a:rPr lang="ru-RU" sz="2000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873" y="375320"/>
            <a:ext cx="8229600" cy="105152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125273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/>
              <a:t>Найти ассоциативные связи и построить продукционные правила оценки количества лесных пожаров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039903"/>
            <a:ext cx="52565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Задачи</a:t>
            </a:r>
            <a:endParaRPr lang="en-US" sz="3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Предобработка входных данных</a:t>
            </a:r>
            <a:r>
              <a:rPr lang="en-US" sz="2400" dirty="0"/>
              <a:t>.</a:t>
            </a:r>
            <a:endParaRPr lang="ru-RU" sz="24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Реализация алгоритма </a:t>
            </a:r>
            <a:r>
              <a:rPr lang="en-US" sz="2400" dirty="0" err="1"/>
              <a:t>Apriori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335"/>
              </p:ext>
            </p:extLst>
          </p:nvPr>
        </p:nvGraphicFramePr>
        <p:xfrm>
          <a:off x="539552" y="1124744"/>
          <a:ext cx="8229600" cy="2661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80120"/>
                <a:gridCol w="7486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.04.12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-08.04.12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63839"/>
              </p:ext>
            </p:extLst>
          </p:nvPr>
        </p:nvGraphicFramePr>
        <p:xfrm>
          <a:off x="1890894" y="3861048"/>
          <a:ext cx="54174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67"/>
                <a:gridCol w="4755143"/>
              </a:tblGrid>
              <a:tr h="365760">
                <a:tc>
                  <a:txBody>
                    <a:bodyPr/>
                    <a:lstStyle/>
                    <a:p>
                      <a:pPr indent="185738" algn="r"/>
                      <a:r>
                        <a:rPr lang="en-US" dirty="0" smtClean="0"/>
                        <a:t>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Температура в градусах Цельсия.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ru-RU" baseline="-2500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Влажность воздуха в процентах.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ru-RU" baseline="-25000" dirty="0" smtClean="0"/>
                        <a:t>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3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545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Количество пожаров.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программы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I. </a:t>
            </a:r>
            <a:r>
              <a:rPr lang="ru-RU" i="1" dirty="0" smtClean="0"/>
              <a:t>Предобработка </a:t>
            </a:r>
            <a:r>
              <a:rPr lang="ru-RU" dirty="0" smtClean="0"/>
              <a:t>входных данных. </a:t>
            </a:r>
          </a:p>
          <a:p>
            <a:pPr marL="0" indent="0" algn="ctr">
              <a:buNone/>
            </a:pPr>
            <a:r>
              <a:rPr lang="ru-RU" dirty="0" smtClean="0"/>
              <a:t>Представление 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3779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93637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Штриховая стрелка вправо 5"/>
          <p:cNvSpPr/>
          <p:nvPr/>
        </p:nvSpPr>
        <p:spPr>
          <a:xfrm>
            <a:off x="4117596" y="4472488"/>
            <a:ext cx="792088" cy="6182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II. </a:t>
            </a:r>
            <a:r>
              <a:rPr lang="ru-RU" dirty="0" smtClean="0"/>
              <a:t>Построение 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3370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ru-RU" sz="4400" dirty="0" smtClean="0"/>
              <a:t>, то </a:t>
            </a:r>
            <a:r>
              <a:rPr lang="en-US" sz="4400" dirty="0" smtClean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– предпосылка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ru-RU" dirty="0" smtClean="0"/>
              <a:t> – результат</a:t>
            </a:r>
            <a:endParaRPr lang="ru-RU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4236043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45471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программы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087" y="28529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антимонотонности</a:t>
            </a:r>
            <a:r>
              <a:rPr lang="ru-RU" dirty="0"/>
              <a:t> существенно уменьшает время работы </a:t>
            </a:r>
            <a:r>
              <a:rPr lang="ru-RU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Простота реализации.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1700808"/>
            <a:ext cx="357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1B3255"/>
                </a:solidFill>
              </a:rPr>
              <a:t>Алгоритм </a:t>
            </a:r>
            <a:r>
              <a:rPr lang="en-US" sz="3200" dirty="0" err="1" smtClean="0">
                <a:solidFill>
                  <a:srgbClr val="1B3255"/>
                </a:solidFill>
              </a:rPr>
              <a:t>Apriori</a:t>
            </a:r>
            <a:endParaRPr lang="ru-RU" sz="3200" dirty="0">
              <a:solidFill>
                <a:srgbClr val="1B325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677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400" dirty="0"/>
              <a:t>Построение ассоциативных правил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7" name="Picture 3" descr="D:\Work\Fires\Apriori\my_tex\table_to_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1975019"/>
            <a:ext cx="6680488" cy="45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685867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</a:t>
            </a:r>
            <a:r>
              <a:rPr lang="en-US" dirty="0" smtClean="0"/>
              <a:t>0.15(</a:t>
            </a:r>
            <a:r>
              <a:rPr lang="ru-RU" dirty="0" smtClean="0"/>
              <a:t>15%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D:\Work\Fires\Apriori\my_tex\apriori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56" y="2020416"/>
            <a:ext cx="4125144" cy="10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1677</TotalTime>
  <Words>772</Words>
  <Application>Microsoft Office PowerPoint</Application>
  <PresentationFormat>Экран (4:3)</PresentationFormat>
  <Paragraphs>353</Paragraphs>
  <Slides>15</Slides>
  <Notes>3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Исполнительная</vt:lpstr>
      <vt:lpstr>Поиск ассоциативных правил для оценки количества лесных пожаров в модели ANFIS</vt:lpstr>
      <vt:lpstr>Актуальность</vt:lpstr>
      <vt:lpstr>Цель работы</vt:lpstr>
      <vt:lpstr>Исходные данные</vt:lpstr>
      <vt:lpstr>Работа программы</vt:lpstr>
      <vt:lpstr>Работа программы</vt:lpstr>
      <vt:lpstr>Презентация PowerPoint</vt:lpstr>
      <vt:lpstr>Построение ассоциативных правил</vt:lpstr>
      <vt:lpstr>Презентация PowerPoint</vt:lpstr>
      <vt:lpstr>Презентация PowerPoint</vt:lpstr>
      <vt:lpstr>Презентация PowerPoint</vt:lpstr>
      <vt:lpstr>Построение ассоциативных правил</vt:lpstr>
      <vt:lpstr>Построение ассоциативных правил</vt:lpstr>
      <vt:lpstr>Поиск ассоциативных правил для оценки количества лесных пожаров в модели ANFIS</vt:lpstr>
      <vt:lpstr>Общий алгоритм работы программы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админ</cp:lastModifiedBy>
  <cp:revision>129</cp:revision>
  <dcterms:created xsi:type="dcterms:W3CDTF">2014-02-07T05:32:16Z</dcterms:created>
  <dcterms:modified xsi:type="dcterms:W3CDTF">2014-03-12T12:55:02Z</dcterms:modified>
</cp:coreProperties>
</file>