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4" r:id="rId2"/>
    <p:sldId id="283" r:id="rId3"/>
    <p:sldId id="276" r:id="rId4"/>
    <p:sldId id="258" r:id="rId5"/>
    <p:sldId id="257" r:id="rId6"/>
    <p:sldId id="259" r:id="rId7"/>
    <p:sldId id="261" r:id="rId8"/>
    <p:sldId id="274" r:id="rId9"/>
    <p:sldId id="260" r:id="rId10"/>
    <p:sldId id="277" r:id="rId11"/>
    <p:sldId id="282" r:id="rId12"/>
    <p:sldId id="280" r:id="rId13"/>
    <p:sldId id="263" r:id="rId14"/>
    <p:sldId id="273" r:id="rId15"/>
    <p:sldId id="279" r:id="rId16"/>
    <p:sldId id="27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0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Количество </a:t>
            </a:r>
            <a:r>
              <a:rPr lang="ru-RU" dirty="0"/>
              <a:t>лесных пожаров</a:t>
            </a:r>
            <a:r>
              <a:rPr lang="ru-RU" dirty="0" smtClean="0"/>
              <a:t>, </a:t>
            </a:r>
            <a:r>
              <a:rPr lang="ru-RU" dirty="0" err="1" smtClean="0"/>
              <a:t>тыс.ед</a:t>
            </a:r>
            <a:r>
              <a:rPr lang="ru-RU" dirty="0"/>
              <a:t>.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Число лесных пожаров,тыс.ед.</c:v>
          </c:tx>
          <c:xVal>
            <c:numRef>
              <c:f>Лист1!$A$1:$A$21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Лист1!$B$1:$B$21</c:f>
              <c:numCache>
                <c:formatCode>General</c:formatCode>
                <c:ptCount val="21"/>
                <c:pt idx="0">
                  <c:v>25.8</c:v>
                </c:pt>
                <c:pt idx="1">
                  <c:v>18.399999999999999</c:v>
                </c:pt>
                <c:pt idx="2">
                  <c:v>20.3</c:v>
                </c:pt>
                <c:pt idx="3">
                  <c:v>26</c:v>
                </c:pt>
                <c:pt idx="4">
                  <c:v>32.799999999999997</c:v>
                </c:pt>
                <c:pt idx="5">
                  <c:v>31.3</c:v>
                </c:pt>
                <c:pt idx="6">
                  <c:v>26.7</c:v>
                </c:pt>
                <c:pt idx="7">
                  <c:v>36.700000000000003</c:v>
                </c:pt>
                <c:pt idx="8">
                  <c:v>22.4</c:v>
                </c:pt>
                <c:pt idx="9">
                  <c:v>23.7</c:v>
                </c:pt>
                <c:pt idx="10">
                  <c:v>43.4</c:v>
                </c:pt>
                <c:pt idx="11">
                  <c:v>33.1</c:v>
                </c:pt>
                <c:pt idx="12">
                  <c:v>27.2</c:v>
                </c:pt>
                <c:pt idx="13">
                  <c:v>19.2</c:v>
                </c:pt>
                <c:pt idx="14">
                  <c:v>32.5</c:v>
                </c:pt>
                <c:pt idx="15">
                  <c:v>17.8</c:v>
                </c:pt>
                <c:pt idx="16">
                  <c:v>26.3</c:v>
                </c:pt>
                <c:pt idx="17">
                  <c:v>23.2</c:v>
                </c:pt>
                <c:pt idx="18">
                  <c:v>34.799999999999997</c:v>
                </c:pt>
                <c:pt idx="19">
                  <c:v>21.1</c:v>
                </c:pt>
                <c:pt idx="20">
                  <c:v>20.2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715328"/>
        <c:axId val="75716864"/>
      </c:scatterChart>
      <c:valAx>
        <c:axId val="75715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5716864"/>
        <c:crosses val="autoZero"/>
        <c:crossBetween val="midCat"/>
      </c:valAx>
      <c:valAx>
        <c:axId val="75716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715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Лесные земли</a:t>
            </a:r>
            <a:r>
              <a:rPr lang="ru-RU" dirty="0" smtClean="0"/>
              <a:t>, пройденные </a:t>
            </a:r>
            <a:r>
              <a:rPr lang="ru-RU" dirty="0"/>
              <a:t>пожарами</a:t>
            </a:r>
            <a:r>
              <a:rPr lang="ru-RU" dirty="0" smtClean="0"/>
              <a:t>, тыс</a:t>
            </a:r>
            <a:r>
              <a:rPr lang="ru-RU" dirty="0"/>
              <a:t>. га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Лесные земли,пройденные пожарами,тыс. га</c:v>
          </c:tx>
          <c:xVal>
            <c:numRef>
              <c:f>Лист1!$C$1:$C$21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Лист1!$D$1:$D$21</c:f>
              <c:numCache>
                <c:formatCode>General</c:formatCode>
                <c:ptCount val="21"/>
                <c:pt idx="0">
                  <c:v>691.5</c:v>
                </c:pt>
                <c:pt idx="1">
                  <c:v>748.6</c:v>
                </c:pt>
                <c:pt idx="2">
                  <c:v>536.79999999999995</c:v>
                </c:pt>
                <c:pt idx="3">
                  <c:v>360.1</c:v>
                </c:pt>
                <c:pt idx="4">
                  <c:v>1853.5</c:v>
                </c:pt>
                <c:pt idx="5">
                  <c:v>726.7</c:v>
                </c:pt>
                <c:pt idx="6">
                  <c:v>2497</c:v>
                </c:pt>
                <c:pt idx="7">
                  <c:v>751.7</c:v>
                </c:pt>
                <c:pt idx="8">
                  <c:v>1328.6</c:v>
                </c:pt>
                <c:pt idx="9">
                  <c:v>896.8</c:v>
                </c:pt>
                <c:pt idx="10">
                  <c:v>1369.5</c:v>
                </c:pt>
                <c:pt idx="11">
                  <c:v>2352.8000000000002</c:v>
                </c:pt>
                <c:pt idx="12">
                  <c:v>543.29999999999995</c:v>
                </c:pt>
                <c:pt idx="13">
                  <c:v>845.3</c:v>
                </c:pt>
                <c:pt idx="14">
                  <c:v>1493.5</c:v>
                </c:pt>
                <c:pt idx="15">
                  <c:v>1036.0999999999999</c:v>
                </c:pt>
                <c:pt idx="16">
                  <c:v>2069.8000000000002</c:v>
                </c:pt>
                <c:pt idx="17">
                  <c:v>2111.6</c:v>
                </c:pt>
                <c:pt idx="18">
                  <c:v>2026.9</c:v>
                </c:pt>
                <c:pt idx="19">
                  <c:v>1408.4</c:v>
                </c:pt>
                <c:pt idx="20">
                  <c:v>2101.1999999999998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749248"/>
        <c:axId val="75750784"/>
      </c:scatterChart>
      <c:valAx>
        <c:axId val="75749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5750784"/>
        <c:crosses val="autoZero"/>
        <c:crossBetween val="midCat"/>
      </c:valAx>
      <c:valAx>
        <c:axId val="75750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7492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17.03.2014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7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2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3E8-E415-417A-8488-395A8465952E}" type="datetime1">
              <a:rPr lang="ru-RU" smtClean="0"/>
              <a:t>17.03.2014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599-0941-4E14-9EB8-00E24AC3164C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FEF-C694-44E3-B1CA-5959A09E7702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FC8-4E9F-4899-9B48-3958713A0443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8BEB-A9B4-4756-AF7E-2EE8CFA4BBD3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2552-AAFA-4D58-AD69-FEE9246D4ABA}" type="datetime1">
              <a:rPr lang="ru-RU" smtClean="0"/>
              <a:t>17.03.2014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95D-C00E-424A-9F13-46C770A829AE}" type="datetime1">
              <a:rPr lang="ru-RU" smtClean="0"/>
              <a:t>17.03.2014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960D-0EB6-4A82-A4E8-6562C3600EB9}" type="datetime1">
              <a:rPr lang="ru-RU" smtClean="0"/>
              <a:t>17.03.2014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B59A-F892-48CB-A840-2EEA18DE8637}" type="datetime1">
              <a:rPr lang="ru-RU" smtClean="0"/>
              <a:t>17.03.2014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635B-3912-4994-9517-7263B9610B86}" type="datetime1">
              <a:rPr lang="ru-RU" smtClean="0"/>
              <a:t>17.03.2014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BE7-0CED-49CA-A68D-11FA18C9C38B}" type="datetime1">
              <a:rPr lang="ru-RU" smtClean="0"/>
              <a:t>17.03.2014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86FEF34-1197-40F3-A733-EEBE93317C99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9128" y="6021288"/>
            <a:ext cx="1971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Химки – 2014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3265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РОССИЙСКОЙ ФЕДЕРАЦИИ</a:t>
            </a:r>
          </a:p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ДЕЛАМ ГРАЖДАНСКОЙ ОБОРОНЫ, ЧРЕЗВЫЧАЙНЫМСИТУАЦИЯМ И ЛИКВИДАЦИИ ПОСЛЕДСТВИЙ СТИХИЙНЫХ БЕДСТВИЙ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Академия гражданской защиты</a:t>
            </a:r>
            <a:endParaRPr lang="ru-RU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420888"/>
            <a:ext cx="86409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Разработка </a:t>
            </a:r>
            <a:r>
              <a:rPr lang="ru-RU" sz="2400" b="1" spc="50" dirty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информационной системы прогнозирования природных лесных </a:t>
            </a:r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пожаров</a:t>
            </a:r>
            <a:endParaRPr lang="ru-RU" sz="2400" b="1" spc="50" dirty="0">
              <a:ln w="11430"/>
              <a:solidFill>
                <a:srgbClr val="CC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4077072"/>
            <a:ext cx="360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Разработчики: Белоусов Р.Л.</a:t>
            </a:r>
          </a:p>
          <a:p>
            <a:pPr indent="1616075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Дрожжин Н.А.</a:t>
            </a:r>
          </a:p>
          <a:p>
            <a:pPr indent="1616075"/>
            <a:r>
              <a:rPr lang="ru-RU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Костенчук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М.И.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3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878741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высоком количестве пожаров.</a:t>
            </a:r>
          </a:p>
          <a:p>
            <a:pPr algn="ctr"/>
            <a:r>
              <a:rPr lang="ru-RU" dirty="0"/>
              <a:t>Значение минимальной поддержки наборов равно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 descr="D:\Work\Fires\Apriori\my_tex\apriori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56" y="2020416"/>
            <a:ext cx="4125144" cy="10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\Fires\Apriori\my_tex\apriori_tre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6" y="2020416"/>
            <a:ext cx="5446933" cy="19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</a:t>
            </a:r>
            <a:r>
              <a:rPr lang="ru-RU" dirty="0"/>
              <a:t>высоком количестве пожаров.</a:t>
            </a:r>
            <a:endParaRPr lang="ru-RU" dirty="0" smtClean="0"/>
          </a:p>
          <a:p>
            <a:pPr algn="ctr"/>
            <a:r>
              <a:rPr lang="ru-RU" dirty="0"/>
              <a:t>Значение минимальной поддержки наборов равно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04755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</a:t>
            </a:r>
            <a:r>
              <a:rPr lang="ru-RU" dirty="0"/>
              <a:t>высоком количестве пожаров.</a:t>
            </a:r>
            <a:endParaRPr lang="ru-RU" dirty="0" smtClean="0"/>
          </a:p>
          <a:p>
            <a:pPr algn="ctr"/>
            <a:r>
              <a:rPr lang="ru-RU" dirty="0" smtClean="0"/>
              <a:t>Значение минимальной поддержки наборов равно </a:t>
            </a:r>
            <a:r>
              <a:rPr lang="en-US" dirty="0" smtClean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12</a:t>
            </a:fld>
            <a:endParaRPr lang="ru-RU" dirty="0"/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04755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  <p:pic>
        <p:nvPicPr>
          <p:cNvPr id="2052" name="Picture 4" descr="D:\Work\Fires\Apriori\my_tex\apriori_tre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96" y="2205081"/>
            <a:ext cx="5411351" cy="31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sp>
        <p:nvSpPr>
          <p:cNvPr id="4" name="Стрелка вправо с вырезом 3"/>
          <p:cNvSpPr/>
          <p:nvPr/>
        </p:nvSpPr>
        <p:spPr>
          <a:xfrm>
            <a:off x="3419872" y="3624188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099"/>
              </p:ext>
            </p:extLst>
          </p:nvPr>
        </p:nvGraphicFramePr>
        <p:xfrm>
          <a:off x="4268391" y="2276872"/>
          <a:ext cx="4464497" cy="323717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88842"/>
                <a:gridCol w="1255374"/>
                <a:gridCol w="432048"/>
                <a:gridCol w="1003997"/>
                <a:gridCol w="1084236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Результат,</a:t>
                      </a:r>
                    </a:p>
                    <a:p>
                      <a:pPr algn="ctr"/>
                      <a:r>
                        <a:rPr lang="ru-RU" sz="1200" b="0" dirty="0" smtClean="0"/>
                        <a:t>число</a:t>
                      </a:r>
                      <a:r>
                        <a:rPr lang="ru-RU" sz="1200" b="0" baseline="0" dirty="0" smtClean="0"/>
                        <a:t> пожаров</a:t>
                      </a:r>
                      <a:endParaRPr lang="ru-RU" sz="12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30.0%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Б,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Г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70.0%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 descr="D:\Work\Fires\Apriori\my_tex\Apriori_Tree_Final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" y="2708920"/>
            <a:ext cx="3233068" cy="1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</a:t>
            </a:r>
            <a:r>
              <a:rPr lang="ru-RU" dirty="0" smtClean="0"/>
              <a:t>апробации </a:t>
            </a:r>
            <a:r>
              <a:rPr lang="ru-RU" dirty="0" smtClean="0"/>
              <a:t>программы </a:t>
            </a:r>
            <a:r>
              <a:rPr lang="ru-RU" dirty="0" smtClean="0"/>
              <a:t>получены правила: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8497"/>
              </p:ext>
            </p:extLst>
          </p:nvPr>
        </p:nvGraphicFramePr>
        <p:xfrm>
          <a:off x="611560" y="2023126"/>
          <a:ext cx="7920882" cy="360189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71651"/>
                <a:gridCol w="3688835"/>
                <a:gridCol w="508723"/>
                <a:gridCol w="1971553"/>
                <a:gridCol w="1080120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Осадков очень мало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низкая,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85.7%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низкая и 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средняя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 среднее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 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29.1%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растёт,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III. </a:t>
            </a:r>
            <a:r>
              <a:rPr lang="ru-RU" dirty="0" smtClean="0"/>
              <a:t>Работа нейронной продукционной сети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772816"/>
            <a:ext cx="844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2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755576" y="404664"/>
            <a:ext cx="7772400" cy="25050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effectLst/>
              </a:rPr>
              <a:t>Поиск ассоциативных правил для оценки количества лесных пожаров в модели ANFIS</a:t>
            </a:r>
            <a:endParaRPr lang="ru-RU" sz="4000" b="1" dirty="0"/>
          </a:p>
        </p:txBody>
      </p:sp>
      <p:sp>
        <p:nvSpPr>
          <p:cNvPr id="4" name="Текст 9"/>
          <p:cNvSpPr txBox="1">
            <a:spLocks/>
          </p:cNvSpPr>
          <p:nvPr/>
        </p:nvSpPr>
        <p:spPr>
          <a:xfrm>
            <a:off x="693195" y="5105424"/>
            <a:ext cx="7772400" cy="113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1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646971"/>
              </p:ext>
            </p:extLst>
          </p:nvPr>
        </p:nvGraphicFramePr>
        <p:xfrm>
          <a:off x="539552" y="1916832"/>
          <a:ext cx="411793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92797"/>
              </p:ext>
            </p:extLst>
          </p:nvPr>
        </p:nvGraphicFramePr>
        <p:xfrm>
          <a:off x="4427984" y="1916832"/>
          <a:ext cx="4182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522920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щерб </a:t>
            </a:r>
            <a:r>
              <a:rPr lang="ru-RU" sz="2000" dirty="0"/>
              <a:t>от лесных пожаров в 2013 году составил порядка </a:t>
            </a:r>
            <a:r>
              <a:rPr lang="ru-RU" sz="2000" i="1" dirty="0"/>
              <a:t>20 млрд рублей</a:t>
            </a:r>
            <a:r>
              <a:rPr lang="ru-RU" sz="2000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72242"/>
            <a:ext cx="8229600" cy="105152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863" y="2353107"/>
            <a:ext cx="8229600" cy="125273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/>
              <a:t>Поиск </a:t>
            </a:r>
            <a:r>
              <a:rPr lang="ru-RU" sz="2800" dirty="0" smtClean="0"/>
              <a:t>ассоциативных связей </a:t>
            </a:r>
            <a:r>
              <a:rPr lang="ru-RU" sz="2800" dirty="0" smtClean="0"/>
              <a:t>и </a:t>
            </a:r>
            <a:r>
              <a:rPr lang="ru-RU" sz="2800" dirty="0" smtClean="0"/>
              <a:t>построение продукционны</a:t>
            </a:r>
            <a:r>
              <a:rPr lang="ru-RU" sz="2800" dirty="0" smtClean="0"/>
              <a:t>х </a:t>
            </a:r>
            <a:r>
              <a:rPr lang="ru-RU" sz="2800" dirty="0" smtClean="0"/>
              <a:t>правил </a:t>
            </a:r>
            <a:r>
              <a:rPr lang="ru-RU" sz="2800" dirty="0" smtClean="0"/>
              <a:t>оценки количества лесных пожаров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152562"/>
            <a:ext cx="5256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Задача</a:t>
            </a:r>
            <a:endParaRPr lang="en-US" sz="3600" dirty="0" smtClean="0"/>
          </a:p>
          <a:p>
            <a:pPr lvl="0" algn="ctr"/>
            <a:r>
              <a:rPr lang="ru-RU" sz="2400" dirty="0" smtClean="0"/>
              <a:t>Реализация алгоритма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335"/>
              </p:ext>
            </p:extLst>
          </p:nvPr>
        </p:nvGraphicFramePr>
        <p:xfrm>
          <a:off x="539552" y="1124744"/>
          <a:ext cx="8229600" cy="2661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80120"/>
                <a:gridCol w="7486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.04.12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-08.04.12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63839"/>
              </p:ext>
            </p:extLst>
          </p:nvPr>
        </p:nvGraphicFramePr>
        <p:xfrm>
          <a:off x="1890894" y="3861048"/>
          <a:ext cx="54174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67"/>
                <a:gridCol w="4755143"/>
              </a:tblGrid>
              <a:tr h="365760">
                <a:tc>
                  <a:txBody>
                    <a:bodyPr/>
                    <a:lstStyle/>
                    <a:p>
                      <a:pPr indent="185738" algn="r"/>
                      <a:r>
                        <a:rPr lang="en-US" dirty="0" smtClean="0"/>
                        <a:t>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Температура в градусах Цельсия.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ru-RU" baseline="-2500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Влажность воздуха в процентах.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ru-RU" baseline="-25000" dirty="0" smtClean="0"/>
                        <a:t>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3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545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Количество пожаров.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ru-RU" sz="3200" i="1" dirty="0"/>
              <a:t>Предобработка </a:t>
            </a:r>
            <a:r>
              <a:rPr lang="ru-RU" sz="3200" dirty="0"/>
              <a:t>входных данных.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964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Представление 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" y="2636912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" y="4472488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Круговая стрелка 6"/>
          <p:cNvSpPr/>
          <p:nvPr/>
        </p:nvSpPr>
        <p:spPr>
          <a:xfrm rot="5400000" flipV="1">
            <a:off x="199482" y="3833208"/>
            <a:ext cx="864637" cy="100811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159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4503574" y="5519295"/>
            <a:ext cx="684076" cy="3837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D:\Work\Fires\Apriori\my_tex\data_transform_thi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0" y="4770020"/>
            <a:ext cx="3511282" cy="1516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Построение 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3370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ru-RU" sz="4400" dirty="0" smtClean="0"/>
              <a:t>, то </a:t>
            </a:r>
            <a:r>
              <a:rPr lang="en-US" sz="4400" dirty="0" smtClean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– предпосылка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ru-RU" dirty="0" smtClean="0"/>
              <a:t> – результат</a:t>
            </a:r>
            <a:endParaRPr lang="ru-RU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3645024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39561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Основная задача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7</a:t>
            </a:fld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4427984" y="5157192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427984" y="5468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087" y="28529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антимонотонности</a:t>
            </a:r>
            <a:r>
              <a:rPr lang="ru-RU" dirty="0"/>
              <a:t> существенно уменьшает время работы </a:t>
            </a:r>
            <a:r>
              <a:rPr lang="ru-RU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Простота реализации.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1700808"/>
            <a:ext cx="357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1B3255"/>
                </a:solidFill>
              </a:rPr>
              <a:t>Алгоритм </a:t>
            </a:r>
            <a:r>
              <a:rPr lang="en-US" sz="3200" dirty="0" err="1" smtClean="0">
                <a:solidFill>
                  <a:srgbClr val="1B3255"/>
                </a:solidFill>
              </a:rPr>
              <a:t>Apriori</a:t>
            </a:r>
            <a:endParaRPr lang="ru-RU" sz="3200" dirty="0">
              <a:solidFill>
                <a:srgbClr val="1B325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31541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Поиск ассоциативных </a:t>
            </a:r>
            <a:r>
              <a:rPr lang="ru-RU" sz="4400" dirty="0"/>
              <a:t>правил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7" name="Picture 3" descr="D:\Work\Fires\Apriori\my_tex\table_to_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1975019"/>
            <a:ext cx="6680488" cy="45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1968</TotalTime>
  <Words>810</Words>
  <Application>Microsoft Office PowerPoint</Application>
  <PresentationFormat>Экран (4:3)</PresentationFormat>
  <Paragraphs>365</Paragraphs>
  <Slides>16</Slides>
  <Notes>2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Исполнительная</vt:lpstr>
      <vt:lpstr>Презентация PowerPoint</vt:lpstr>
      <vt:lpstr>Презентация PowerPoint</vt:lpstr>
      <vt:lpstr>Актуальность</vt:lpstr>
      <vt:lpstr>Цель работы</vt:lpstr>
      <vt:lpstr>Исходные данные</vt:lpstr>
      <vt:lpstr>Предобработка входных данных. </vt:lpstr>
      <vt:lpstr>Основная задача</vt:lpstr>
      <vt:lpstr>Презентация PowerPoint</vt:lpstr>
      <vt:lpstr>Поиск ассоциативных правил</vt:lpstr>
      <vt:lpstr>Презентация PowerPoint</vt:lpstr>
      <vt:lpstr>Презентация PowerPoint</vt:lpstr>
      <vt:lpstr>Презентация PowerPoint</vt:lpstr>
      <vt:lpstr>Поиск ассоциативных правил</vt:lpstr>
      <vt:lpstr>Поиск ассоциативных правил</vt:lpstr>
      <vt:lpstr>Поиск ассоциативных правил для оценки количества лесных пожаров в модели ANFIS</vt:lpstr>
      <vt:lpstr>Общий алгоритм работы программы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админ</cp:lastModifiedBy>
  <cp:revision>147</cp:revision>
  <dcterms:created xsi:type="dcterms:W3CDTF">2014-02-07T05:32:16Z</dcterms:created>
  <dcterms:modified xsi:type="dcterms:W3CDTF">2014-03-17T09:05:01Z</dcterms:modified>
</cp:coreProperties>
</file>