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85" r:id="rId4"/>
    <p:sldId id="288" r:id="rId5"/>
    <p:sldId id="276" r:id="rId6"/>
    <p:sldId id="266" r:id="rId7"/>
    <p:sldId id="262" r:id="rId8"/>
    <p:sldId id="269" r:id="rId9"/>
    <p:sldId id="289" r:id="rId10"/>
    <p:sldId id="290" r:id="rId11"/>
    <p:sldId id="291" r:id="rId12"/>
    <p:sldId id="287" r:id="rId13"/>
    <p:sldId id="277" r:id="rId14"/>
    <p:sldId id="271" r:id="rId15"/>
    <p:sldId id="272" r:id="rId16"/>
    <p:sldId id="283" r:id="rId17"/>
    <p:sldId id="273" r:id="rId18"/>
    <p:sldId id="284" r:id="rId19"/>
    <p:sldId id="270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9E42-D8ED-D44C-B961-E452B2E44421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9FBE-8DD7-B147-9405-3B29E225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6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3CF9-5E3D-374C-83D9-1233273498D7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DC13-0A9D-6E48-B4D6-C095D24F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which 275 apps were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7DC13-0A9D-6E48-B4D6-C095D24F2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305-A8BC-8F44-9168-3150277245E8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2BDD-6B28-064E-85B1-ACDBC7583D00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CC7A-9F8A-B945-B0EE-B897F4472E1C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9D3-372C-AF4B-8B2B-C0E63532B63F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5AD1-258B-0C4A-B77A-3FD0B9AC7D4A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211D-116C-D742-AB72-89CDA9FB1812}" type="datetime1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40DB-A96D-494C-BC6F-ACEC89392848}" type="datetime1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9C6-2226-3C4D-8AE7-68617936F0E7}" type="datetime1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6E-F354-7B4F-B412-B414BEF1E0A1}" type="datetime1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08-3FD9-554B-A0EF-84DBEF0DA336}" type="datetime1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15B5-D1F9-6540-95B0-FAB6FA7C62EF}" type="datetime1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0664-AE3C-A840-B9C4-5057552815AC}" type="datetime1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Empirical Study of Location Truncation on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Kristopher </a:t>
            </a:r>
            <a:r>
              <a:rPr lang="en-US" b="1" dirty="0" err="1" smtClean="0"/>
              <a:t>Micinski</a:t>
            </a:r>
            <a:endParaRPr lang="en-US" b="1" dirty="0" smtClean="0"/>
          </a:p>
          <a:p>
            <a:r>
              <a:rPr lang="en-US" dirty="0" smtClean="0"/>
              <a:t>Philip Phelps</a:t>
            </a:r>
          </a:p>
          <a:p>
            <a:r>
              <a:rPr lang="en-US" dirty="0" smtClean="0"/>
              <a:t>Jeffrey S. Foster</a:t>
            </a:r>
          </a:p>
          <a:p>
            <a:r>
              <a:rPr lang="en-US" sz="2400" dirty="0" smtClean="0"/>
              <a:t>University of Maryland, College Park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14" y="-105674"/>
            <a:ext cx="3060986" cy="18733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4169070" y="2512644"/>
            <a:ext cx="1435707" cy="2761148"/>
          </a:xfrm>
          <a:custGeom>
            <a:avLst/>
            <a:gdLst>
              <a:gd name="connsiteX0" fmla="*/ 0 w 1435707"/>
              <a:gd name="connsiteY0" fmla="*/ 1118265 h 2761148"/>
              <a:gd name="connsiteX1" fmla="*/ 13805 w 1435707"/>
              <a:gd name="connsiteY1" fmla="*/ 2761148 h 2761148"/>
              <a:gd name="connsiteX2" fmla="*/ 1435707 w 1435707"/>
              <a:gd name="connsiteY2" fmla="*/ 1684300 h 2761148"/>
              <a:gd name="connsiteX3" fmla="*/ 1435707 w 1435707"/>
              <a:gd name="connsiteY3" fmla="*/ 0 h 2761148"/>
              <a:gd name="connsiteX4" fmla="*/ 0 w 1435707"/>
              <a:gd name="connsiteY4" fmla="*/ 1118265 h 27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707" h="2761148">
                <a:moveTo>
                  <a:pt x="0" y="1118265"/>
                </a:moveTo>
                <a:lnTo>
                  <a:pt x="13805" y="2761148"/>
                </a:lnTo>
                <a:lnTo>
                  <a:pt x="1435707" y="1684300"/>
                </a:lnTo>
                <a:lnTo>
                  <a:pt x="1435707" y="0"/>
                </a:lnTo>
                <a:lnTo>
                  <a:pt x="0" y="1118265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of common elements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 intersection size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7002" y="2480991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(1.4)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487002" y="3045387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 (1.6)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487002" y="360932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(1.8)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7002" y="4173722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(2.4)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487002" y="4725903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(2.7)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602640" y="2480534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(1.6)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602640" y="3044930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(2.1)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602640" y="3608869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(2.5)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602640" y="4173265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 (2.9)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602640" y="472544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 (3.0)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2041" y="2480991"/>
            <a:ext cx="1410599" cy="112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92041" y="4173265"/>
            <a:ext cx="1410599" cy="1116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farther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elt</a:t>
            </a:r>
            <a:r>
              <a:rPr lang="en-US" dirty="0" smtClean="0"/>
              <a:t> is, on original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1.8 – 1.4 = 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7002" y="2480991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(1.4)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487002" y="3045387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 (1.6)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487002" y="360932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(1.8)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7002" y="4173722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(2.4)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487002" y="4725903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(2.7)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602640" y="2480534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(1.6)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602640" y="3044930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(2.1)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602640" y="3608869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(2.5)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602640" y="4173265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 (2.9)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602640" y="472544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 (3.0)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629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Need to Scroll </a:t>
            </a:r>
            <a:r>
              <a:rPr lang="en-US" smtClean="0"/>
              <a:t>for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restaurant_finder_nominal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6" y="2074593"/>
            <a:ext cx="3384347" cy="4526565"/>
          </a:xfrm>
          <a:prstGeom prst="rect">
            <a:avLst/>
          </a:prstGeom>
        </p:spPr>
      </p:pic>
      <p:pic>
        <p:nvPicPr>
          <p:cNvPr id="6" name="Picture 5" descr="restaurant_finder_ref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1" y="2074593"/>
            <a:ext cx="3384349" cy="4526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7184" y="1551373"/>
            <a:ext cx="13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39301" y="1551373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Truncated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54242" y="3051068"/>
            <a:ext cx="2120564" cy="281637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6674" y="5799962"/>
            <a:ext cx="755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???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Tested 6 different list-based apps</a:t>
            </a:r>
          </a:p>
          <a:p>
            <a:r>
              <a:rPr lang="en-US" dirty="0" smtClean="0"/>
              <a:t>6 different cities</a:t>
            </a:r>
          </a:p>
          <a:p>
            <a:pPr lvl="1"/>
            <a:r>
              <a:rPr lang="en-US" dirty="0" smtClean="0"/>
              <a:t>Decatur, TX (pop. 6k) to New York, NY (pop. 8.2M)</a:t>
            </a:r>
          </a:p>
          <a:p>
            <a:r>
              <a:rPr lang="en-US" dirty="0" smtClean="0"/>
              <a:t>10 points per city</a:t>
            </a:r>
          </a:p>
          <a:p>
            <a:pPr lvl="1"/>
            <a:r>
              <a:rPr lang="en-US" dirty="0" smtClean="0"/>
              <a:t>Chosen at random such that all apps work at </a:t>
            </a:r>
            <a:r>
              <a:rPr lang="en-US" dirty="0" err="1" smtClean="0"/>
              <a:t>locs</a:t>
            </a:r>
            <a:endParaRPr lang="en-US" dirty="0" smtClean="0"/>
          </a:p>
          <a:p>
            <a:r>
              <a:rPr lang="en-US" dirty="0" smtClean="0"/>
              <a:t>Measured where</a:t>
            </a:r>
          </a:p>
          <a:p>
            <a:pPr lvl="1"/>
            <a:r>
              <a:rPr lang="en-US" dirty="0" smtClean="0"/>
              <a:t>Edit distance is &gt; 20% of size of list</a:t>
            </a:r>
          </a:p>
          <a:p>
            <a:pPr lvl="1"/>
            <a:r>
              <a:rPr lang="en-US" dirty="0" smtClean="0"/>
              <a:t>Set intersection is &lt; 80% of size of list</a:t>
            </a:r>
          </a:p>
          <a:p>
            <a:pPr lvl="1"/>
            <a:r>
              <a:rPr lang="en-US" dirty="0" smtClean="0"/>
              <a:t>Additional distance is &gt; 1 km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ans_across_city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69" y="1224851"/>
            <a:ext cx="4580520" cy="549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02730" y="5121929"/>
            <a:ext cx="3216534" cy="41418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7247" y="4246533"/>
            <a:ext cx="218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Increases quickly even with minimal truncation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317832" y="5169863"/>
            <a:ext cx="1608800" cy="97369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5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dians_across_city_si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59" y="1288483"/>
            <a:ext cx="4525301" cy="5430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92291" y="2816371"/>
            <a:ext cx="3244144" cy="13806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634" y="2181306"/>
            <a:ext cx="222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Truncate 2 km before losing many common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2213" y="3782773"/>
            <a:ext cx="2727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Truncate </a:t>
            </a:r>
            <a:r>
              <a:rPr lang="en-US" sz="2000" i="1" dirty="0" smtClean="0"/>
              <a:t>more</a:t>
            </a:r>
            <a:r>
              <a:rPr lang="en-US" sz="2000" dirty="0" smtClean="0"/>
              <a:t> in less populated areas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94679" y="3782773"/>
            <a:ext cx="826856" cy="2208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45850" y="4390224"/>
            <a:ext cx="1684194" cy="5384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ns_across_city_si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58" y="1417638"/>
            <a:ext cx="4373447" cy="5248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92291" y="2940629"/>
            <a:ext cx="3092290" cy="0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1768348"/>
            <a:ext cx="2319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Fewer</a:t>
            </a:r>
            <a:r>
              <a:rPr lang="en-US" sz="2000" dirty="0" smtClean="0"/>
              <a:t> </a:t>
            </a:r>
            <a:r>
              <a:rPr lang="en-US" sz="2000" dirty="0" err="1" smtClean="0"/>
              <a:t>Walmarts</a:t>
            </a:r>
            <a:r>
              <a:rPr lang="en-US" sz="2000" dirty="0" smtClean="0"/>
              <a:t> than gas stations,</a:t>
            </a:r>
          </a:p>
          <a:p>
            <a:pPr algn="ctr"/>
            <a:r>
              <a:rPr lang="en-US" sz="2000" dirty="0" smtClean="0"/>
              <a:t>so more truncation okay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0044" y="4143471"/>
            <a:ext cx="231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Truncate up to 20km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H="1" flipV="1">
            <a:off x="5646191" y="2940629"/>
            <a:ext cx="2443463" cy="120284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9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dians_across_city_additional_dis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9" y="1417638"/>
            <a:ext cx="4235398" cy="5082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0077" y="3230543"/>
            <a:ext cx="226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Undefined for some locations.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14875" y="3876874"/>
            <a:ext cx="2360633" cy="1396918"/>
          </a:xfrm>
          <a:prstGeom prst="straightConnector1">
            <a:avLst/>
          </a:prstGeom>
          <a:ln w="571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29362" y="2264141"/>
            <a:ext cx="966342" cy="966403"/>
          </a:xfrm>
          <a:prstGeom prst="straightConnector1">
            <a:avLst/>
          </a:prstGeom>
          <a:ln w="571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482" y="4528819"/>
            <a:ext cx="22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Truncate up to 2 km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66682" y="4898151"/>
            <a:ext cx="3023266" cy="67936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dians_across_city_additional_dis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0" y="1417638"/>
            <a:ext cx="4334427" cy="5201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0077" y="4171870"/>
            <a:ext cx="226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truncate up to 5-20 km before utility decreases a lot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50876" y="5687964"/>
            <a:ext cx="3092291" cy="0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7606" y="5095200"/>
            <a:ext cx="1587560" cy="59276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5-20 km truncation acceptable for many apps</a:t>
            </a:r>
          </a:p>
          <a:p>
            <a:r>
              <a:rPr lang="en-US" dirty="0" smtClean="0"/>
              <a:t>Ability to truncate varies with</a:t>
            </a:r>
          </a:p>
          <a:p>
            <a:pPr lvl="1"/>
            <a:r>
              <a:rPr lang="en-US" i="1" dirty="0" smtClean="0"/>
              <a:t>Object density</a:t>
            </a:r>
          </a:p>
          <a:p>
            <a:pPr lvl="2"/>
            <a:r>
              <a:rPr lang="en-US" dirty="0" smtClean="0"/>
              <a:t>Which is often correlated with </a:t>
            </a:r>
            <a:r>
              <a:rPr lang="en-US" i="1" dirty="0" smtClean="0"/>
              <a:t>population</a:t>
            </a:r>
          </a:p>
          <a:p>
            <a:pPr lvl="1"/>
            <a:r>
              <a:rPr lang="en-US" dirty="0" smtClean="0"/>
              <a:t>Metric</a:t>
            </a:r>
          </a:p>
          <a:p>
            <a:pPr lvl="2"/>
            <a:r>
              <a:rPr lang="en-US" dirty="0" smtClean="0"/>
              <a:t>Edit distance least forgiving (also unnatural)</a:t>
            </a:r>
          </a:p>
          <a:p>
            <a:pPr lvl="2"/>
            <a:r>
              <a:rPr lang="en-US" dirty="0" smtClean="0"/>
              <a:t>Set intersection size in the middle</a:t>
            </a:r>
          </a:p>
          <a:p>
            <a:pPr lvl="2"/>
            <a:r>
              <a:rPr lang="en-US" dirty="0" smtClean="0"/>
              <a:t>Additional distance most forgiving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Location-Based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provide targeted services</a:t>
            </a:r>
          </a:p>
          <a:p>
            <a:pPr lvl="1"/>
            <a:r>
              <a:rPr lang="en-US" dirty="0" smtClean="0"/>
              <a:t>In exchange for user location</a:t>
            </a:r>
          </a:p>
          <a:p>
            <a:pPr lvl="1"/>
            <a:r>
              <a:rPr lang="en-US" dirty="0" smtClean="0"/>
              <a:t>Do they really need precise location?</a:t>
            </a:r>
          </a:p>
          <a:p>
            <a:r>
              <a:rPr lang="en-US" dirty="0" smtClean="0"/>
              <a:t>Many proposed </a:t>
            </a:r>
            <a:r>
              <a:rPr lang="en-US" i="1" dirty="0" smtClean="0"/>
              <a:t>location privacy</a:t>
            </a:r>
            <a:r>
              <a:rPr lang="en-US" dirty="0" smtClean="0"/>
              <a:t> mechanisms</a:t>
            </a:r>
          </a:p>
          <a:p>
            <a:r>
              <a:rPr lang="en-US" dirty="0" smtClean="0"/>
              <a:t>Our work:</a:t>
            </a:r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How does location privacy affect </a:t>
            </a:r>
            <a:r>
              <a:rPr lang="en-US" sz="3200" i="1" dirty="0" smtClean="0">
                <a:solidFill>
                  <a:srgbClr val="0000FF"/>
                </a:solidFill>
              </a:rPr>
              <a:t>utility</a:t>
            </a:r>
            <a:r>
              <a:rPr lang="en-US" sz="3200" dirty="0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tudied how location is used in 275 apps</a:t>
            </a:r>
          </a:p>
          <a:p>
            <a:pPr lvl="1"/>
            <a:r>
              <a:rPr lang="en-US" dirty="0" smtClean="0"/>
              <a:t>Instrumented using </a:t>
            </a:r>
            <a:r>
              <a:rPr lang="en-US" dirty="0" err="1" smtClean="0"/>
              <a:t>CloakDroid</a:t>
            </a:r>
            <a:endParaRPr lang="en-US" dirty="0" smtClean="0"/>
          </a:p>
          <a:p>
            <a:r>
              <a:rPr lang="en-US" dirty="0" smtClean="0"/>
              <a:t>Three utility metrics</a:t>
            </a:r>
          </a:p>
          <a:p>
            <a:pPr lvl="1"/>
            <a:r>
              <a:rPr lang="en-US" dirty="0" smtClean="0"/>
              <a:t>Edit distance, set intersection, additional distance</a:t>
            </a:r>
          </a:p>
          <a:p>
            <a:r>
              <a:rPr lang="en-US" dirty="0"/>
              <a:t>5-</a:t>
            </a:r>
            <a:r>
              <a:rPr lang="en-US" dirty="0" smtClean="0"/>
              <a:t>20 km </a:t>
            </a:r>
            <a:r>
              <a:rPr lang="en-US" dirty="0"/>
              <a:t>truncation acceptable for many apps</a:t>
            </a:r>
          </a:p>
          <a:p>
            <a:pPr lvl="1"/>
            <a:r>
              <a:rPr lang="en-US" dirty="0"/>
              <a:t>Ability to truncate varies </a:t>
            </a:r>
            <a:r>
              <a:rPr lang="en-US" dirty="0" smtClean="0"/>
              <a:t>with object </a:t>
            </a:r>
            <a:r>
              <a:rPr lang="en-US" dirty="0"/>
              <a:t>density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More apps, more location-privacy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10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Studied large set of apps from Google Play</a:t>
            </a:r>
          </a:p>
          <a:p>
            <a:pPr lvl="1"/>
            <a:r>
              <a:rPr lang="en-US" dirty="0" smtClean="0"/>
              <a:t>Found 6 categories of location usage</a:t>
            </a:r>
          </a:p>
          <a:p>
            <a:r>
              <a:rPr lang="en-US" dirty="0" err="1" smtClean="0"/>
              <a:t>CloakDroid</a:t>
            </a:r>
            <a:r>
              <a:rPr lang="en-US" dirty="0" smtClean="0"/>
              <a:t>: retrofit apps with </a:t>
            </a:r>
            <a:r>
              <a:rPr lang="en-US" i="1" dirty="0" smtClean="0"/>
              <a:t>location truncation</a:t>
            </a:r>
            <a:endParaRPr lang="en-US" dirty="0" smtClean="0"/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 rewriting</a:t>
            </a:r>
          </a:p>
          <a:p>
            <a:r>
              <a:rPr lang="en-US" dirty="0" smtClean="0"/>
              <a:t>Ran on 6 apps at 60 locations and 10 truncation amounts</a:t>
            </a:r>
          </a:p>
          <a:p>
            <a:pPr lvl="1"/>
            <a:r>
              <a:rPr lang="en-US" dirty="0" smtClean="0"/>
              <a:t>All apps provide </a:t>
            </a:r>
            <a:r>
              <a:rPr lang="en-US" i="1" dirty="0" smtClean="0"/>
              <a:t>list</a:t>
            </a:r>
            <a:r>
              <a:rPr lang="en-US" dirty="0" smtClean="0"/>
              <a:t> output, e.g., nearest restaurants</a:t>
            </a:r>
          </a:p>
          <a:p>
            <a:pPr lvl="1"/>
            <a:r>
              <a:rPr lang="en-US" dirty="0" smtClean="0"/>
              <a:t>Three utility metrics: edit distance, set intersection size, additional distance</a:t>
            </a:r>
          </a:p>
          <a:p>
            <a:pPr lvl="1"/>
            <a:r>
              <a:rPr lang="en-US" dirty="0" smtClean="0"/>
              <a:t>Let us study utility in a </a:t>
            </a:r>
            <a:r>
              <a:rPr lang="en-US" b="1" dirty="0" smtClean="0"/>
              <a:t>direct</a:t>
            </a:r>
            <a:r>
              <a:rPr lang="en-US" dirty="0" smtClean="0"/>
              <a:t> way (looking at app’s GUI)</a:t>
            </a:r>
          </a:p>
          <a:p>
            <a:r>
              <a:rPr lang="en-US" dirty="0" smtClean="0"/>
              <a:t>Result: apps can have their inputs truncated</a:t>
            </a:r>
          </a:p>
          <a:p>
            <a:pPr lvl="1"/>
            <a:r>
              <a:rPr lang="en-US" dirty="0" smtClean="0"/>
              <a:t>Most 5-20 km before much real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Snap location to grid</a:t>
            </a:r>
          </a:p>
          <a:p>
            <a:pPr lvl="1"/>
            <a:r>
              <a:rPr lang="en-US" dirty="0" smtClean="0"/>
              <a:t>User-controlled spacing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Simple to understand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prior data needed</a:t>
            </a:r>
          </a:p>
          <a:p>
            <a:pPr lvl="1"/>
            <a:r>
              <a:rPr lang="en-US" dirty="0"/>
              <a:t>No domain </a:t>
            </a:r>
            <a:r>
              <a:rPr lang="en-US" dirty="0" smtClean="0"/>
              <a:t>knowledge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Defeats only </a:t>
            </a:r>
            <a:r>
              <a:rPr lang="en-US" dirty="0"/>
              <a:t>localization attacks</a:t>
            </a:r>
          </a:p>
          <a:p>
            <a:pPr lvl="2"/>
            <a:r>
              <a:rPr lang="en-US" dirty="0"/>
              <a:t>Not </a:t>
            </a:r>
            <a:r>
              <a:rPr lang="en-US" dirty="0" smtClean="0"/>
              <a:t>anonymity or tracking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eventually localize user</a:t>
            </a:r>
          </a:p>
          <a:p>
            <a:pPr lvl="2"/>
            <a:r>
              <a:rPr lang="en-US" dirty="0"/>
              <a:t>If you take traces of </a:t>
            </a:r>
            <a:r>
              <a:rPr lang="en-US" dirty="0" smtClean="0"/>
              <a:t>data over time</a:t>
            </a:r>
            <a:endParaRPr lang="en-US" dirty="0"/>
          </a:p>
          <a:p>
            <a:pPr lvl="1"/>
            <a:r>
              <a:rPr lang="en-US" dirty="0"/>
              <a:t>Won’t work for all apps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location_grid_truncation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01" y="1417638"/>
            <a:ext cx="3344599" cy="33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Apps Use 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Looked at top 750 free apps in Google Play</a:t>
            </a:r>
          </a:p>
          <a:p>
            <a:pPr lvl="1"/>
            <a:r>
              <a:rPr lang="en-US" dirty="0" smtClean="0"/>
              <a:t>Pulled from market in April 2012</a:t>
            </a:r>
          </a:p>
          <a:p>
            <a:r>
              <a:rPr lang="en-US" dirty="0" smtClean="0"/>
              <a:t>275 request location</a:t>
            </a:r>
          </a:p>
          <a:p>
            <a:r>
              <a:rPr lang="en-US" dirty="0" smtClean="0"/>
              <a:t>Installed and used each app</a:t>
            </a:r>
          </a:p>
          <a:p>
            <a:pPr lvl="1"/>
            <a:r>
              <a:rPr lang="en-US" dirty="0" smtClean="0"/>
              <a:t>Why does app request location permission?</a:t>
            </a:r>
          </a:p>
          <a:p>
            <a:r>
              <a:rPr lang="en-US" dirty="0"/>
              <a:t>F</a:t>
            </a:r>
            <a:r>
              <a:rPr lang="en-US" dirty="0" smtClean="0"/>
              <a:t>ound six main uses of location in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275 Apps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L</a:t>
            </a:r>
            <a:r>
              <a:rPr lang="en-US" dirty="0" smtClean="0"/>
              <a:t>ocation?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28" y="1581468"/>
            <a:ext cx="807580" cy="807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0976" y="2352887"/>
            <a:ext cx="244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Listing nearby </a:t>
            </a:r>
            <a:r>
              <a:rPr lang="en-US" sz="2400" dirty="0" err="1" smtClean="0"/>
              <a:t>objs</a:t>
            </a:r>
            <a:r>
              <a:rPr lang="en-US" sz="2400" dirty="0" smtClean="0"/>
              <a:t> (43)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70" y="1563213"/>
            <a:ext cx="807578" cy="807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7481" y="2352887"/>
            <a:ext cx="202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Fine-grained uses (34)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505" y="4503562"/>
            <a:ext cx="233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Nearest city (22)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659" y="1566505"/>
            <a:ext cx="822543" cy="822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79241" y="2352887"/>
            <a:ext cx="176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Ads (58)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246" y="3865777"/>
            <a:ext cx="634689" cy="6346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9213" y="4500466"/>
            <a:ext cx="176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Tagging (28)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628" y="3865777"/>
            <a:ext cx="649037" cy="6490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0851" y="4500466"/>
            <a:ext cx="22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Weather (21)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61436" y="5564715"/>
            <a:ext cx="217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Unsure (17)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2596" y="5564715"/>
            <a:ext cx="269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Unable to Test (52)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3681" y="3824359"/>
            <a:ext cx="756530" cy="7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359" y="3733195"/>
            <a:ext cx="797661" cy="79766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91573" y="5358333"/>
            <a:ext cx="1509889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RefineDroid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930444" y="4433005"/>
            <a:ext cx="1509889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Dr. Android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7902" y="4389223"/>
            <a:ext cx="797661" cy="79766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98665" y="4433005"/>
            <a:ext cx="1428795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CloakDroid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services</a:t>
            </a:r>
            <a:endParaRPr lang="en-US" sz="16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21371" y="3815982"/>
            <a:ext cx="0" cy="1938626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371" y="5452877"/>
            <a:ext cx="180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Process boundary</a:t>
            </a:r>
            <a:endParaRPr lang="en-US" sz="14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301462" y="4788054"/>
            <a:ext cx="628982" cy="925328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1546518" y="4530856"/>
            <a:ext cx="6672" cy="827477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1952020" y="4132026"/>
            <a:ext cx="978424" cy="656028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40333" y="4788054"/>
            <a:ext cx="807569" cy="0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/>
          <p:cNvSpPr/>
          <p:nvPr/>
        </p:nvSpPr>
        <p:spPr>
          <a:xfrm>
            <a:off x="6045563" y="4647365"/>
            <a:ext cx="953102" cy="313421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4840" y="33114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org.apk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1157" y="5200843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enh.apk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92925" y="3545761"/>
            <a:ext cx="1006014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9731" y="3548529"/>
            <a:ext cx="10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39794" y="3545761"/>
            <a:ext cx="1222364" cy="276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39794" y="3548529"/>
            <a:ext cx="134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install 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573" y="1417638"/>
            <a:ext cx="7756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Dalvik</a:t>
            </a:r>
            <a:r>
              <a:rPr lang="en-US" sz="2800" dirty="0" smtClean="0"/>
              <a:t>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rewriting to instrument APK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Location calls go through </a:t>
            </a:r>
            <a:r>
              <a:rPr lang="en-US" sz="2800" i="1" dirty="0" smtClean="0"/>
              <a:t>new</a:t>
            </a:r>
            <a:r>
              <a:rPr lang="en-US" sz="2800" dirty="0" smtClean="0"/>
              <a:t> API (</a:t>
            </a:r>
            <a:r>
              <a:rPr lang="en-US" sz="2800" dirty="0" err="1" smtClean="0"/>
              <a:t>CloakDroid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Truncated locations returned to app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restaurant_finder_nominal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6" y="1829784"/>
            <a:ext cx="3384347" cy="4526565"/>
          </a:xfrm>
          <a:prstGeom prst="rect">
            <a:avLst/>
          </a:prstGeom>
        </p:spPr>
      </p:pic>
      <p:pic>
        <p:nvPicPr>
          <p:cNvPr id="25" name="Picture 24" descr="restaurant_finder_ref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1" y="1829784"/>
            <a:ext cx="3384349" cy="4526566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Truncation on Apps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7184" y="1306564"/>
            <a:ext cx="13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39301" y="1306564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Truncated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111541"/>
            <a:ext cx="2133600" cy="365125"/>
          </a:xfrm>
        </p:spPr>
        <p:txBody>
          <a:bodyPr/>
          <a:lstStyle/>
          <a:p>
            <a:fld id="{3948BAB0-B342-8E4A-A6AE-70CBC4B1D5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of additions, deletions, or swaps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Edit distance of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7002" y="2480991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(1.4)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487002" y="3045387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 (1.6)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487002" y="360932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(1.8)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7002" y="4173722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(2.4)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487002" y="4725903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(2.7)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602640" y="2480534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 (1.6)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602640" y="3044930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 (2.1)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602640" y="3608869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 (2.5)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602640" y="4173265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 (2.9)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602640" y="4725446"/>
            <a:ext cx="1705039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 (3.0)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92041" y="2480991"/>
            <a:ext cx="1410599" cy="112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9651" y="2475342"/>
            <a:ext cx="98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Delete 2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92041" y="4173265"/>
            <a:ext cx="1410599" cy="1116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2051" y="5105176"/>
            <a:ext cx="74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97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</TotalTime>
  <Words>763</Words>
  <Application>Microsoft Macintosh PowerPoint</Application>
  <PresentationFormat>On-screen Show (4:3)</PresentationFormat>
  <Paragraphs>200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An Empirical Study of Location Truncation on Android</vt:lpstr>
      <vt:lpstr>Location-Based Services</vt:lpstr>
      <vt:lpstr>Contributions</vt:lpstr>
      <vt:lpstr>Location Truncation</vt:lpstr>
      <vt:lpstr>Why Do Apps Use Location?</vt:lpstr>
      <vt:lpstr>Why Do 275 Apps Use Location?</vt:lpstr>
      <vt:lpstr>Implementation</vt:lpstr>
      <vt:lpstr>Example of Truncation on Apps</vt:lpstr>
      <vt:lpstr>Edit Distance</vt:lpstr>
      <vt:lpstr>Set Intersection Size</vt:lpstr>
      <vt:lpstr>Additional Distance</vt:lpstr>
      <vt:lpstr>May Need to Scroll for Metrics</vt:lpstr>
      <vt:lpstr>Experimental Design</vt:lpstr>
      <vt:lpstr>Edit Distance</vt:lpstr>
      <vt:lpstr>Set Intersection </vt:lpstr>
      <vt:lpstr>Set Intersection </vt:lpstr>
      <vt:lpstr>Additional Distance</vt:lpstr>
      <vt:lpstr>Additional Distance</vt:lpstr>
      <vt:lpstr>Summary</vt:lpstr>
      <vt:lpstr>Conclusion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of Location Truncation on Android</dc:title>
  <dc:creator>Kristopher Micinski</dc:creator>
  <cp:lastModifiedBy>Kristopher Micinski</cp:lastModifiedBy>
  <cp:revision>67</cp:revision>
  <dcterms:created xsi:type="dcterms:W3CDTF">2013-05-11T15:40:21Z</dcterms:created>
  <dcterms:modified xsi:type="dcterms:W3CDTF">2013-05-23T20:49:01Z</dcterms:modified>
</cp:coreProperties>
</file>