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15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85" r:id="rId4"/>
    <p:sldId id="260" r:id="rId5"/>
    <p:sldId id="286" r:id="rId6"/>
    <p:sldId id="276" r:id="rId7"/>
    <p:sldId id="266" r:id="rId8"/>
    <p:sldId id="262" r:id="rId9"/>
    <p:sldId id="269" r:id="rId10"/>
    <p:sldId id="278" r:id="rId11"/>
    <p:sldId id="279" r:id="rId12"/>
    <p:sldId id="281" r:id="rId13"/>
    <p:sldId id="287" r:id="rId14"/>
    <p:sldId id="277" r:id="rId15"/>
    <p:sldId id="271" r:id="rId16"/>
    <p:sldId id="272" r:id="rId17"/>
    <p:sldId id="283" r:id="rId18"/>
    <p:sldId id="273" r:id="rId19"/>
    <p:sldId id="284" r:id="rId20"/>
    <p:sldId id="270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E9E42-D8ED-D44C-B961-E452B2E44421}" type="datetimeFigureOut">
              <a:rPr lang="en-US" smtClean="0"/>
              <a:t>5/19/13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D9FBE-8DD7-B147-9405-3B29E225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62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43CF9-5E3D-374C-83D9-1233273498D7}" type="datetimeFigureOut">
              <a:rPr lang="en-US" smtClean="0"/>
              <a:t>5/19/13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DC13-0A9D-6E48-B4D6-C095D24F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7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which 275 apps were covered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7DC13-0A9D-6E48-B4D6-C095D24F2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6305-A8BC-8F44-9168-3150277245E8}" type="datetime1">
              <a:rPr lang="en-US" smtClean="0"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2BDD-6B28-064E-85B1-ACDBC7583D00}" type="datetime1">
              <a:rPr lang="en-US" smtClean="0"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6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CC7A-9F8A-B945-B0EE-B897F4472E1C}" type="datetime1">
              <a:rPr lang="en-US" smtClean="0"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D9D3-372C-AF4B-8B2B-C0E63532B63F}" type="datetime1">
              <a:rPr lang="en-US" smtClean="0"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4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5AD1-258B-0C4A-B77A-3FD0B9AC7D4A}" type="datetime1">
              <a:rPr lang="en-US" smtClean="0"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4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211D-116C-D742-AB72-89CDA9FB1812}" type="datetime1">
              <a:rPr lang="en-US" smtClean="0"/>
              <a:t>5/19/13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40DB-A96D-494C-BC6F-ACEC89392848}" type="datetime1">
              <a:rPr lang="en-US" smtClean="0"/>
              <a:t>5/19/13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E9C6-2226-3C4D-8AE7-68617936F0E7}" type="datetime1">
              <a:rPr lang="en-US" smtClean="0"/>
              <a:t>5/19/13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9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16E-F354-7B4F-B412-B414BEF1E0A1}" type="datetime1">
              <a:rPr lang="en-US" smtClean="0"/>
              <a:t>5/19/13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608-3FD9-554B-A0EF-84DBEF0DA336}" type="datetime1">
              <a:rPr lang="en-US" smtClean="0"/>
              <a:t>5/19/13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15B5-D1F9-6540-95B0-FAB6FA7C62EF}" type="datetime1">
              <a:rPr lang="en-US" smtClean="0"/>
              <a:t>5/19/13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2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0664-AE3C-A840-B9C4-5057552815AC}" type="datetime1">
              <a:rPr lang="en-US" smtClean="0"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BAB0-B342-8E4A-A6AE-70CBC4B1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5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Empirical Study of Location Truncation on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Kristopher </a:t>
            </a:r>
            <a:r>
              <a:rPr lang="en-US" b="1" dirty="0" err="1" smtClean="0"/>
              <a:t>Micinski</a:t>
            </a:r>
            <a:endParaRPr lang="en-US" b="1" dirty="0" smtClean="0"/>
          </a:p>
          <a:p>
            <a:r>
              <a:rPr lang="en-US" dirty="0" smtClean="0"/>
              <a:t>Philip Phelps</a:t>
            </a:r>
          </a:p>
          <a:p>
            <a:r>
              <a:rPr lang="en-US" dirty="0" smtClean="0"/>
              <a:t>Jeffrey S. Foster</a:t>
            </a:r>
          </a:p>
          <a:p>
            <a:r>
              <a:rPr lang="en-US" sz="2400" dirty="0" smtClean="0"/>
              <a:t>University of Maryland, College Park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14" y="-105674"/>
            <a:ext cx="3060986" cy="18733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pic>
        <p:nvPicPr>
          <p:cNvPr id="4" name="Picture 3" descr="app-metric-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82" y="1812153"/>
            <a:ext cx="6948116" cy="435271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975802" y="1639700"/>
            <a:ext cx="1684194" cy="1963597"/>
            <a:chOff x="3975802" y="1639700"/>
            <a:chExt cx="1684194" cy="196359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3975802" y="1812153"/>
              <a:ext cx="1684194" cy="17911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5802" y="1639700"/>
              <a:ext cx="1394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Push list up two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65364" y="4288186"/>
            <a:ext cx="1794632" cy="2569814"/>
            <a:chOff x="3865364" y="4288186"/>
            <a:chExt cx="1794632" cy="2569814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320924" y="4373720"/>
              <a:ext cx="1339072" cy="24842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65364" y="4288186"/>
              <a:ext cx="1684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Insert two elements</a:t>
              </a:r>
              <a:endParaRPr lang="en-US" sz="2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1425" y="1242290"/>
            <a:ext cx="3133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 for this example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698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Intersection</a:t>
            </a:r>
            <a:endParaRPr lang="en-US" dirty="0"/>
          </a:p>
        </p:txBody>
      </p:sp>
      <p:pic>
        <p:nvPicPr>
          <p:cNvPr id="4" name="Picture 3" descr="app-metric-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82" y="1812153"/>
            <a:ext cx="6948116" cy="43527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975802" y="1812153"/>
            <a:ext cx="1684194" cy="1791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75802" y="4373720"/>
            <a:ext cx="1684194" cy="1791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00046" y="385050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 shared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Distance</a:t>
            </a:r>
            <a:endParaRPr lang="en-US" dirty="0"/>
          </a:p>
        </p:txBody>
      </p:sp>
      <p:pic>
        <p:nvPicPr>
          <p:cNvPr id="4" name="Picture 3" descr="app-metric-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82" y="1812153"/>
            <a:ext cx="6948116" cy="43527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920584" y="2250335"/>
            <a:ext cx="1725607" cy="1780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6680" y="4031275"/>
            <a:ext cx="1256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1.8 – 1.4 </a:t>
            </a:r>
          </a:p>
          <a:p>
            <a:pPr algn="ctr"/>
            <a:r>
              <a:rPr lang="en-US" sz="2400" dirty="0" smtClean="0"/>
              <a:t>= 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7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Distance Undefined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restaurant_finder_nominal_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06" y="2074593"/>
            <a:ext cx="3384347" cy="4526565"/>
          </a:xfrm>
          <a:prstGeom prst="rect">
            <a:avLst/>
          </a:prstGeom>
        </p:spPr>
      </p:pic>
      <p:pic>
        <p:nvPicPr>
          <p:cNvPr id="6" name="Picture 5" descr="restaurant_finder_ref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1" y="2074593"/>
            <a:ext cx="3384349" cy="45265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7184" y="1551373"/>
            <a:ext cx="132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Original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39301" y="1551373"/>
            <a:ext cx="1673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Truncated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54242" y="3051068"/>
            <a:ext cx="2120564" cy="2816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6674" y="5799962"/>
            <a:ext cx="7551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???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Tested six different </a:t>
            </a:r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Variety of location uses</a:t>
            </a:r>
            <a:endParaRPr lang="en-US" dirty="0" smtClean="0"/>
          </a:p>
          <a:p>
            <a:r>
              <a:rPr lang="en-US" dirty="0" smtClean="0"/>
              <a:t>Tested </a:t>
            </a:r>
            <a:r>
              <a:rPr lang="en-US" dirty="0" smtClean="0"/>
              <a:t>apps in six different </a:t>
            </a:r>
            <a:r>
              <a:rPr lang="en-US" dirty="0" smtClean="0"/>
              <a:t>cities</a:t>
            </a:r>
          </a:p>
          <a:p>
            <a:pPr lvl="1"/>
            <a:r>
              <a:rPr lang="en-US" dirty="0" smtClean="0"/>
              <a:t>6k to 8.2 million people</a:t>
            </a:r>
            <a:endParaRPr lang="en-US" dirty="0" smtClean="0"/>
          </a:p>
          <a:p>
            <a:r>
              <a:rPr lang="en-US" dirty="0" smtClean="0"/>
              <a:t>For each city picked 10 points</a:t>
            </a:r>
            <a:endParaRPr lang="en-US" dirty="0" smtClean="0"/>
          </a:p>
          <a:p>
            <a:r>
              <a:rPr lang="en-US" dirty="0" smtClean="0"/>
              <a:t>Studied where</a:t>
            </a:r>
          </a:p>
          <a:p>
            <a:pPr lvl="1"/>
            <a:r>
              <a:rPr lang="en-US" dirty="0" smtClean="0"/>
              <a:t>Edit distance is &gt;20% of size of list</a:t>
            </a:r>
          </a:p>
          <a:p>
            <a:pPr lvl="1"/>
            <a:r>
              <a:rPr lang="en-US" dirty="0" smtClean="0"/>
              <a:t>Set intersection is &lt;80% of size of list</a:t>
            </a:r>
          </a:p>
          <a:p>
            <a:pPr lvl="1"/>
            <a:r>
              <a:rPr lang="en-US" dirty="0" smtClean="0"/>
              <a:t>Additional distance is &gt; 1 km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pic>
        <p:nvPicPr>
          <p:cNvPr id="7" name="Picture 6" descr="medians_across_city_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16" y="1289218"/>
            <a:ext cx="4327391" cy="519286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2747169" y="5121929"/>
            <a:ext cx="3865363" cy="41417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7247" y="4246533"/>
            <a:ext cx="218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Pretty bad, without much </a:t>
            </a:r>
            <a:r>
              <a:rPr lang="en-US" dirty="0" smtClean="0"/>
              <a:t>truncation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1317832" y="4892864"/>
            <a:ext cx="1608800" cy="1250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5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Intersection </a:t>
            </a:r>
            <a:endParaRPr lang="en-US" dirty="0"/>
          </a:p>
        </p:txBody>
      </p:sp>
      <p:pic>
        <p:nvPicPr>
          <p:cNvPr id="5" name="Picture 4" descr="medians_across_city_si_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87" y="1417638"/>
            <a:ext cx="4298848" cy="515861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2788584" y="2761147"/>
            <a:ext cx="3796338" cy="13806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634" y="2181306"/>
            <a:ext cx="222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Truncate 2 km before losing many common elements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2213" y="3782773"/>
            <a:ext cx="2727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Truncate </a:t>
            </a:r>
            <a:r>
              <a:rPr lang="en-US" sz="2000" i="1" dirty="0" smtClean="0"/>
              <a:t>more</a:t>
            </a:r>
            <a:r>
              <a:rPr lang="en-US" sz="2000" dirty="0" smtClean="0"/>
              <a:t> in less populated areas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239801" y="4003664"/>
            <a:ext cx="481734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45850" y="4390224"/>
            <a:ext cx="1684194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edians_across_city_si_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19" y="1079716"/>
            <a:ext cx="4757713" cy="5709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Intersection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47169" y="2581673"/>
            <a:ext cx="4182875" cy="0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1768348"/>
            <a:ext cx="2319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Fewer</a:t>
            </a:r>
            <a:r>
              <a:rPr lang="en-US" sz="2000" dirty="0" smtClean="0"/>
              <a:t> </a:t>
            </a:r>
            <a:r>
              <a:rPr lang="en-US" sz="2000" dirty="0" err="1" smtClean="0"/>
              <a:t>Walmarts</a:t>
            </a:r>
            <a:r>
              <a:rPr lang="en-US" sz="2000" dirty="0" smtClean="0"/>
              <a:t> than gas stations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0044" y="4143471"/>
            <a:ext cx="2319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Truncate up to 20km</a:t>
            </a:r>
            <a:endParaRPr lang="en-US" sz="2000" dirty="0"/>
          </a:p>
        </p:txBody>
      </p:sp>
      <p:cxnSp>
        <p:nvCxnSpPr>
          <p:cNvPr id="5" name="Straight Arrow Connector 4"/>
          <p:cNvCxnSpPr>
            <a:stCxn id="8" idx="0"/>
          </p:cNvCxnSpPr>
          <p:nvPr/>
        </p:nvCxnSpPr>
        <p:spPr>
          <a:xfrm flipH="1" flipV="1">
            <a:off x="6184581" y="2692119"/>
            <a:ext cx="1905073" cy="1451352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9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Distance</a:t>
            </a:r>
            <a:endParaRPr lang="en-US" dirty="0"/>
          </a:p>
        </p:txBody>
      </p:sp>
      <p:pic>
        <p:nvPicPr>
          <p:cNvPr id="5" name="Picture 4" descr="medians_across_city_additional_dista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45" y="1417638"/>
            <a:ext cx="4355932" cy="52271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50077" y="3230543"/>
            <a:ext cx="226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Undefined for some locations.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659996" y="3876874"/>
            <a:ext cx="2015511" cy="1645421"/>
          </a:xfrm>
          <a:prstGeom prst="straightConnector1">
            <a:avLst/>
          </a:prstGeom>
          <a:ln w="571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529704" y="2043250"/>
            <a:ext cx="565999" cy="1187293"/>
          </a:xfrm>
          <a:prstGeom prst="straightConnector1">
            <a:avLst/>
          </a:prstGeom>
          <a:ln w="5715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dians_across_city_additional_dista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96" y="1493903"/>
            <a:ext cx="4470081" cy="5364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Distance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0077" y="5193495"/>
            <a:ext cx="226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truncate up to 5-10 km before results become bad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64340" y="6019301"/>
            <a:ext cx="3975802" cy="0"/>
          </a:xfrm>
          <a:prstGeom prst="line">
            <a:avLst/>
          </a:prstGeom>
          <a:ln w="5715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Based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apps </a:t>
            </a:r>
            <a:r>
              <a:rPr lang="en-US" dirty="0" smtClean="0"/>
              <a:t>provide us targeted services</a:t>
            </a:r>
          </a:p>
          <a:p>
            <a:pPr lvl="1"/>
            <a:r>
              <a:rPr lang="en-US" dirty="0" smtClean="0"/>
              <a:t>In exchange for our location</a:t>
            </a:r>
          </a:p>
          <a:p>
            <a:r>
              <a:rPr lang="en-US" dirty="0" smtClean="0"/>
              <a:t>Why do these apps need our location?</a:t>
            </a:r>
          </a:p>
          <a:p>
            <a:r>
              <a:rPr lang="en-US" dirty="0" smtClean="0"/>
              <a:t>Why give them any more than they need?</a:t>
            </a:r>
          </a:p>
          <a:p>
            <a:r>
              <a:rPr lang="en-US" dirty="0" smtClean="0"/>
              <a:t>What can we do to get back our privacy?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Many apps can have their input truncated 5 to 20km before their utility declines a good amount.</a:t>
            </a:r>
          </a:p>
          <a:p>
            <a:r>
              <a:rPr lang="en-US" dirty="0" smtClean="0"/>
              <a:t>The ability to truncate inputs to apps varies on the </a:t>
            </a:r>
            <a:r>
              <a:rPr lang="en-US" i="1" dirty="0" smtClean="0"/>
              <a:t>density</a:t>
            </a:r>
            <a:r>
              <a:rPr lang="en-US" dirty="0" smtClean="0"/>
              <a:t> of the objects being measured.</a:t>
            </a:r>
          </a:p>
          <a:p>
            <a:r>
              <a:rPr lang="en-US" dirty="0"/>
              <a:t>Also varies based on the </a:t>
            </a:r>
            <a:r>
              <a:rPr lang="en-US" i="1" dirty="0"/>
              <a:t>population</a:t>
            </a:r>
            <a:r>
              <a:rPr lang="en-US" dirty="0"/>
              <a:t> of the area in which the app is used.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Metric Works </a:t>
            </a:r>
            <a:r>
              <a:rPr lang="en-US" dirty="0"/>
              <a:t>B</a:t>
            </a:r>
            <a:r>
              <a:rPr lang="en-US" dirty="0" smtClean="0"/>
              <a:t>est?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metric has its uses</a:t>
            </a:r>
          </a:p>
          <a:p>
            <a:r>
              <a:rPr lang="en-US" dirty="0" smtClean="0"/>
              <a:t>Edit </a:t>
            </a:r>
            <a:r>
              <a:rPr lang="en-US" dirty="0" smtClean="0"/>
              <a:t>distance </a:t>
            </a:r>
            <a:r>
              <a:rPr lang="en-US" dirty="0" smtClean="0"/>
              <a:t>enforces exact similarity</a:t>
            </a:r>
          </a:p>
          <a:p>
            <a:pPr lvl="1"/>
            <a:r>
              <a:rPr lang="en-US" dirty="0" smtClean="0"/>
              <a:t>Usually don’t care about small permutations</a:t>
            </a:r>
          </a:p>
          <a:p>
            <a:r>
              <a:rPr lang="en-US" dirty="0" smtClean="0"/>
              <a:t>Set intersection for a selection</a:t>
            </a:r>
          </a:p>
          <a:p>
            <a:pPr lvl="1"/>
            <a:r>
              <a:rPr lang="en-US" dirty="0" smtClean="0"/>
              <a:t>Of possible choices nearby</a:t>
            </a:r>
            <a:endParaRPr lang="en-US" dirty="0" smtClean="0"/>
          </a:p>
          <a:p>
            <a:r>
              <a:rPr lang="en-US" dirty="0" smtClean="0"/>
              <a:t>Additional distance </a:t>
            </a:r>
            <a:r>
              <a:rPr lang="en-US" dirty="0" smtClean="0"/>
              <a:t>for </a:t>
            </a:r>
            <a:r>
              <a:rPr lang="en-US" i="1" dirty="0" smtClean="0"/>
              <a:t>visiting </a:t>
            </a:r>
            <a:r>
              <a:rPr lang="en-US" dirty="0" smtClean="0"/>
              <a:t>the first 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9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tudied </a:t>
            </a:r>
            <a:r>
              <a:rPr lang="en-US" dirty="0" smtClean="0"/>
              <a:t>how location is used in 275 </a:t>
            </a:r>
            <a:r>
              <a:rPr lang="en-US" dirty="0" smtClean="0"/>
              <a:t>apps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ake </a:t>
            </a:r>
            <a:r>
              <a:rPr lang="en-US" dirty="0" smtClean="0"/>
              <a:t>off the shelf </a:t>
            </a:r>
            <a:r>
              <a:rPr lang="en-US" dirty="0" smtClean="0"/>
              <a:t>apps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nstrument </a:t>
            </a:r>
            <a:r>
              <a:rPr lang="en-US" dirty="0" smtClean="0"/>
              <a:t>them to use </a:t>
            </a:r>
            <a:r>
              <a:rPr lang="en-US" dirty="0" err="1" smtClean="0"/>
              <a:t>CloakDroid</a:t>
            </a:r>
            <a:r>
              <a:rPr lang="en-US" dirty="0" smtClean="0"/>
              <a:t> effectively.</a:t>
            </a:r>
          </a:p>
          <a:p>
            <a:r>
              <a:rPr lang="en-US" dirty="0" smtClean="0"/>
              <a:t>Study </a:t>
            </a:r>
            <a:r>
              <a:rPr lang="en-US" dirty="0" smtClean="0"/>
              <a:t>three metrics </a:t>
            </a:r>
            <a:r>
              <a:rPr lang="en-US" dirty="0" smtClean="0"/>
              <a:t>to measure </a:t>
            </a:r>
            <a:r>
              <a:rPr lang="en-US" dirty="0" smtClean="0"/>
              <a:t>utility.</a:t>
            </a:r>
          </a:p>
          <a:p>
            <a:r>
              <a:rPr lang="en-US" dirty="0"/>
              <a:t>C</a:t>
            </a:r>
            <a:r>
              <a:rPr lang="en-US" dirty="0" smtClean="0"/>
              <a:t>an truncate inputs and get slight </a:t>
            </a:r>
            <a:r>
              <a:rPr lang="en-US" dirty="0" smtClean="0"/>
              <a:t>utility loss</a:t>
            </a:r>
            <a:endParaRPr lang="en-US" dirty="0" smtClean="0"/>
          </a:p>
          <a:p>
            <a:pPr lvl="1"/>
            <a:r>
              <a:rPr lang="en-US" dirty="0" smtClean="0"/>
              <a:t>Depends on distribution of data app presents</a:t>
            </a:r>
            <a:endParaRPr lang="en-US" dirty="0" smtClean="0"/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Study a large set of real apps</a:t>
            </a:r>
          </a:p>
          <a:p>
            <a:pPr lvl="1"/>
            <a:r>
              <a:rPr lang="en-US" dirty="0" smtClean="0"/>
              <a:t>How is location used?</a:t>
            </a:r>
          </a:p>
          <a:p>
            <a:r>
              <a:rPr lang="en-US" dirty="0" smtClean="0"/>
              <a:t>Retrofit apps to use location truncation</a:t>
            </a:r>
          </a:p>
          <a:p>
            <a:pPr lvl="1"/>
            <a:r>
              <a:rPr lang="en-US" dirty="0" smtClean="0"/>
              <a:t>Via </a:t>
            </a:r>
            <a:r>
              <a:rPr lang="en-US" dirty="0" err="1" smtClean="0"/>
              <a:t>Dalvik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r>
              <a:rPr lang="en-US" dirty="0" smtClean="0"/>
              <a:t> rewriting</a:t>
            </a:r>
          </a:p>
          <a:p>
            <a:r>
              <a:rPr lang="en-US" dirty="0" smtClean="0"/>
              <a:t>Metrics for utility of apps</a:t>
            </a:r>
          </a:p>
          <a:p>
            <a:pPr lvl="1"/>
            <a:r>
              <a:rPr lang="en-US" dirty="0" smtClean="0"/>
              <a:t>Study for </a:t>
            </a:r>
            <a:r>
              <a:rPr lang="en-US" b="1" dirty="0" smtClean="0"/>
              <a:t>list based </a:t>
            </a:r>
            <a:r>
              <a:rPr lang="en-US" dirty="0" smtClean="0"/>
              <a:t>apps, based on ground truth</a:t>
            </a:r>
          </a:p>
          <a:p>
            <a:pPr lvl="1"/>
            <a:r>
              <a:rPr lang="en-US" dirty="0" smtClean="0"/>
              <a:t>Study utility in a </a:t>
            </a:r>
            <a:r>
              <a:rPr lang="en-US" b="1" dirty="0" smtClean="0"/>
              <a:t>direct</a:t>
            </a:r>
            <a:r>
              <a:rPr lang="en-US" dirty="0" smtClean="0"/>
              <a:t> way (looking at app’s GUI)</a:t>
            </a:r>
          </a:p>
          <a:p>
            <a:r>
              <a:rPr lang="en-US" dirty="0" smtClean="0"/>
              <a:t>Run on six apps using automated framework</a:t>
            </a:r>
          </a:p>
          <a:p>
            <a:r>
              <a:rPr lang="en-US" dirty="0"/>
              <a:t>A</a:t>
            </a:r>
            <a:r>
              <a:rPr lang="en-US" dirty="0" smtClean="0"/>
              <a:t>pps can have their inputs truncated</a:t>
            </a:r>
          </a:p>
          <a:p>
            <a:pPr lvl="1"/>
            <a:r>
              <a:rPr lang="en-US" dirty="0" smtClean="0"/>
              <a:t>Most 5-20 km before much real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Location Privacy-Enhancing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apps use location for fine grained purposes</a:t>
            </a:r>
          </a:p>
          <a:p>
            <a:pPr lvl="1"/>
            <a:r>
              <a:rPr lang="en-US" dirty="0" smtClean="0"/>
              <a:t>But many do not!</a:t>
            </a:r>
          </a:p>
          <a:p>
            <a:r>
              <a:rPr lang="en-US" dirty="0" smtClean="0"/>
              <a:t>Study l</a:t>
            </a:r>
            <a:r>
              <a:rPr lang="en-US" dirty="0" smtClean="0"/>
              <a:t>ocation </a:t>
            </a:r>
            <a:r>
              <a:rPr lang="en-US" dirty="0" smtClean="0"/>
              <a:t>truncation</a:t>
            </a:r>
          </a:p>
          <a:p>
            <a:r>
              <a:rPr lang="en-US" dirty="0" smtClean="0"/>
              <a:t>Snap user to grid</a:t>
            </a:r>
          </a:p>
          <a:p>
            <a:pPr lvl="1"/>
            <a:r>
              <a:rPr lang="en-US" dirty="0" smtClean="0"/>
              <a:t>Vary truncation amount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location_grid_truncation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87" y="2052439"/>
            <a:ext cx="3696512" cy="36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7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Truncation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 to understand</a:t>
            </a:r>
          </a:p>
          <a:p>
            <a:pPr lvl="1"/>
            <a:r>
              <a:rPr lang="en-US" dirty="0" smtClean="0"/>
              <a:t>Clear mapping for user</a:t>
            </a:r>
          </a:p>
          <a:p>
            <a:r>
              <a:rPr lang="en-US" dirty="0" smtClean="0"/>
              <a:t>No prior data needed</a:t>
            </a:r>
          </a:p>
          <a:p>
            <a:r>
              <a:rPr lang="en-US" dirty="0" smtClean="0"/>
              <a:t>No domain knowledge</a:t>
            </a:r>
          </a:p>
          <a:p>
            <a:pPr lvl="1"/>
            <a:r>
              <a:rPr lang="en-US" dirty="0" smtClean="0"/>
              <a:t>But can help</a:t>
            </a:r>
          </a:p>
          <a:p>
            <a:r>
              <a:rPr lang="en-US" dirty="0" smtClean="0"/>
              <a:t>Works for many apps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Only localization attacks</a:t>
            </a:r>
          </a:p>
          <a:p>
            <a:pPr lvl="1"/>
            <a:r>
              <a:rPr lang="en-US" dirty="0" smtClean="0"/>
              <a:t>Not anonymity</a:t>
            </a:r>
          </a:p>
          <a:p>
            <a:pPr lvl="1"/>
            <a:r>
              <a:rPr lang="en-US" dirty="0" smtClean="0"/>
              <a:t>Tracking</a:t>
            </a:r>
          </a:p>
          <a:p>
            <a:r>
              <a:rPr lang="en-US" dirty="0" smtClean="0"/>
              <a:t>Can eventually localize user</a:t>
            </a:r>
          </a:p>
          <a:p>
            <a:pPr lvl="1"/>
            <a:r>
              <a:rPr lang="en-US" dirty="0" smtClean="0"/>
              <a:t>If you take traces of data</a:t>
            </a:r>
          </a:p>
          <a:p>
            <a:r>
              <a:rPr lang="en-US" dirty="0" smtClean="0"/>
              <a:t>Won’t work for all apps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Apps Use 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Looked </a:t>
            </a:r>
            <a:r>
              <a:rPr lang="en-US" dirty="0" smtClean="0"/>
              <a:t>at top 750 apps in Goog</a:t>
            </a:r>
            <a:r>
              <a:rPr lang="en-US" dirty="0" smtClean="0"/>
              <a:t>le Play (free)</a:t>
            </a:r>
          </a:p>
          <a:p>
            <a:r>
              <a:rPr lang="en-US" dirty="0" smtClean="0"/>
              <a:t>Studied the 275 which requested location</a:t>
            </a:r>
            <a:endParaRPr lang="en-US" dirty="0" smtClean="0"/>
          </a:p>
          <a:p>
            <a:r>
              <a:rPr lang="en-US" dirty="0" smtClean="0"/>
              <a:t>Pulled from market in April 2012</a:t>
            </a:r>
            <a:endParaRPr lang="en-US" dirty="0" smtClean="0"/>
          </a:p>
          <a:p>
            <a:r>
              <a:rPr lang="en-US" dirty="0" smtClean="0"/>
              <a:t>Installed and used each </a:t>
            </a:r>
            <a:r>
              <a:rPr lang="en-US" dirty="0" smtClean="0"/>
              <a:t>app:</a:t>
            </a:r>
          </a:p>
          <a:p>
            <a:pPr lvl="1"/>
            <a:r>
              <a:rPr lang="en-US" dirty="0" smtClean="0"/>
              <a:t>Why does app request location permission?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found six main uses of location in apps.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Apps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L</a:t>
            </a:r>
            <a:r>
              <a:rPr lang="en-US" dirty="0" smtClean="0"/>
              <a:t>ocation?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875" y="1334534"/>
            <a:ext cx="807580" cy="807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18357" y="2198571"/>
            <a:ext cx="129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Lists </a:t>
            </a:r>
            <a:r>
              <a:rPr lang="en-US" sz="2400" dirty="0" smtClean="0"/>
              <a:t>(</a:t>
            </a:r>
            <a:r>
              <a:rPr lang="en-US" sz="2400" dirty="0" smtClean="0"/>
              <a:t>43)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17" y="1316279"/>
            <a:ext cx="807578" cy="8075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25567" y="2181383"/>
            <a:ext cx="133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Fine </a:t>
            </a:r>
            <a:r>
              <a:rPr lang="en-US" sz="2400" dirty="0" smtClean="0"/>
              <a:t>(34)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906" y="2960392"/>
            <a:ext cx="756530" cy="7565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9493" y="3695643"/>
            <a:ext cx="217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Close cities (22)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906" y="1319571"/>
            <a:ext cx="822543" cy="8225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06488" y="2181383"/>
            <a:ext cx="176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Ads (58)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2233" y="2960392"/>
            <a:ext cx="634689" cy="6346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53200" y="3692547"/>
            <a:ext cx="176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Tagging (28)</a:t>
            </a:r>
            <a:endParaRPr lang="en-US" sz="2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615" y="2960392"/>
            <a:ext cx="649037" cy="6490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44838" y="3692547"/>
            <a:ext cx="224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Weather (21)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719493" y="4729879"/>
            <a:ext cx="217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Unsure (17)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300653" y="4729879"/>
            <a:ext cx="269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Unable to Test (52)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515888" y="4729879"/>
            <a:ext cx="217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Total (</a:t>
            </a:r>
            <a:r>
              <a:rPr lang="en-US" sz="2400" b="1" dirty="0" smtClean="0"/>
              <a:t>275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4359" y="3733195"/>
            <a:ext cx="797661" cy="79766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91573" y="5358333"/>
            <a:ext cx="1509889" cy="7100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RefineDroid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930444" y="4433005"/>
            <a:ext cx="1509889" cy="7100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Dr. Android</a:t>
            </a:r>
            <a:endParaRPr lang="en-US" sz="1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7902" y="4389223"/>
            <a:ext cx="797661" cy="79766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998665" y="4433005"/>
            <a:ext cx="1428795" cy="7100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CloakDroid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services</a:t>
            </a:r>
            <a:endParaRPr lang="en-US" sz="1600" b="1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21371" y="3815982"/>
            <a:ext cx="0" cy="1938626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371" y="5452877"/>
            <a:ext cx="180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Process boundary</a:t>
            </a:r>
            <a:endParaRPr lang="en-US" sz="14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301462" y="4788054"/>
            <a:ext cx="628982" cy="925328"/>
          </a:xfrm>
          <a:prstGeom prst="straightConnector1">
            <a:avLst/>
          </a:prstGeom>
          <a:ln w="38100" cmpd="sng">
            <a:solidFill>
              <a:srgbClr val="21449B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1546518" y="4530856"/>
            <a:ext cx="6672" cy="827477"/>
          </a:xfrm>
          <a:prstGeom prst="straightConnector1">
            <a:avLst/>
          </a:prstGeom>
          <a:ln w="38100" cmpd="sng">
            <a:solidFill>
              <a:srgbClr val="21449B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1952020" y="4132026"/>
            <a:ext cx="978424" cy="656028"/>
          </a:xfrm>
          <a:prstGeom prst="straightConnector1">
            <a:avLst/>
          </a:prstGeom>
          <a:ln w="38100" cmpd="sng">
            <a:solidFill>
              <a:srgbClr val="21449B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440333" y="4788054"/>
            <a:ext cx="807569" cy="0"/>
          </a:xfrm>
          <a:prstGeom prst="straightConnector1">
            <a:avLst/>
          </a:prstGeom>
          <a:ln w="38100" cmpd="sng">
            <a:solidFill>
              <a:srgbClr val="21449B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-Right Arrow 15"/>
          <p:cNvSpPr/>
          <p:nvPr/>
        </p:nvSpPr>
        <p:spPr>
          <a:xfrm>
            <a:off x="6045563" y="4647365"/>
            <a:ext cx="953102" cy="313421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24840" y="331142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org.apk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1157" y="5200843"/>
            <a:ext cx="111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enh.apk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92925" y="3545761"/>
            <a:ext cx="1006014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69731" y="3548529"/>
            <a:ext cx="102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runtime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539794" y="3545761"/>
            <a:ext cx="1222364" cy="276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39794" y="3548529"/>
            <a:ext cx="134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install time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1573" y="1417638"/>
            <a:ext cx="7756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Dalvik</a:t>
            </a:r>
            <a:r>
              <a:rPr lang="en-US" sz="2800" dirty="0" smtClean="0"/>
              <a:t> </a:t>
            </a:r>
            <a:r>
              <a:rPr lang="en-US" sz="2800" dirty="0" err="1" smtClean="0"/>
              <a:t>bytecode</a:t>
            </a:r>
            <a:r>
              <a:rPr lang="en-US" sz="2800" dirty="0" smtClean="0"/>
              <a:t> rewriting to instrument the APK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Location calls go through </a:t>
            </a:r>
            <a:r>
              <a:rPr lang="en-US" sz="2800" i="1" dirty="0" smtClean="0"/>
              <a:t>new</a:t>
            </a:r>
            <a:r>
              <a:rPr lang="en-US" sz="2800" dirty="0" smtClean="0"/>
              <a:t> API (</a:t>
            </a:r>
            <a:r>
              <a:rPr lang="en-US" sz="2800" dirty="0" err="1" smtClean="0"/>
              <a:t>CloakDroid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When app requests location, it is first truncated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restaurant_finder_nominal_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06" y="2074593"/>
            <a:ext cx="3384347" cy="4526565"/>
          </a:xfrm>
          <a:prstGeom prst="rect">
            <a:avLst/>
          </a:prstGeom>
        </p:spPr>
      </p:pic>
      <p:pic>
        <p:nvPicPr>
          <p:cNvPr id="25" name="Picture 24" descr="restaurant_finder_ref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1" y="2074593"/>
            <a:ext cx="3384349" cy="4526566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Truncation on Apps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37184" y="1551373"/>
            <a:ext cx="132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Original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39301" y="1551373"/>
            <a:ext cx="1673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Truncated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AB0-B342-8E4A-A6AE-70CBC4B1D5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0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4161</TotalTime>
  <Words>665</Words>
  <Application>Microsoft Macintosh PowerPoint</Application>
  <PresentationFormat>On-screen Show (4:3)</PresentationFormat>
  <Paragraphs>154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An Empirical Study of Location Truncation on Android</vt:lpstr>
      <vt:lpstr>Location Based Services</vt:lpstr>
      <vt:lpstr>Contributions</vt:lpstr>
      <vt:lpstr>Location Privacy-Enhancing Techniques</vt:lpstr>
      <vt:lpstr>Pros and Cons of Truncation</vt:lpstr>
      <vt:lpstr>Why Do Apps Use Location?</vt:lpstr>
      <vt:lpstr>Why Do Apps Use Location?</vt:lpstr>
      <vt:lpstr>Implementation</vt:lpstr>
      <vt:lpstr>Example of Truncation on Apps</vt:lpstr>
      <vt:lpstr>Edit Distance</vt:lpstr>
      <vt:lpstr>Set Intersection</vt:lpstr>
      <vt:lpstr>Additional Distance</vt:lpstr>
      <vt:lpstr>Additional Distance Undefined</vt:lpstr>
      <vt:lpstr>Experimental Design</vt:lpstr>
      <vt:lpstr>Edit Distance</vt:lpstr>
      <vt:lpstr>Set Intersection </vt:lpstr>
      <vt:lpstr>Set Intersection </vt:lpstr>
      <vt:lpstr>Additional Distance</vt:lpstr>
      <vt:lpstr>Additional Distance</vt:lpstr>
      <vt:lpstr>Summary of Results</vt:lpstr>
      <vt:lpstr>Which Metric Works Best?</vt:lpstr>
      <vt:lpstr>Conclusion</vt:lpstr>
    </vt:vector>
  </TitlesOfParts>
  <Company>UMD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Study of Location Truncation on Android</dc:title>
  <dc:creator>Kristopher Micinski</dc:creator>
  <cp:lastModifiedBy>Kristopher Micinski</cp:lastModifiedBy>
  <cp:revision>31</cp:revision>
  <dcterms:created xsi:type="dcterms:W3CDTF">2013-05-11T15:40:21Z</dcterms:created>
  <dcterms:modified xsi:type="dcterms:W3CDTF">2013-05-20T14:21:34Z</dcterms:modified>
</cp:coreProperties>
</file>