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461" autoAdjust="0"/>
    <p:restoredTop sz="94660"/>
  </p:normalViewPr>
  <p:slideViewPr>
    <p:cSldViewPr snapToGrid="0">
      <p:cViewPr>
        <p:scale>
          <a:sx n="75" d="100"/>
          <a:sy n="75" d="100"/>
        </p:scale>
        <p:origin x="714" y="9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E1B224-107C-481E-B804-4FB9327D680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E0B3FF5E-6572-460B-AA9D-7D17930A2D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4FB26563-2C63-4E6B-88CF-98D740B34436}"/>
              </a:ext>
            </a:extLst>
          </p:cNvPr>
          <p:cNvSpPr>
            <a:spLocks noGrp="1"/>
          </p:cNvSpPr>
          <p:nvPr>
            <p:ph type="dt" sz="half" idx="10"/>
          </p:nvPr>
        </p:nvSpPr>
        <p:spPr/>
        <p:txBody>
          <a:bodyPr/>
          <a:lstStyle/>
          <a:p>
            <a:fld id="{7AECE2B6-8E67-4ADE-AC0A-6003A43CA30D}" type="datetimeFigureOut">
              <a:rPr lang="es-PE" smtClean="0"/>
              <a:t>4/01/2023</a:t>
            </a:fld>
            <a:endParaRPr lang="es-PE"/>
          </a:p>
        </p:txBody>
      </p:sp>
      <p:sp>
        <p:nvSpPr>
          <p:cNvPr id="5" name="Marcador de pie de página 4">
            <a:extLst>
              <a:ext uri="{FF2B5EF4-FFF2-40B4-BE49-F238E27FC236}">
                <a16:creationId xmlns:a16="http://schemas.microsoft.com/office/drawing/2014/main" id="{B26F3CDA-88CB-4C62-86E3-25A08A046F7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84E1C240-CA9B-456D-85D7-7A18D32A229D}"/>
              </a:ext>
            </a:extLst>
          </p:cNvPr>
          <p:cNvSpPr>
            <a:spLocks noGrp="1"/>
          </p:cNvSpPr>
          <p:nvPr>
            <p:ph type="sldNum" sz="quarter" idx="12"/>
          </p:nvPr>
        </p:nvSpPr>
        <p:spPr/>
        <p:txBody>
          <a:bodyPr/>
          <a:lstStyle/>
          <a:p>
            <a:fld id="{9FAB0A3C-2EE0-4450-AEC4-11F9800C5DED}" type="slidenum">
              <a:rPr lang="es-PE" smtClean="0"/>
              <a:t>‹Nº›</a:t>
            </a:fld>
            <a:endParaRPr lang="es-PE"/>
          </a:p>
        </p:txBody>
      </p:sp>
    </p:spTree>
    <p:extLst>
      <p:ext uri="{BB962C8B-B14F-4D97-AF65-F5344CB8AC3E}">
        <p14:creationId xmlns:p14="http://schemas.microsoft.com/office/powerpoint/2010/main" val="3462677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6F1DE9-8196-488B-9C24-B996F1667874}"/>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9A08DA0C-F046-4DF5-857E-B5180557374A}"/>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5CE7865C-4EE9-4AE4-AEDA-8AAC6D2B3C67}"/>
              </a:ext>
            </a:extLst>
          </p:cNvPr>
          <p:cNvSpPr>
            <a:spLocks noGrp="1"/>
          </p:cNvSpPr>
          <p:nvPr>
            <p:ph type="dt" sz="half" idx="10"/>
          </p:nvPr>
        </p:nvSpPr>
        <p:spPr/>
        <p:txBody>
          <a:bodyPr/>
          <a:lstStyle/>
          <a:p>
            <a:fld id="{7AECE2B6-8E67-4ADE-AC0A-6003A43CA30D}" type="datetimeFigureOut">
              <a:rPr lang="es-PE" smtClean="0"/>
              <a:t>4/01/2023</a:t>
            </a:fld>
            <a:endParaRPr lang="es-PE"/>
          </a:p>
        </p:txBody>
      </p:sp>
      <p:sp>
        <p:nvSpPr>
          <p:cNvPr id="5" name="Marcador de pie de página 4">
            <a:extLst>
              <a:ext uri="{FF2B5EF4-FFF2-40B4-BE49-F238E27FC236}">
                <a16:creationId xmlns:a16="http://schemas.microsoft.com/office/drawing/2014/main" id="{2EB5B7C1-572C-494A-86F2-8640EA7A1E3D}"/>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153A9FD9-8DC6-48E9-8947-3F59FA2A5B99}"/>
              </a:ext>
            </a:extLst>
          </p:cNvPr>
          <p:cNvSpPr>
            <a:spLocks noGrp="1"/>
          </p:cNvSpPr>
          <p:nvPr>
            <p:ph type="sldNum" sz="quarter" idx="12"/>
          </p:nvPr>
        </p:nvSpPr>
        <p:spPr/>
        <p:txBody>
          <a:bodyPr/>
          <a:lstStyle/>
          <a:p>
            <a:fld id="{9FAB0A3C-2EE0-4450-AEC4-11F9800C5DED}" type="slidenum">
              <a:rPr lang="es-PE" smtClean="0"/>
              <a:t>‹Nº›</a:t>
            </a:fld>
            <a:endParaRPr lang="es-PE"/>
          </a:p>
        </p:txBody>
      </p:sp>
    </p:spTree>
    <p:extLst>
      <p:ext uri="{BB962C8B-B14F-4D97-AF65-F5344CB8AC3E}">
        <p14:creationId xmlns:p14="http://schemas.microsoft.com/office/powerpoint/2010/main" val="3840979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4184319-5B2F-46C0-846A-71F345F0511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55C4DA38-48BC-49B3-8181-E8D686FF92F2}"/>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129ED526-0047-4D08-ACF6-977D3E9C34B0}"/>
              </a:ext>
            </a:extLst>
          </p:cNvPr>
          <p:cNvSpPr>
            <a:spLocks noGrp="1"/>
          </p:cNvSpPr>
          <p:nvPr>
            <p:ph type="dt" sz="half" idx="10"/>
          </p:nvPr>
        </p:nvSpPr>
        <p:spPr/>
        <p:txBody>
          <a:bodyPr/>
          <a:lstStyle/>
          <a:p>
            <a:fld id="{7AECE2B6-8E67-4ADE-AC0A-6003A43CA30D}" type="datetimeFigureOut">
              <a:rPr lang="es-PE" smtClean="0"/>
              <a:t>4/01/2023</a:t>
            </a:fld>
            <a:endParaRPr lang="es-PE"/>
          </a:p>
        </p:txBody>
      </p:sp>
      <p:sp>
        <p:nvSpPr>
          <p:cNvPr id="5" name="Marcador de pie de página 4">
            <a:extLst>
              <a:ext uri="{FF2B5EF4-FFF2-40B4-BE49-F238E27FC236}">
                <a16:creationId xmlns:a16="http://schemas.microsoft.com/office/drawing/2014/main" id="{1B36A8E6-02C7-47EA-A5A1-2BFE8EAF6B31}"/>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FF4730C-B392-4D74-B184-DE8FC2E15510}"/>
              </a:ext>
            </a:extLst>
          </p:cNvPr>
          <p:cNvSpPr>
            <a:spLocks noGrp="1"/>
          </p:cNvSpPr>
          <p:nvPr>
            <p:ph type="sldNum" sz="quarter" idx="12"/>
          </p:nvPr>
        </p:nvSpPr>
        <p:spPr/>
        <p:txBody>
          <a:bodyPr/>
          <a:lstStyle/>
          <a:p>
            <a:fld id="{9FAB0A3C-2EE0-4450-AEC4-11F9800C5DED}" type="slidenum">
              <a:rPr lang="es-PE" smtClean="0"/>
              <a:t>‹Nº›</a:t>
            </a:fld>
            <a:endParaRPr lang="es-PE"/>
          </a:p>
        </p:txBody>
      </p:sp>
    </p:spTree>
    <p:extLst>
      <p:ext uri="{BB962C8B-B14F-4D97-AF65-F5344CB8AC3E}">
        <p14:creationId xmlns:p14="http://schemas.microsoft.com/office/powerpoint/2010/main" val="3131106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70156D-B28F-4165-B235-6BCABE19F9B7}"/>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D2EF3122-7C2A-4FD0-819C-04C6B9B16EAD}"/>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F39C214A-E147-4FFE-83D5-8AD8FB3C5847}"/>
              </a:ext>
            </a:extLst>
          </p:cNvPr>
          <p:cNvSpPr>
            <a:spLocks noGrp="1"/>
          </p:cNvSpPr>
          <p:nvPr>
            <p:ph type="dt" sz="half" idx="10"/>
          </p:nvPr>
        </p:nvSpPr>
        <p:spPr/>
        <p:txBody>
          <a:bodyPr/>
          <a:lstStyle/>
          <a:p>
            <a:fld id="{7AECE2B6-8E67-4ADE-AC0A-6003A43CA30D}" type="datetimeFigureOut">
              <a:rPr lang="es-PE" smtClean="0"/>
              <a:t>4/01/2023</a:t>
            </a:fld>
            <a:endParaRPr lang="es-PE"/>
          </a:p>
        </p:txBody>
      </p:sp>
      <p:sp>
        <p:nvSpPr>
          <p:cNvPr id="5" name="Marcador de pie de página 4">
            <a:extLst>
              <a:ext uri="{FF2B5EF4-FFF2-40B4-BE49-F238E27FC236}">
                <a16:creationId xmlns:a16="http://schemas.microsoft.com/office/drawing/2014/main" id="{8E138F75-D20C-4E3D-A2D1-2148CF6993C1}"/>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861BE14F-1211-41E4-BA9A-F6A251812D04}"/>
              </a:ext>
            </a:extLst>
          </p:cNvPr>
          <p:cNvSpPr>
            <a:spLocks noGrp="1"/>
          </p:cNvSpPr>
          <p:nvPr>
            <p:ph type="sldNum" sz="quarter" idx="12"/>
          </p:nvPr>
        </p:nvSpPr>
        <p:spPr/>
        <p:txBody>
          <a:bodyPr/>
          <a:lstStyle/>
          <a:p>
            <a:fld id="{9FAB0A3C-2EE0-4450-AEC4-11F9800C5DED}" type="slidenum">
              <a:rPr lang="es-PE" smtClean="0"/>
              <a:t>‹Nº›</a:t>
            </a:fld>
            <a:endParaRPr lang="es-PE"/>
          </a:p>
        </p:txBody>
      </p:sp>
    </p:spTree>
    <p:extLst>
      <p:ext uri="{BB962C8B-B14F-4D97-AF65-F5344CB8AC3E}">
        <p14:creationId xmlns:p14="http://schemas.microsoft.com/office/powerpoint/2010/main" val="1889238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FF31CF-7960-4B97-8738-EB762D7D70C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CFF81763-D81B-42F7-85D8-3D516F8748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81B106FF-490B-428B-A22D-2D8FE632A3AC}"/>
              </a:ext>
            </a:extLst>
          </p:cNvPr>
          <p:cNvSpPr>
            <a:spLocks noGrp="1"/>
          </p:cNvSpPr>
          <p:nvPr>
            <p:ph type="dt" sz="half" idx="10"/>
          </p:nvPr>
        </p:nvSpPr>
        <p:spPr/>
        <p:txBody>
          <a:bodyPr/>
          <a:lstStyle/>
          <a:p>
            <a:fld id="{7AECE2B6-8E67-4ADE-AC0A-6003A43CA30D}" type="datetimeFigureOut">
              <a:rPr lang="es-PE" smtClean="0"/>
              <a:t>4/01/2023</a:t>
            </a:fld>
            <a:endParaRPr lang="es-PE"/>
          </a:p>
        </p:txBody>
      </p:sp>
      <p:sp>
        <p:nvSpPr>
          <p:cNvPr id="5" name="Marcador de pie de página 4">
            <a:extLst>
              <a:ext uri="{FF2B5EF4-FFF2-40B4-BE49-F238E27FC236}">
                <a16:creationId xmlns:a16="http://schemas.microsoft.com/office/drawing/2014/main" id="{EA10D889-21AD-4719-A20A-275851EC5690}"/>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79233BFB-734E-446F-8E9E-20DA96787D86}"/>
              </a:ext>
            </a:extLst>
          </p:cNvPr>
          <p:cNvSpPr>
            <a:spLocks noGrp="1"/>
          </p:cNvSpPr>
          <p:nvPr>
            <p:ph type="sldNum" sz="quarter" idx="12"/>
          </p:nvPr>
        </p:nvSpPr>
        <p:spPr/>
        <p:txBody>
          <a:bodyPr/>
          <a:lstStyle/>
          <a:p>
            <a:fld id="{9FAB0A3C-2EE0-4450-AEC4-11F9800C5DED}" type="slidenum">
              <a:rPr lang="es-PE" smtClean="0"/>
              <a:t>‹Nº›</a:t>
            </a:fld>
            <a:endParaRPr lang="es-PE"/>
          </a:p>
        </p:txBody>
      </p:sp>
    </p:spTree>
    <p:extLst>
      <p:ext uri="{BB962C8B-B14F-4D97-AF65-F5344CB8AC3E}">
        <p14:creationId xmlns:p14="http://schemas.microsoft.com/office/powerpoint/2010/main" val="2613647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4AAAA9-FB73-4295-A7F5-40B78E5E349E}"/>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1880950B-CC34-4482-B44D-CADDC4794027}"/>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75D614EE-8517-46E0-8C72-62DC46F58CD4}"/>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F390A66B-406E-4016-86F1-4A00CF04948B}"/>
              </a:ext>
            </a:extLst>
          </p:cNvPr>
          <p:cNvSpPr>
            <a:spLocks noGrp="1"/>
          </p:cNvSpPr>
          <p:nvPr>
            <p:ph type="dt" sz="half" idx="10"/>
          </p:nvPr>
        </p:nvSpPr>
        <p:spPr/>
        <p:txBody>
          <a:bodyPr/>
          <a:lstStyle/>
          <a:p>
            <a:fld id="{7AECE2B6-8E67-4ADE-AC0A-6003A43CA30D}" type="datetimeFigureOut">
              <a:rPr lang="es-PE" smtClean="0"/>
              <a:t>4/01/2023</a:t>
            </a:fld>
            <a:endParaRPr lang="es-PE"/>
          </a:p>
        </p:txBody>
      </p:sp>
      <p:sp>
        <p:nvSpPr>
          <p:cNvPr id="6" name="Marcador de pie de página 5">
            <a:extLst>
              <a:ext uri="{FF2B5EF4-FFF2-40B4-BE49-F238E27FC236}">
                <a16:creationId xmlns:a16="http://schemas.microsoft.com/office/drawing/2014/main" id="{F854547E-5184-4D84-B17A-2DA168F5CEC6}"/>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5D97F79A-538E-47FB-AF2D-7842ABE8DC89}"/>
              </a:ext>
            </a:extLst>
          </p:cNvPr>
          <p:cNvSpPr>
            <a:spLocks noGrp="1"/>
          </p:cNvSpPr>
          <p:nvPr>
            <p:ph type="sldNum" sz="quarter" idx="12"/>
          </p:nvPr>
        </p:nvSpPr>
        <p:spPr/>
        <p:txBody>
          <a:bodyPr/>
          <a:lstStyle/>
          <a:p>
            <a:fld id="{9FAB0A3C-2EE0-4450-AEC4-11F9800C5DED}" type="slidenum">
              <a:rPr lang="es-PE" smtClean="0"/>
              <a:t>‹Nº›</a:t>
            </a:fld>
            <a:endParaRPr lang="es-PE"/>
          </a:p>
        </p:txBody>
      </p:sp>
    </p:spTree>
    <p:extLst>
      <p:ext uri="{BB962C8B-B14F-4D97-AF65-F5344CB8AC3E}">
        <p14:creationId xmlns:p14="http://schemas.microsoft.com/office/powerpoint/2010/main" val="1852394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E6D10D-19C7-4692-BD9B-7E729552F64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2A51F672-084A-44F5-9526-04ED378204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758C046A-21CC-4053-89C0-C65B87F52AAA}"/>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13E587E9-7D7D-4474-A16C-AE67D561D8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E6D65944-E464-45C1-872D-5E87631D23B3}"/>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5D49B181-6A5B-4F10-A17A-09F47696132A}"/>
              </a:ext>
            </a:extLst>
          </p:cNvPr>
          <p:cNvSpPr>
            <a:spLocks noGrp="1"/>
          </p:cNvSpPr>
          <p:nvPr>
            <p:ph type="dt" sz="half" idx="10"/>
          </p:nvPr>
        </p:nvSpPr>
        <p:spPr/>
        <p:txBody>
          <a:bodyPr/>
          <a:lstStyle/>
          <a:p>
            <a:fld id="{7AECE2B6-8E67-4ADE-AC0A-6003A43CA30D}" type="datetimeFigureOut">
              <a:rPr lang="es-PE" smtClean="0"/>
              <a:t>4/01/2023</a:t>
            </a:fld>
            <a:endParaRPr lang="es-PE"/>
          </a:p>
        </p:txBody>
      </p:sp>
      <p:sp>
        <p:nvSpPr>
          <p:cNvPr id="8" name="Marcador de pie de página 7">
            <a:extLst>
              <a:ext uri="{FF2B5EF4-FFF2-40B4-BE49-F238E27FC236}">
                <a16:creationId xmlns:a16="http://schemas.microsoft.com/office/drawing/2014/main" id="{FDEE4B35-C0F2-4139-9D3E-C44F42420B19}"/>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01EBD475-D773-45F4-988A-316C15360840}"/>
              </a:ext>
            </a:extLst>
          </p:cNvPr>
          <p:cNvSpPr>
            <a:spLocks noGrp="1"/>
          </p:cNvSpPr>
          <p:nvPr>
            <p:ph type="sldNum" sz="quarter" idx="12"/>
          </p:nvPr>
        </p:nvSpPr>
        <p:spPr/>
        <p:txBody>
          <a:bodyPr/>
          <a:lstStyle/>
          <a:p>
            <a:fld id="{9FAB0A3C-2EE0-4450-AEC4-11F9800C5DED}" type="slidenum">
              <a:rPr lang="es-PE" smtClean="0"/>
              <a:t>‹Nº›</a:t>
            </a:fld>
            <a:endParaRPr lang="es-PE"/>
          </a:p>
        </p:txBody>
      </p:sp>
    </p:spTree>
    <p:extLst>
      <p:ext uri="{BB962C8B-B14F-4D97-AF65-F5344CB8AC3E}">
        <p14:creationId xmlns:p14="http://schemas.microsoft.com/office/powerpoint/2010/main" val="519316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F72A32-0A0D-41F4-86C8-57D7AD676B71}"/>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6431B4B6-8CF6-4249-958D-914D2D5499B0}"/>
              </a:ext>
            </a:extLst>
          </p:cNvPr>
          <p:cNvSpPr>
            <a:spLocks noGrp="1"/>
          </p:cNvSpPr>
          <p:nvPr>
            <p:ph type="dt" sz="half" idx="10"/>
          </p:nvPr>
        </p:nvSpPr>
        <p:spPr/>
        <p:txBody>
          <a:bodyPr/>
          <a:lstStyle/>
          <a:p>
            <a:fld id="{7AECE2B6-8E67-4ADE-AC0A-6003A43CA30D}" type="datetimeFigureOut">
              <a:rPr lang="es-PE" smtClean="0"/>
              <a:t>4/01/2023</a:t>
            </a:fld>
            <a:endParaRPr lang="es-PE"/>
          </a:p>
        </p:txBody>
      </p:sp>
      <p:sp>
        <p:nvSpPr>
          <p:cNvPr id="4" name="Marcador de pie de página 3">
            <a:extLst>
              <a:ext uri="{FF2B5EF4-FFF2-40B4-BE49-F238E27FC236}">
                <a16:creationId xmlns:a16="http://schemas.microsoft.com/office/drawing/2014/main" id="{C15763CD-30E5-48E5-8E21-BF5CDFBA95A7}"/>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BDA3DC58-DBC5-4CA8-847A-9BBF7E4FED85}"/>
              </a:ext>
            </a:extLst>
          </p:cNvPr>
          <p:cNvSpPr>
            <a:spLocks noGrp="1"/>
          </p:cNvSpPr>
          <p:nvPr>
            <p:ph type="sldNum" sz="quarter" idx="12"/>
          </p:nvPr>
        </p:nvSpPr>
        <p:spPr/>
        <p:txBody>
          <a:bodyPr/>
          <a:lstStyle/>
          <a:p>
            <a:fld id="{9FAB0A3C-2EE0-4450-AEC4-11F9800C5DED}" type="slidenum">
              <a:rPr lang="es-PE" smtClean="0"/>
              <a:t>‹Nº›</a:t>
            </a:fld>
            <a:endParaRPr lang="es-PE"/>
          </a:p>
        </p:txBody>
      </p:sp>
    </p:spTree>
    <p:extLst>
      <p:ext uri="{BB962C8B-B14F-4D97-AF65-F5344CB8AC3E}">
        <p14:creationId xmlns:p14="http://schemas.microsoft.com/office/powerpoint/2010/main" val="744302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1AC1071-4BD6-4609-AE36-45964AC59447}"/>
              </a:ext>
            </a:extLst>
          </p:cNvPr>
          <p:cNvSpPr>
            <a:spLocks noGrp="1"/>
          </p:cNvSpPr>
          <p:nvPr>
            <p:ph type="dt" sz="half" idx="10"/>
          </p:nvPr>
        </p:nvSpPr>
        <p:spPr/>
        <p:txBody>
          <a:bodyPr/>
          <a:lstStyle/>
          <a:p>
            <a:fld id="{7AECE2B6-8E67-4ADE-AC0A-6003A43CA30D}" type="datetimeFigureOut">
              <a:rPr lang="es-PE" smtClean="0"/>
              <a:t>4/01/2023</a:t>
            </a:fld>
            <a:endParaRPr lang="es-PE"/>
          </a:p>
        </p:txBody>
      </p:sp>
      <p:sp>
        <p:nvSpPr>
          <p:cNvPr id="3" name="Marcador de pie de página 2">
            <a:extLst>
              <a:ext uri="{FF2B5EF4-FFF2-40B4-BE49-F238E27FC236}">
                <a16:creationId xmlns:a16="http://schemas.microsoft.com/office/drawing/2014/main" id="{C37AA96A-4143-4620-847F-2F8B92E8CA25}"/>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2AD8501C-47AC-4562-80C5-5F906743B8D4}"/>
              </a:ext>
            </a:extLst>
          </p:cNvPr>
          <p:cNvSpPr>
            <a:spLocks noGrp="1"/>
          </p:cNvSpPr>
          <p:nvPr>
            <p:ph type="sldNum" sz="quarter" idx="12"/>
          </p:nvPr>
        </p:nvSpPr>
        <p:spPr/>
        <p:txBody>
          <a:bodyPr/>
          <a:lstStyle/>
          <a:p>
            <a:fld id="{9FAB0A3C-2EE0-4450-AEC4-11F9800C5DED}" type="slidenum">
              <a:rPr lang="es-PE" smtClean="0"/>
              <a:t>‹Nº›</a:t>
            </a:fld>
            <a:endParaRPr lang="es-PE"/>
          </a:p>
        </p:txBody>
      </p:sp>
    </p:spTree>
    <p:extLst>
      <p:ext uri="{BB962C8B-B14F-4D97-AF65-F5344CB8AC3E}">
        <p14:creationId xmlns:p14="http://schemas.microsoft.com/office/powerpoint/2010/main" val="2849929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C5962B-757A-426F-9849-CDD06281F10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FA5D19FB-0E72-440D-9FC6-88FC35EDEE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CA49C2F8-2D14-4D0C-A288-118ABAD670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AECEDE95-7784-4C0D-8107-41628B59C31B}"/>
              </a:ext>
            </a:extLst>
          </p:cNvPr>
          <p:cNvSpPr>
            <a:spLocks noGrp="1"/>
          </p:cNvSpPr>
          <p:nvPr>
            <p:ph type="dt" sz="half" idx="10"/>
          </p:nvPr>
        </p:nvSpPr>
        <p:spPr/>
        <p:txBody>
          <a:bodyPr/>
          <a:lstStyle/>
          <a:p>
            <a:fld id="{7AECE2B6-8E67-4ADE-AC0A-6003A43CA30D}" type="datetimeFigureOut">
              <a:rPr lang="es-PE" smtClean="0"/>
              <a:t>4/01/2023</a:t>
            </a:fld>
            <a:endParaRPr lang="es-PE"/>
          </a:p>
        </p:txBody>
      </p:sp>
      <p:sp>
        <p:nvSpPr>
          <p:cNvPr id="6" name="Marcador de pie de página 5">
            <a:extLst>
              <a:ext uri="{FF2B5EF4-FFF2-40B4-BE49-F238E27FC236}">
                <a16:creationId xmlns:a16="http://schemas.microsoft.com/office/drawing/2014/main" id="{D9954731-F6F9-4EB9-B2C2-BCB4BECFF3A7}"/>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271A5CB6-03B7-4780-AB9B-1A1AB642D69E}"/>
              </a:ext>
            </a:extLst>
          </p:cNvPr>
          <p:cNvSpPr>
            <a:spLocks noGrp="1"/>
          </p:cNvSpPr>
          <p:nvPr>
            <p:ph type="sldNum" sz="quarter" idx="12"/>
          </p:nvPr>
        </p:nvSpPr>
        <p:spPr/>
        <p:txBody>
          <a:bodyPr/>
          <a:lstStyle/>
          <a:p>
            <a:fld id="{9FAB0A3C-2EE0-4450-AEC4-11F9800C5DED}" type="slidenum">
              <a:rPr lang="es-PE" smtClean="0"/>
              <a:t>‹Nº›</a:t>
            </a:fld>
            <a:endParaRPr lang="es-PE"/>
          </a:p>
        </p:txBody>
      </p:sp>
    </p:spTree>
    <p:extLst>
      <p:ext uri="{BB962C8B-B14F-4D97-AF65-F5344CB8AC3E}">
        <p14:creationId xmlns:p14="http://schemas.microsoft.com/office/powerpoint/2010/main" val="3530855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2DCE7B-E8C2-49DF-B5F3-CD5387FB934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C915BC1C-B0D8-4D2B-B224-4EFE275FF4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ADDCEEE7-8097-4E85-83AC-05BCF49205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CB3243A7-CF02-4D37-A083-3AFC026D56C6}"/>
              </a:ext>
            </a:extLst>
          </p:cNvPr>
          <p:cNvSpPr>
            <a:spLocks noGrp="1"/>
          </p:cNvSpPr>
          <p:nvPr>
            <p:ph type="dt" sz="half" idx="10"/>
          </p:nvPr>
        </p:nvSpPr>
        <p:spPr/>
        <p:txBody>
          <a:bodyPr/>
          <a:lstStyle/>
          <a:p>
            <a:fld id="{7AECE2B6-8E67-4ADE-AC0A-6003A43CA30D}" type="datetimeFigureOut">
              <a:rPr lang="es-PE" smtClean="0"/>
              <a:t>4/01/2023</a:t>
            </a:fld>
            <a:endParaRPr lang="es-PE"/>
          </a:p>
        </p:txBody>
      </p:sp>
      <p:sp>
        <p:nvSpPr>
          <p:cNvPr id="6" name="Marcador de pie de página 5">
            <a:extLst>
              <a:ext uri="{FF2B5EF4-FFF2-40B4-BE49-F238E27FC236}">
                <a16:creationId xmlns:a16="http://schemas.microsoft.com/office/drawing/2014/main" id="{797CAB2E-22F9-43F8-ACCD-5865C9720C53}"/>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6F0F70C3-CEB9-4003-858F-665507FB2A1E}"/>
              </a:ext>
            </a:extLst>
          </p:cNvPr>
          <p:cNvSpPr>
            <a:spLocks noGrp="1"/>
          </p:cNvSpPr>
          <p:nvPr>
            <p:ph type="sldNum" sz="quarter" idx="12"/>
          </p:nvPr>
        </p:nvSpPr>
        <p:spPr/>
        <p:txBody>
          <a:bodyPr/>
          <a:lstStyle/>
          <a:p>
            <a:fld id="{9FAB0A3C-2EE0-4450-AEC4-11F9800C5DED}" type="slidenum">
              <a:rPr lang="es-PE" smtClean="0"/>
              <a:t>‹Nº›</a:t>
            </a:fld>
            <a:endParaRPr lang="es-PE"/>
          </a:p>
        </p:txBody>
      </p:sp>
    </p:spTree>
    <p:extLst>
      <p:ext uri="{BB962C8B-B14F-4D97-AF65-F5344CB8AC3E}">
        <p14:creationId xmlns:p14="http://schemas.microsoft.com/office/powerpoint/2010/main" val="4153529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A651BA8-845E-4510-94A4-7588A85D01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24F9B3C9-3FF0-4464-B46B-9B83CC942A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C7F2DD4-490C-45A5-9F1C-AED2E2C37C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ECE2B6-8E67-4ADE-AC0A-6003A43CA30D}" type="datetimeFigureOut">
              <a:rPr lang="es-PE" smtClean="0"/>
              <a:t>4/01/2023</a:t>
            </a:fld>
            <a:endParaRPr lang="es-PE"/>
          </a:p>
        </p:txBody>
      </p:sp>
      <p:sp>
        <p:nvSpPr>
          <p:cNvPr id="5" name="Marcador de pie de página 4">
            <a:extLst>
              <a:ext uri="{FF2B5EF4-FFF2-40B4-BE49-F238E27FC236}">
                <a16:creationId xmlns:a16="http://schemas.microsoft.com/office/drawing/2014/main" id="{1E55A1B9-128A-49CB-8E20-1F07556C79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9665813C-8694-4B19-9E89-EFE51751B6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AB0A3C-2EE0-4450-AEC4-11F9800C5DED}" type="slidenum">
              <a:rPr lang="es-PE" smtClean="0"/>
              <a:t>‹Nº›</a:t>
            </a:fld>
            <a:endParaRPr lang="es-PE"/>
          </a:p>
        </p:txBody>
      </p:sp>
    </p:spTree>
    <p:extLst>
      <p:ext uri="{BB962C8B-B14F-4D97-AF65-F5344CB8AC3E}">
        <p14:creationId xmlns:p14="http://schemas.microsoft.com/office/powerpoint/2010/main" val="3554805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es.statista.com/estadisticas/1218822/usuarios-de-internet-argentin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adroTexto 5">
            <a:extLst>
              <a:ext uri="{FF2B5EF4-FFF2-40B4-BE49-F238E27FC236}">
                <a16:creationId xmlns:a16="http://schemas.microsoft.com/office/drawing/2014/main" id="{4767B391-6474-413D-A487-21DCFFBFFCF3}"/>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2000" kern="1200" dirty="0">
                <a:solidFill>
                  <a:srgbClr val="FFFFFF"/>
                </a:solidFill>
                <a:latin typeface="+mj-lt"/>
                <a:ea typeface="+mj-ea"/>
                <a:cs typeface="+mj-cs"/>
              </a:rPr>
              <a:t>TELECOMUNICACIONES</a:t>
            </a:r>
            <a:r>
              <a:rPr lang="en-US" sz="3600" kern="1200" dirty="0">
                <a:solidFill>
                  <a:srgbClr val="FFFFFF"/>
                </a:solidFill>
                <a:latin typeface="+mj-lt"/>
                <a:ea typeface="+mj-ea"/>
                <a:cs typeface="+mj-cs"/>
              </a:rPr>
              <a:t> </a:t>
            </a:r>
            <a:r>
              <a:rPr lang="en-US" sz="2400" kern="1200" dirty="0">
                <a:solidFill>
                  <a:srgbClr val="FFFFFF"/>
                </a:solidFill>
                <a:latin typeface="+mj-lt"/>
                <a:ea typeface="+mj-ea"/>
                <a:cs typeface="+mj-cs"/>
              </a:rPr>
              <a:t>EN ARGENTINA</a:t>
            </a:r>
          </a:p>
        </p:txBody>
      </p:sp>
      <p:pic>
        <p:nvPicPr>
          <p:cNvPr id="5" name="Imagen 4">
            <a:extLst>
              <a:ext uri="{FF2B5EF4-FFF2-40B4-BE49-F238E27FC236}">
                <a16:creationId xmlns:a16="http://schemas.microsoft.com/office/drawing/2014/main" id="{F1A52A25-54B8-494A-AACA-162C6E464575}"/>
              </a:ext>
            </a:extLst>
          </p:cNvPr>
          <p:cNvPicPr>
            <a:picLocks noChangeAspect="1"/>
          </p:cNvPicPr>
          <p:nvPr/>
        </p:nvPicPr>
        <p:blipFill rotWithShape="1">
          <a:blip r:embed="rId2"/>
          <a:srcRect l="21818" t="28400" r="22197" b="24242"/>
          <a:stretch/>
        </p:blipFill>
        <p:spPr>
          <a:xfrm>
            <a:off x="4777316" y="1886332"/>
            <a:ext cx="6780700" cy="3083006"/>
          </a:xfrm>
          <a:prstGeom prst="rect">
            <a:avLst/>
          </a:prstGeom>
        </p:spPr>
      </p:pic>
    </p:spTree>
    <p:extLst>
      <p:ext uri="{BB962C8B-B14F-4D97-AF65-F5344CB8AC3E}">
        <p14:creationId xmlns:p14="http://schemas.microsoft.com/office/powerpoint/2010/main" val="2572490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ítulo 1">
            <a:extLst>
              <a:ext uri="{FF2B5EF4-FFF2-40B4-BE49-F238E27FC236}">
                <a16:creationId xmlns:a16="http://schemas.microsoft.com/office/drawing/2014/main" id="{06EBE363-4387-45EA-AEF0-5992F77C2A19}"/>
              </a:ext>
            </a:extLst>
          </p:cNvPr>
          <p:cNvSpPr>
            <a:spLocks noGrp="1"/>
          </p:cNvSpPr>
          <p:nvPr>
            <p:ph type="title"/>
          </p:nvPr>
        </p:nvSpPr>
        <p:spPr>
          <a:xfrm>
            <a:off x="1047280" y="759805"/>
            <a:ext cx="10306520" cy="1325563"/>
          </a:xfrm>
        </p:spPr>
        <p:txBody>
          <a:bodyPr>
            <a:normAutofit/>
          </a:bodyPr>
          <a:lstStyle/>
          <a:p>
            <a:r>
              <a:rPr lang="es-MX" sz="4000" b="1" dirty="0">
                <a:solidFill>
                  <a:srgbClr val="FFFFFF"/>
                </a:solidFill>
                <a:latin typeface="+mn-lt"/>
              </a:rPr>
              <a:t>ANTECEDENTES</a:t>
            </a:r>
            <a:endParaRPr lang="es-PE" sz="4000" b="1" dirty="0">
              <a:solidFill>
                <a:srgbClr val="FFFFFF"/>
              </a:solidFill>
              <a:latin typeface="+mn-lt"/>
            </a:endParaRPr>
          </a:p>
        </p:txBody>
      </p:sp>
      <p:sp>
        <p:nvSpPr>
          <p:cNvPr id="3" name="Marcador de contenido 2">
            <a:extLst>
              <a:ext uri="{FF2B5EF4-FFF2-40B4-BE49-F238E27FC236}">
                <a16:creationId xmlns:a16="http://schemas.microsoft.com/office/drawing/2014/main" id="{89EDB63D-CC93-42E0-B1FB-005E5F930070}"/>
              </a:ext>
            </a:extLst>
          </p:cNvPr>
          <p:cNvSpPr>
            <a:spLocks noGrp="1"/>
          </p:cNvSpPr>
          <p:nvPr>
            <p:ph idx="1"/>
          </p:nvPr>
        </p:nvSpPr>
        <p:spPr>
          <a:xfrm>
            <a:off x="1424904" y="2494450"/>
            <a:ext cx="4053545" cy="3563159"/>
          </a:xfrm>
        </p:spPr>
        <p:txBody>
          <a:bodyPr>
            <a:normAutofit/>
          </a:bodyPr>
          <a:lstStyle/>
          <a:p>
            <a:r>
              <a:rPr lang="es-MX" sz="1600" dirty="0"/>
              <a:t>La conocida empresa SERTEL, líder a nivel mundial en implementación de servicios de telecomunicaciones , principalmente implementación de fibra y antenas 4 y 5G requiere hacer un estudio, analizando el comportamiento del sector y las posibilidades de inversión en Sudamérica.</a:t>
            </a:r>
            <a:endParaRPr lang="es-PE" sz="1600" dirty="0"/>
          </a:p>
          <a:p>
            <a:r>
              <a:rPr lang="es-MX" sz="1600" dirty="0"/>
              <a:t>Nos brindaron información que Argentina en el año 2020, está a la vanguardia del desarrollo de Telecomunicaciones en América Latina, por lo cual nos contratan para que hagamos un análisis de datos que confirme esta información y nos muestre las tendencias a la fecha. </a:t>
            </a:r>
            <a:endParaRPr lang="es-PE" sz="1600" dirty="0"/>
          </a:p>
          <a:p>
            <a:endParaRPr lang="es-PE" sz="1500" dirty="0"/>
          </a:p>
        </p:txBody>
      </p:sp>
      <p:pic>
        <p:nvPicPr>
          <p:cNvPr id="5" name="Imagen 4">
            <a:extLst>
              <a:ext uri="{FF2B5EF4-FFF2-40B4-BE49-F238E27FC236}">
                <a16:creationId xmlns:a16="http://schemas.microsoft.com/office/drawing/2014/main" id="{4C260ACA-4409-4BE9-A1B8-2947F3D42786}"/>
              </a:ext>
            </a:extLst>
          </p:cNvPr>
          <p:cNvPicPr>
            <a:picLocks noChangeAspect="1"/>
          </p:cNvPicPr>
          <p:nvPr/>
        </p:nvPicPr>
        <p:blipFill rotWithShape="1">
          <a:blip r:embed="rId2"/>
          <a:srcRect l="23843" t="23130" r="24472" b="43754"/>
          <a:stretch/>
        </p:blipFill>
        <p:spPr>
          <a:xfrm>
            <a:off x="6098892" y="3447109"/>
            <a:ext cx="4802404" cy="1653905"/>
          </a:xfrm>
          <a:prstGeom prst="rect">
            <a:avLst/>
          </a:prstGeom>
        </p:spPr>
      </p:pic>
    </p:spTree>
    <p:extLst>
      <p:ext uri="{BB962C8B-B14F-4D97-AF65-F5344CB8AC3E}">
        <p14:creationId xmlns:p14="http://schemas.microsoft.com/office/powerpoint/2010/main" val="2475632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ítulo 1">
            <a:extLst>
              <a:ext uri="{FF2B5EF4-FFF2-40B4-BE49-F238E27FC236}">
                <a16:creationId xmlns:a16="http://schemas.microsoft.com/office/drawing/2014/main" id="{06EBE363-4387-45EA-AEF0-5992F77C2A19}"/>
              </a:ext>
            </a:extLst>
          </p:cNvPr>
          <p:cNvSpPr>
            <a:spLocks noGrp="1"/>
          </p:cNvSpPr>
          <p:nvPr>
            <p:ph type="title"/>
          </p:nvPr>
        </p:nvSpPr>
        <p:spPr>
          <a:xfrm>
            <a:off x="1047280" y="1022350"/>
            <a:ext cx="10306520" cy="671710"/>
          </a:xfrm>
        </p:spPr>
        <p:txBody>
          <a:bodyPr>
            <a:normAutofit/>
          </a:bodyPr>
          <a:lstStyle/>
          <a:p>
            <a:r>
              <a:rPr lang="es-MX" sz="4000" b="1" dirty="0">
                <a:solidFill>
                  <a:srgbClr val="FFFFFF"/>
                </a:solidFill>
                <a:latin typeface="+mn-lt"/>
              </a:rPr>
              <a:t>ITU-</a:t>
            </a:r>
            <a:r>
              <a:rPr lang="es-MX" sz="4000" b="1" dirty="0" err="1">
                <a:solidFill>
                  <a:srgbClr val="FFFFFF"/>
                </a:solidFill>
                <a:latin typeface="+mn-lt"/>
              </a:rPr>
              <a:t>DataHub</a:t>
            </a:r>
            <a:endParaRPr lang="es-PE" sz="4000" b="1" dirty="0">
              <a:solidFill>
                <a:srgbClr val="FFFFFF"/>
              </a:solidFill>
              <a:latin typeface="+mn-lt"/>
            </a:endParaRPr>
          </a:p>
        </p:txBody>
      </p:sp>
      <p:sp>
        <p:nvSpPr>
          <p:cNvPr id="3" name="Marcador de contenido 2">
            <a:extLst>
              <a:ext uri="{FF2B5EF4-FFF2-40B4-BE49-F238E27FC236}">
                <a16:creationId xmlns:a16="http://schemas.microsoft.com/office/drawing/2014/main" id="{89EDB63D-CC93-42E0-B1FB-005E5F930070}"/>
              </a:ext>
            </a:extLst>
          </p:cNvPr>
          <p:cNvSpPr>
            <a:spLocks noGrp="1"/>
          </p:cNvSpPr>
          <p:nvPr>
            <p:ph idx="1"/>
          </p:nvPr>
        </p:nvSpPr>
        <p:spPr>
          <a:xfrm>
            <a:off x="1327249" y="2378076"/>
            <a:ext cx="4025985" cy="3727835"/>
          </a:xfrm>
        </p:spPr>
        <p:txBody>
          <a:bodyPr>
            <a:normAutofit/>
          </a:bodyPr>
          <a:lstStyle/>
          <a:p>
            <a:r>
              <a:rPr lang="es-PE" sz="1600" dirty="0"/>
              <a:t>Primero tomamos información de la Unión Internacional de Telecomunicaciones (UIT) es el organismo especializado de las Naciones Unidas para las tecnologías de la información y la comunicación – TIC.</a:t>
            </a:r>
          </a:p>
          <a:p>
            <a:r>
              <a:rPr lang="es-MX" sz="1600" dirty="0"/>
              <a:t>Revisamos la información de argentina comparándola con otros países de la región y vemos que sigue la tendencia a la fecha, información hasta finales del 2022.</a:t>
            </a:r>
            <a:endParaRPr lang="es-PE" sz="1600" dirty="0"/>
          </a:p>
          <a:p>
            <a:endParaRPr lang="es-PE" sz="1500" dirty="0"/>
          </a:p>
        </p:txBody>
      </p:sp>
      <p:pic>
        <p:nvPicPr>
          <p:cNvPr id="14" name="Imagen 13">
            <a:extLst>
              <a:ext uri="{FF2B5EF4-FFF2-40B4-BE49-F238E27FC236}">
                <a16:creationId xmlns:a16="http://schemas.microsoft.com/office/drawing/2014/main" id="{DB4C047F-CD4F-49E6-BBC3-C2CB90770A2C}"/>
              </a:ext>
            </a:extLst>
          </p:cNvPr>
          <p:cNvPicPr/>
          <p:nvPr/>
        </p:nvPicPr>
        <p:blipFill rotWithShape="1">
          <a:blip r:embed="rId2"/>
          <a:srcRect t="10051" r="1155"/>
          <a:stretch/>
        </p:blipFill>
        <p:spPr bwMode="auto">
          <a:xfrm>
            <a:off x="5756471" y="2494450"/>
            <a:ext cx="4725472" cy="3335430"/>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149210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ítulo 1">
            <a:extLst>
              <a:ext uri="{FF2B5EF4-FFF2-40B4-BE49-F238E27FC236}">
                <a16:creationId xmlns:a16="http://schemas.microsoft.com/office/drawing/2014/main" id="{06EBE363-4387-45EA-AEF0-5992F77C2A19}"/>
              </a:ext>
            </a:extLst>
          </p:cNvPr>
          <p:cNvSpPr>
            <a:spLocks noGrp="1"/>
          </p:cNvSpPr>
          <p:nvPr>
            <p:ph type="title"/>
          </p:nvPr>
        </p:nvSpPr>
        <p:spPr>
          <a:xfrm>
            <a:off x="1047280" y="1022350"/>
            <a:ext cx="10306520" cy="671710"/>
          </a:xfrm>
        </p:spPr>
        <p:txBody>
          <a:bodyPr>
            <a:normAutofit/>
          </a:bodyPr>
          <a:lstStyle/>
          <a:p>
            <a:r>
              <a:rPr lang="es-MX" sz="4000" b="1" dirty="0">
                <a:solidFill>
                  <a:srgbClr val="FFFFFF"/>
                </a:solidFill>
                <a:latin typeface="+mn-lt"/>
              </a:rPr>
              <a:t>Crecimiento acelerado</a:t>
            </a:r>
            <a:endParaRPr lang="es-PE" sz="4000" b="1" dirty="0">
              <a:solidFill>
                <a:srgbClr val="FFFFFF"/>
              </a:solidFill>
              <a:latin typeface="+mn-lt"/>
            </a:endParaRPr>
          </a:p>
        </p:txBody>
      </p:sp>
      <p:sp>
        <p:nvSpPr>
          <p:cNvPr id="3" name="Marcador de contenido 2">
            <a:extLst>
              <a:ext uri="{FF2B5EF4-FFF2-40B4-BE49-F238E27FC236}">
                <a16:creationId xmlns:a16="http://schemas.microsoft.com/office/drawing/2014/main" id="{89EDB63D-CC93-42E0-B1FB-005E5F930070}"/>
              </a:ext>
            </a:extLst>
          </p:cNvPr>
          <p:cNvSpPr>
            <a:spLocks noGrp="1"/>
          </p:cNvSpPr>
          <p:nvPr>
            <p:ph idx="1"/>
          </p:nvPr>
        </p:nvSpPr>
        <p:spPr>
          <a:xfrm>
            <a:off x="1424904" y="2494450"/>
            <a:ext cx="9698816" cy="3727835"/>
          </a:xfrm>
        </p:spPr>
        <p:txBody>
          <a:bodyPr>
            <a:normAutofit/>
          </a:bodyPr>
          <a:lstStyle/>
          <a:p>
            <a:r>
              <a:rPr lang="es-PE" sz="1600" dirty="0"/>
              <a:t>Somos conscientes que muchos factores aceleraron el uso de telecomunicaciones en América Latina, los puntos de quiebre que promovieron un crecimiento fueron impulsados por la pandemia, que obligó a cubrir servicios a través del Internet:</a:t>
            </a:r>
          </a:p>
          <a:p>
            <a:pPr lvl="1"/>
            <a:r>
              <a:rPr lang="es-PE" sz="1600" dirty="0"/>
              <a:t>Tele trabajo, </a:t>
            </a:r>
          </a:p>
          <a:p>
            <a:pPr lvl="1"/>
            <a:r>
              <a:rPr lang="es-PE" sz="1600" dirty="0"/>
              <a:t>Tele salud, </a:t>
            </a:r>
          </a:p>
          <a:p>
            <a:pPr lvl="1"/>
            <a:r>
              <a:rPr lang="es-PE" sz="1600" dirty="0"/>
              <a:t>Entretenimiento, </a:t>
            </a:r>
          </a:p>
          <a:p>
            <a:pPr lvl="1"/>
            <a:r>
              <a:rPr lang="es-PE" sz="1600" dirty="0"/>
              <a:t>Educación a distancia</a:t>
            </a:r>
          </a:p>
          <a:p>
            <a:endParaRPr lang="es-PE" sz="1500" dirty="0"/>
          </a:p>
        </p:txBody>
      </p:sp>
    </p:spTree>
    <p:extLst>
      <p:ext uri="{BB962C8B-B14F-4D97-AF65-F5344CB8AC3E}">
        <p14:creationId xmlns:p14="http://schemas.microsoft.com/office/powerpoint/2010/main" val="1583848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ítulo 1">
            <a:extLst>
              <a:ext uri="{FF2B5EF4-FFF2-40B4-BE49-F238E27FC236}">
                <a16:creationId xmlns:a16="http://schemas.microsoft.com/office/drawing/2014/main" id="{06EBE363-4387-45EA-AEF0-5992F77C2A19}"/>
              </a:ext>
            </a:extLst>
          </p:cNvPr>
          <p:cNvSpPr>
            <a:spLocks noGrp="1"/>
          </p:cNvSpPr>
          <p:nvPr>
            <p:ph type="title"/>
          </p:nvPr>
        </p:nvSpPr>
        <p:spPr>
          <a:xfrm>
            <a:off x="1047280" y="1022350"/>
            <a:ext cx="10306520" cy="671710"/>
          </a:xfrm>
        </p:spPr>
        <p:txBody>
          <a:bodyPr>
            <a:normAutofit/>
          </a:bodyPr>
          <a:lstStyle/>
          <a:p>
            <a:r>
              <a:rPr lang="es-MX" sz="4000" b="1" dirty="0">
                <a:solidFill>
                  <a:srgbClr val="FFFFFF"/>
                </a:solidFill>
                <a:latin typeface="+mn-lt"/>
              </a:rPr>
              <a:t>ENACOM</a:t>
            </a:r>
            <a:endParaRPr lang="es-PE" sz="4000" b="1" dirty="0">
              <a:solidFill>
                <a:srgbClr val="FFFFFF"/>
              </a:solidFill>
              <a:latin typeface="+mn-lt"/>
            </a:endParaRPr>
          </a:p>
        </p:txBody>
      </p:sp>
      <p:sp>
        <p:nvSpPr>
          <p:cNvPr id="3" name="Marcador de contenido 2">
            <a:extLst>
              <a:ext uri="{FF2B5EF4-FFF2-40B4-BE49-F238E27FC236}">
                <a16:creationId xmlns:a16="http://schemas.microsoft.com/office/drawing/2014/main" id="{89EDB63D-CC93-42E0-B1FB-005E5F930070}"/>
              </a:ext>
            </a:extLst>
          </p:cNvPr>
          <p:cNvSpPr>
            <a:spLocks noGrp="1"/>
          </p:cNvSpPr>
          <p:nvPr>
            <p:ph idx="1"/>
          </p:nvPr>
        </p:nvSpPr>
        <p:spPr>
          <a:xfrm>
            <a:off x="1424904" y="2494450"/>
            <a:ext cx="9698816" cy="3727835"/>
          </a:xfrm>
        </p:spPr>
        <p:txBody>
          <a:bodyPr>
            <a:normAutofit lnSpcReduction="10000"/>
          </a:bodyPr>
          <a:lstStyle/>
          <a:p>
            <a:pPr marL="0" indent="0">
              <a:buNone/>
            </a:pPr>
            <a:r>
              <a:rPr lang="es-PE" sz="1600" dirty="0" err="1"/>
              <a:t>Enacom</a:t>
            </a:r>
            <a:r>
              <a:rPr lang="es-PE" sz="1600" dirty="0"/>
              <a:t> (Ente Nacional de comunicaciones en Argentina).</a:t>
            </a:r>
          </a:p>
          <a:p>
            <a:pPr marL="0" indent="0">
              <a:buNone/>
            </a:pPr>
            <a:r>
              <a:rPr lang="es-PE" sz="1600" dirty="0"/>
              <a:t>De acuerdo al resumen del directorio del 2022 confirma lo siguiente:</a:t>
            </a:r>
          </a:p>
          <a:p>
            <a:r>
              <a:rPr lang="es-MX" sz="1600" dirty="0"/>
              <a:t>Acceso a Internet en todo el territorio es una política de estado, </a:t>
            </a:r>
          </a:p>
          <a:p>
            <a:r>
              <a:rPr lang="es-MX" sz="1600" dirty="0"/>
              <a:t>Inversiones con articulación publico y privado</a:t>
            </a:r>
            <a:endParaRPr lang="es-PE" sz="1600" dirty="0"/>
          </a:p>
          <a:p>
            <a:r>
              <a:rPr lang="es-MX" sz="1600" dirty="0"/>
              <a:t>Facilidad al registro de nuevos proveedores, que contribuyan a implementación de fibra e instalación de antenas 4G</a:t>
            </a:r>
          </a:p>
          <a:p>
            <a:r>
              <a:rPr lang="es-MX" sz="1600" dirty="0"/>
              <a:t>Incremento en el presupuesto de  inversión para el año 2023 en mas de 7000 millones de pesos. (39 millones de dólares). </a:t>
            </a:r>
          </a:p>
          <a:p>
            <a:r>
              <a:rPr lang="es-MX" sz="1600" dirty="0"/>
              <a:t>Nuevos planes de implementación de 5G(atribuyen  la banda 3300 a 3600).</a:t>
            </a:r>
          </a:p>
          <a:p>
            <a:r>
              <a:rPr lang="es-MX" sz="1600" dirty="0"/>
              <a:t>Confirman la continuación de proyectos para llevar fibra a barrios populares</a:t>
            </a:r>
            <a:endParaRPr lang="es-PE" sz="1600" dirty="0"/>
          </a:p>
          <a:p>
            <a:endParaRPr lang="es-PE" sz="1600" dirty="0"/>
          </a:p>
          <a:p>
            <a:pPr marL="0" indent="0">
              <a:buNone/>
            </a:pPr>
            <a:r>
              <a:rPr lang="es-MX" sz="1500" dirty="0"/>
              <a:t>Fuentes tomadas del resumen del directorio de fin año 2022 expuesto en redes. FB</a:t>
            </a:r>
            <a:endParaRPr lang="es-PE" sz="1500" dirty="0"/>
          </a:p>
        </p:txBody>
      </p:sp>
    </p:spTree>
    <p:extLst>
      <p:ext uri="{BB962C8B-B14F-4D97-AF65-F5344CB8AC3E}">
        <p14:creationId xmlns:p14="http://schemas.microsoft.com/office/powerpoint/2010/main" val="983170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ítulo 1">
            <a:extLst>
              <a:ext uri="{FF2B5EF4-FFF2-40B4-BE49-F238E27FC236}">
                <a16:creationId xmlns:a16="http://schemas.microsoft.com/office/drawing/2014/main" id="{06EBE363-4387-45EA-AEF0-5992F77C2A19}"/>
              </a:ext>
            </a:extLst>
          </p:cNvPr>
          <p:cNvSpPr>
            <a:spLocks noGrp="1"/>
          </p:cNvSpPr>
          <p:nvPr>
            <p:ph type="title"/>
          </p:nvPr>
        </p:nvSpPr>
        <p:spPr>
          <a:xfrm>
            <a:off x="1047280" y="1022350"/>
            <a:ext cx="10306520" cy="671710"/>
          </a:xfrm>
        </p:spPr>
        <p:txBody>
          <a:bodyPr>
            <a:normAutofit/>
          </a:bodyPr>
          <a:lstStyle/>
          <a:p>
            <a:r>
              <a:rPr lang="es-MX" sz="4000" b="1" dirty="0">
                <a:solidFill>
                  <a:srgbClr val="FFFFFF"/>
                </a:solidFill>
                <a:latin typeface="+mn-lt"/>
              </a:rPr>
              <a:t>Métricas relevantes</a:t>
            </a:r>
            <a:endParaRPr lang="es-PE" sz="4000" b="1" dirty="0">
              <a:solidFill>
                <a:srgbClr val="FFFFFF"/>
              </a:solidFill>
              <a:latin typeface="+mn-lt"/>
            </a:endParaRPr>
          </a:p>
        </p:txBody>
      </p:sp>
      <p:sp>
        <p:nvSpPr>
          <p:cNvPr id="3" name="Marcador de contenido 2">
            <a:extLst>
              <a:ext uri="{FF2B5EF4-FFF2-40B4-BE49-F238E27FC236}">
                <a16:creationId xmlns:a16="http://schemas.microsoft.com/office/drawing/2014/main" id="{89EDB63D-CC93-42E0-B1FB-005E5F930070}"/>
              </a:ext>
            </a:extLst>
          </p:cNvPr>
          <p:cNvSpPr>
            <a:spLocks noGrp="1"/>
          </p:cNvSpPr>
          <p:nvPr>
            <p:ph idx="1"/>
          </p:nvPr>
        </p:nvSpPr>
        <p:spPr>
          <a:xfrm>
            <a:off x="1424904" y="2494450"/>
            <a:ext cx="9698816" cy="3601550"/>
          </a:xfrm>
        </p:spPr>
        <p:txBody>
          <a:bodyPr>
            <a:normAutofit/>
          </a:bodyPr>
          <a:lstStyle/>
          <a:p>
            <a:r>
              <a:rPr lang="es-PE" sz="1600" b="1" dirty="0"/>
              <a:t>Métrica de ingresos por trimestre por año</a:t>
            </a:r>
            <a:r>
              <a:rPr lang="es-PE" sz="1600" dirty="0"/>
              <a:t> </a:t>
            </a:r>
          </a:p>
          <a:p>
            <a:r>
              <a:rPr lang="es-MX" sz="1600" b="1" dirty="0"/>
              <a:t>Métrica de penetración de uso de internet por hogares y por habitante</a:t>
            </a:r>
          </a:p>
          <a:p>
            <a:r>
              <a:rPr lang="es-MX" sz="1600" b="1" dirty="0"/>
              <a:t>Métrica de penetración de internet por provincia</a:t>
            </a:r>
          </a:p>
          <a:p>
            <a:r>
              <a:rPr lang="es-MX" sz="1600" b="1" dirty="0"/>
              <a:t>Métrica de evolución de la tecnología de internet </a:t>
            </a:r>
          </a:p>
          <a:p>
            <a:r>
              <a:rPr lang="es-PE" sz="1600" b="1" dirty="0"/>
              <a:t>Métrica uso de banda ancha versus </a:t>
            </a:r>
            <a:r>
              <a:rPr lang="es-PE" sz="1600" b="1" dirty="0" err="1"/>
              <a:t>Dialup</a:t>
            </a:r>
            <a:endParaRPr lang="es-MX" sz="1600" b="1" dirty="0"/>
          </a:p>
          <a:p>
            <a:r>
              <a:rPr lang="es-PE" sz="1600" b="1" dirty="0"/>
              <a:t>Métrica uso de banda ancha versus </a:t>
            </a:r>
            <a:r>
              <a:rPr lang="es-PE" sz="1600" b="1" dirty="0" err="1"/>
              <a:t>Dialup</a:t>
            </a:r>
            <a:r>
              <a:rPr lang="es-PE" sz="1600" b="1" dirty="0"/>
              <a:t> por provincia</a:t>
            </a:r>
          </a:p>
          <a:p>
            <a:endParaRPr lang="es-MX" sz="1600" b="1" dirty="0"/>
          </a:p>
          <a:p>
            <a:endParaRPr lang="es-MX" sz="1600" b="1" dirty="0"/>
          </a:p>
          <a:p>
            <a:r>
              <a:rPr lang="es-MX" sz="1600" b="1" dirty="0"/>
              <a:t>*Se mostrarán en </a:t>
            </a:r>
            <a:r>
              <a:rPr lang="es-MX" sz="1600" b="1" dirty="0" err="1"/>
              <a:t>Power</a:t>
            </a:r>
            <a:r>
              <a:rPr lang="es-MX" sz="1600" b="1" dirty="0"/>
              <a:t> BI</a:t>
            </a:r>
          </a:p>
        </p:txBody>
      </p:sp>
    </p:spTree>
    <p:extLst>
      <p:ext uri="{BB962C8B-B14F-4D97-AF65-F5344CB8AC3E}">
        <p14:creationId xmlns:p14="http://schemas.microsoft.com/office/powerpoint/2010/main" val="3890737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ítulo 1">
            <a:extLst>
              <a:ext uri="{FF2B5EF4-FFF2-40B4-BE49-F238E27FC236}">
                <a16:creationId xmlns:a16="http://schemas.microsoft.com/office/drawing/2014/main" id="{06EBE363-4387-45EA-AEF0-5992F77C2A19}"/>
              </a:ext>
            </a:extLst>
          </p:cNvPr>
          <p:cNvSpPr>
            <a:spLocks noGrp="1"/>
          </p:cNvSpPr>
          <p:nvPr>
            <p:ph type="title"/>
          </p:nvPr>
        </p:nvSpPr>
        <p:spPr>
          <a:xfrm>
            <a:off x="1047280" y="1022350"/>
            <a:ext cx="10306520" cy="671710"/>
          </a:xfrm>
        </p:spPr>
        <p:txBody>
          <a:bodyPr>
            <a:normAutofit/>
          </a:bodyPr>
          <a:lstStyle/>
          <a:p>
            <a:r>
              <a:rPr lang="es-MX" sz="4000" b="1" dirty="0">
                <a:solidFill>
                  <a:srgbClr val="FFFFFF"/>
                </a:solidFill>
                <a:latin typeface="+mn-lt"/>
              </a:rPr>
              <a:t>Datos complementarios</a:t>
            </a:r>
            <a:endParaRPr lang="es-PE" sz="4000" b="1" dirty="0">
              <a:solidFill>
                <a:srgbClr val="FFFFFF"/>
              </a:solidFill>
              <a:latin typeface="+mn-lt"/>
            </a:endParaRPr>
          </a:p>
        </p:txBody>
      </p:sp>
      <p:pic>
        <p:nvPicPr>
          <p:cNvPr id="14" name="Imagen 13">
            <a:extLst>
              <a:ext uri="{FF2B5EF4-FFF2-40B4-BE49-F238E27FC236}">
                <a16:creationId xmlns:a16="http://schemas.microsoft.com/office/drawing/2014/main" id="{8E17C033-989D-44AA-A583-A8DCA2FC7147}"/>
              </a:ext>
            </a:extLst>
          </p:cNvPr>
          <p:cNvPicPr/>
          <p:nvPr/>
        </p:nvPicPr>
        <p:blipFill rotWithShape="1">
          <a:blip r:embed="rId2"/>
          <a:srcRect l="16432" t="17416" r="38178" b="26354"/>
          <a:stretch/>
        </p:blipFill>
        <p:spPr>
          <a:xfrm>
            <a:off x="1047280" y="2919501"/>
            <a:ext cx="4748078" cy="2850272"/>
          </a:xfrm>
          <a:prstGeom prst="rect">
            <a:avLst/>
          </a:prstGeom>
        </p:spPr>
      </p:pic>
      <p:pic>
        <p:nvPicPr>
          <p:cNvPr id="18" name="Imagen 17">
            <a:extLst>
              <a:ext uri="{FF2B5EF4-FFF2-40B4-BE49-F238E27FC236}">
                <a16:creationId xmlns:a16="http://schemas.microsoft.com/office/drawing/2014/main" id="{41A4646C-B40E-4B63-A239-1724CD845D38}"/>
              </a:ext>
            </a:extLst>
          </p:cNvPr>
          <p:cNvPicPr/>
          <p:nvPr/>
        </p:nvPicPr>
        <p:blipFill rotWithShape="1">
          <a:blip r:embed="rId3"/>
          <a:srcRect l="16818" t="17338" r="18506" b="13527"/>
          <a:stretch/>
        </p:blipFill>
        <p:spPr>
          <a:xfrm>
            <a:off x="6324602" y="2812887"/>
            <a:ext cx="5227213" cy="2850273"/>
          </a:xfrm>
          <a:prstGeom prst="rect">
            <a:avLst/>
          </a:prstGeom>
        </p:spPr>
      </p:pic>
      <p:sp>
        <p:nvSpPr>
          <p:cNvPr id="6" name="CuadroTexto 5">
            <a:extLst>
              <a:ext uri="{FF2B5EF4-FFF2-40B4-BE49-F238E27FC236}">
                <a16:creationId xmlns:a16="http://schemas.microsoft.com/office/drawing/2014/main" id="{53B5B53E-01E5-4047-8732-B15FBA589D9B}"/>
              </a:ext>
            </a:extLst>
          </p:cNvPr>
          <p:cNvSpPr txBox="1"/>
          <p:nvPr/>
        </p:nvSpPr>
        <p:spPr>
          <a:xfrm>
            <a:off x="-3048" y="6298875"/>
            <a:ext cx="12192000" cy="646331"/>
          </a:xfrm>
          <a:prstGeom prst="rect">
            <a:avLst/>
          </a:prstGeom>
          <a:noFill/>
        </p:spPr>
        <p:txBody>
          <a:bodyPr wrap="square" rtlCol="0">
            <a:spAutoFit/>
          </a:bodyPr>
          <a:lstStyle/>
          <a:p>
            <a:pPr algn="ctr"/>
            <a:r>
              <a:rPr lang="es-MX" dirty="0"/>
              <a:t>Datos obtenidos de </a:t>
            </a:r>
            <a:r>
              <a:rPr lang="es-MX" u="sng" dirty="0">
                <a:hlinkClick r:id="rId4"/>
              </a:rPr>
              <a:t>https://es.statista.com/estadisticas/1218822/usuarios-de-internet-argentina/</a:t>
            </a:r>
            <a:endParaRPr lang="es-PE" dirty="0"/>
          </a:p>
          <a:p>
            <a:pPr algn="ctr"/>
            <a:endParaRPr lang="es-PE" dirty="0"/>
          </a:p>
        </p:txBody>
      </p:sp>
    </p:spTree>
    <p:extLst>
      <p:ext uri="{BB962C8B-B14F-4D97-AF65-F5344CB8AC3E}">
        <p14:creationId xmlns:p14="http://schemas.microsoft.com/office/powerpoint/2010/main" val="1967838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ítulo 1">
            <a:extLst>
              <a:ext uri="{FF2B5EF4-FFF2-40B4-BE49-F238E27FC236}">
                <a16:creationId xmlns:a16="http://schemas.microsoft.com/office/drawing/2014/main" id="{06EBE363-4387-45EA-AEF0-5992F77C2A19}"/>
              </a:ext>
            </a:extLst>
          </p:cNvPr>
          <p:cNvSpPr>
            <a:spLocks noGrp="1"/>
          </p:cNvSpPr>
          <p:nvPr>
            <p:ph type="title"/>
          </p:nvPr>
        </p:nvSpPr>
        <p:spPr>
          <a:xfrm>
            <a:off x="1047280" y="1022350"/>
            <a:ext cx="10306520" cy="671710"/>
          </a:xfrm>
        </p:spPr>
        <p:txBody>
          <a:bodyPr>
            <a:normAutofit/>
          </a:bodyPr>
          <a:lstStyle/>
          <a:p>
            <a:r>
              <a:rPr lang="es-MX" sz="4000" b="1" dirty="0">
                <a:solidFill>
                  <a:srgbClr val="FFFFFF"/>
                </a:solidFill>
                <a:latin typeface="+mn-lt"/>
              </a:rPr>
              <a:t>Conclusiones</a:t>
            </a:r>
            <a:endParaRPr lang="es-PE" sz="4000" b="1" dirty="0">
              <a:solidFill>
                <a:srgbClr val="FFFFFF"/>
              </a:solidFill>
              <a:latin typeface="+mn-lt"/>
            </a:endParaRPr>
          </a:p>
        </p:txBody>
      </p:sp>
      <p:sp>
        <p:nvSpPr>
          <p:cNvPr id="3" name="CuadroTexto 2">
            <a:extLst>
              <a:ext uri="{FF2B5EF4-FFF2-40B4-BE49-F238E27FC236}">
                <a16:creationId xmlns:a16="http://schemas.microsoft.com/office/drawing/2014/main" id="{CBBFC7C2-4B76-44C2-A091-290A0A772E94}"/>
              </a:ext>
            </a:extLst>
          </p:cNvPr>
          <p:cNvSpPr txBox="1"/>
          <p:nvPr/>
        </p:nvSpPr>
        <p:spPr>
          <a:xfrm>
            <a:off x="1744717" y="2543175"/>
            <a:ext cx="9690538" cy="2862322"/>
          </a:xfrm>
          <a:prstGeom prst="rect">
            <a:avLst/>
          </a:prstGeom>
          <a:noFill/>
        </p:spPr>
        <p:txBody>
          <a:bodyPr wrap="square" rtlCol="0">
            <a:spAutoFit/>
          </a:bodyPr>
          <a:lstStyle/>
          <a:p>
            <a:pPr marL="285750" indent="-285750">
              <a:buFont typeface="Arial" panose="020B0604020202020204" pitchFamily="34" charset="0"/>
              <a:buChar char="•"/>
            </a:pPr>
            <a:r>
              <a:rPr lang="es-MX" dirty="0"/>
              <a:t>Se confirma en crecimiento de uso de Internet en Argentina como una política de estado que brinda a la población para cubrir necesidades básicas de educación, salud, entre otros.</a:t>
            </a:r>
          </a:p>
          <a:p>
            <a:pPr marL="285750" indent="-285750">
              <a:buFont typeface="Arial" panose="020B0604020202020204" pitchFamily="34" charset="0"/>
              <a:buChar char="•"/>
            </a:pPr>
            <a:r>
              <a:rPr lang="es-MX" dirty="0"/>
              <a:t>A pesar que se revisa un aumento en los ingresos debemos de considerar que la inflación en Argentina es muy alta mes a mes, por lo que es importante considerar que las tarifas se negocien en como tarifa plana en una moneda estable, donde el estado puede intervenir en subvenciones, así como invierte en la instalación y despliegue de fibra como una inversión publico privada.</a:t>
            </a:r>
          </a:p>
          <a:p>
            <a:pPr marL="285750" indent="-285750">
              <a:buFont typeface="Arial" panose="020B0604020202020204" pitchFamily="34" charset="0"/>
              <a:buChar char="•"/>
            </a:pPr>
            <a:r>
              <a:rPr lang="es-MX" dirty="0"/>
              <a:t>Se confirma el requerimiento de abastecer a las provincias, ya que el sector de la capital se encuentra abastecido.</a:t>
            </a:r>
          </a:p>
          <a:p>
            <a:pPr marL="285750" indent="-285750">
              <a:buFont typeface="Arial" panose="020B0604020202020204" pitchFamily="34" charset="0"/>
              <a:buChar char="•"/>
            </a:pPr>
            <a:r>
              <a:rPr lang="es-MX" dirty="0"/>
              <a:t>También se evalúa el cambio de fibra para la tecnología ADSL que no esta preparada para cubrir los requerimientos de la población</a:t>
            </a:r>
            <a:endParaRPr lang="es-PE" dirty="0"/>
          </a:p>
        </p:txBody>
      </p:sp>
    </p:spTree>
    <p:extLst>
      <p:ext uri="{BB962C8B-B14F-4D97-AF65-F5344CB8AC3E}">
        <p14:creationId xmlns:p14="http://schemas.microsoft.com/office/powerpoint/2010/main" val="63315950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TotalTime>
  <Words>551</Words>
  <Application>Microsoft Office PowerPoint</Application>
  <PresentationFormat>Panorámica</PresentationFormat>
  <Paragraphs>41</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Tema de Office</vt:lpstr>
      <vt:lpstr>Presentación de PowerPoint</vt:lpstr>
      <vt:lpstr>ANTECEDENTES</vt:lpstr>
      <vt:lpstr>ITU-DataHub</vt:lpstr>
      <vt:lpstr>Crecimiento acelerado</vt:lpstr>
      <vt:lpstr>ENACOM</vt:lpstr>
      <vt:lpstr>Métricas relevantes</vt:lpstr>
      <vt:lpstr>Datos complementarios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MIGUEL EDUARDO ESPINAL LAU</dc:creator>
  <cp:lastModifiedBy>MIGUEL EDUARDO ESPINAL LAU</cp:lastModifiedBy>
  <cp:revision>13</cp:revision>
  <dcterms:created xsi:type="dcterms:W3CDTF">2023-01-04T18:48:03Z</dcterms:created>
  <dcterms:modified xsi:type="dcterms:W3CDTF">2023-01-05T04:51:46Z</dcterms:modified>
</cp:coreProperties>
</file>