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4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embeddedFontLst>
    <p:embeddedFont>
      <p:font typeface="Bahnschrift SemiBold Condensed" panose="020B0502040204020203" pitchFamily="34" charset="0"/>
      <p:bold r:id="rId12"/>
    </p:embeddedFont>
    <p:embeddedFont>
      <p:font typeface="Bodoni MT" panose="02070603080606020203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Eras Medium ITC" panose="020B0602030504020804" pitchFamily="34" charset="0"/>
      <p:regular r:id="rId21"/>
    </p:embeddedFont>
    <p:embeddedFont>
      <p:font typeface="Impact" panose="020B0806030902050204" pitchFamily="3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</p:embeddedFont>
    <p:embeddedFont>
      <p:font typeface="Rage Italic" panose="03070502040507070304" pitchFamily="66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BE4593F-40A0-49D9-AE41-D0108857404E}">
          <p14:sldIdLst>
            <p14:sldId id="256"/>
            <p14:sldId id="257"/>
            <p14:sldId id="258"/>
            <p14:sldId id="274"/>
          </p14:sldIdLst>
        </p14:section>
        <p14:section name="Section 5" id="{24425DB3-8D9B-4B7E-A827-C8885314BFAE}">
          <p14:sldIdLst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67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2UdHDYLoZmMjgSD47Ve8WfxIy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B8"/>
    <a:srgbClr val="00838F"/>
    <a:srgbClr val="073053"/>
    <a:srgbClr val="53200A"/>
    <a:srgbClr val="0B0054"/>
    <a:srgbClr val="0A5449"/>
    <a:srgbClr val="53460A"/>
    <a:srgbClr val="003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2841" autoAdjust="0"/>
  </p:normalViewPr>
  <p:slideViewPr>
    <p:cSldViewPr snapToGrid="0">
      <p:cViewPr>
        <p:scale>
          <a:sx n="75" d="100"/>
          <a:sy n="75" d="100"/>
        </p:scale>
        <p:origin x="648" y="-552"/>
      </p:cViewPr>
      <p:guideLst>
        <p:guide orient="horz" pos="2160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Fecha de Inicio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Hoja1!$A$2:$A$7</c:f>
              <c:strCache>
                <c:ptCount val="6"/>
                <c:pt idx="0">
                  <c:v>Juan Garcia</c:v>
                </c:pt>
                <c:pt idx="1">
                  <c:v>Gian Rivas</c:v>
                </c:pt>
                <c:pt idx="2">
                  <c:v>Camilo Ardila</c:v>
                </c:pt>
                <c:pt idx="3">
                  <c:v>Matías Garro</c:v>
                </c:pt>
                <c:pt idx="4">
                  <c:v>Camilo Pedreros</c:v>
                </c:pt>
                <c:pt idx="5">
                  <c:v>Grupal</c:v>
                </c:pt>
              </c:strCache>
            </c:strRef>
          </c:cat>
          <c:val>
            <c:numRef>
              <c:f>Hoja1!$B$2:$B$7</c:f>
              <c:numCache>
                <c:formatCode>m/d/yyyy</c:formatCode>
                <c:ptCount val="6"/>
                <c:pt idx="0">
                  <c:v>44963</c:v>
                </c:pt>
                <c:pt idx="1">
                  <c:v>44964</c:v>
                </c:pt>
                <c:pt idx="2">
                  <c:v>44965</c:v>
                </c:pt>
                <c:pt idx="3">
                  <c:v>44965</c:v>
                </c:pt>
                <c:pt idx="4">
                  <c:v>44965</c:v>
                </c:pt>
                <c:pt idx="5">
                  <c:v>44967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2-40DA-9A50-354E5142DE8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Duración</c:v>
                </c:pt>
              </c:strCache>
            </c:strRef>
          </c:tx>
          <c:spPr>
            <a:solidFill>
              <a:schemeClr val="accent2"/>
            </a:solidFill>
            <a:ln w="266700" cap="rnd">
              <a:solidFill>
                <a:schemeClr val="accent1"/>
              </a:solidFill>
            </a:ln>
            <a:effectLst>
              <a:outerShdw blurRad="139700" dist="88900" dir="2700000" algn="tl" rotWithShape="0">
                <a:srgbClr val="F89D34"/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43000">
                      <a:srgbClr val="F89D34"/>
                    </a:gs>
                    <a:gs pos="100000">
                      <a:srgbClr val="FEC131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F89D34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DB2-40DA-9A50-354E5142D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13000">
                      <a:srgbClr val="F72C9B"/>
                    </a:gs>
                    <a:gs pos="100000">
                      <a:srgbClr val="FF7E9E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F72C9B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DB2-40DA-9A50-354E5142D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27000">
                      <a:srgbClr val="C632E3"/>
                    </a:gs>
                    <a:gs pos="100000">
                      <a:srgbClr val="FF64DF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C632E3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FDB2-40DA-9A50-354E5142D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8000">
                      <a:srgbClr val="5D0EE1"/>
                    </a:gs>
                    <a:gs pos="100000">
                      <a:srgbClr val="8A2BE4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5D0EE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FDB2-40DA-9A50-354E5142DE8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9000">
                      <a:srgbClr val="5F1997"/>
                    </a:gs>
                    <a:gs pos="100000">
                      <a:srgbClr val="9928B1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5F1997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FDB2-40DA-9A50-354E5142DE8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19000">
                      <a:srgbClr val="34149C"/>
                    </a:gs>
                    <a:gs pos="100000">
                      <a:srgbClr val="5B30E4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34149C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FDB2-40DA-9A50-354E5142DE80}"/>
              </c:ext>
            </c:extLst>
          </c:dPt>
          <c:cat>
            <c:strRef>
              <c:f>Hoja1!$A$2:$A$7</c:f>
              <c:strCache>
                <c:ptCount val="6"/>
                <c:pt idx="0">
                  <c:v>Juan Garcia</c:v>
                </c:pt>
                <c:pt idx="1">
                  <c:v>Gian Rivas</c:v>
                </c:pt>
                <c:pt idx="2">
                  <c:v>Camilo Ardila</c:v>
                </c:pt>
                <c:pt idx="3">
                  <c:v>Matías Garro</c:v>
                </c:pt>
                <c:pt idx="4">
                  <c:v>Camilo Pedreros</c:v>
                </c:pt>
                <c:pt idx="5">
                  <c:v>Grupal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DB2-40DA-9A50-354E5142D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8"/>
        <c:overlap val="100"/>
        <c:axId val="1905527792"/>
        <c:axId val="1905526960"/>
      </c:barChart>
      <c:catAx>
        <c:axId val="19055277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s-AR"/>
          </a:p>
        </c:txPr>
        <c:crossAx val="1905526960"/>
        <c:crosses val="autoZero"/>
        <c:auto val="1"/>
        <c:lblAlgn val="ctr"/>
        <c:lblOffset val="100"/>
        <c:noMultiLvlLbl val="0"/>
      </c:catAx>
      <c:valAx>
        <c:axId val="1905526960"/>
        <c:scaling>
          <c:orientation val="minMax"/>
          <c:max val="44968"/>
          <c:min val="44962"/>
        </c:scaling>
        <c:delete val="0"/>
        <c:axPos val="t"/>
        <c:majorGridlines>
          <c:spPr>
            <a:ln w="3175" cap="flat" cmpd="sng" algn="ctr">
              <a:solidFill>
                <a:schemeClr val="bg1"/>
              </a:solidFill>
              <a:round/>
            </a:ln>
            <a:effectLst>
              <a:glow rad="88900">
                <a:schemeClr val="bg1">
                  <a:alpha val="10000"/>
                </a:schemeClr>
              </a:glow>
            </a:effectLst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s-AR"/>
          </a:p>
        </c:txPr>
        <c:crossAx val="190552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80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slide" Target="slide7.xml"/><Relationship Id="rId26" Type="http://schemas.openxmlformats.org/officeDocument/2006/relationships/image" Target="../media/image23.svg"/><Relationship Id="rId3" Type="http://schemas.openxmlformats.org/officeDocument/2006/relationships/image" Target="../media/image4.png"/><Relationship Id="rId21" Type="http://schemas.openxmlformats.org/officeDocument/2006/relationships/slide" Target="slide8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7.sv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slide" Target="slide9.xml"/><Relationship Id="rId5" Type="http://schemas.openxmlformats.org/officeDocument/2006/relationships/image" Target="../media/image6.png"/><Relationship Id="rId15" Type="http://schemas.openxmlformats.org/officeDocument/2006/relationships/slide" Target="slide6.xml"/><Relationship Id="rId23" Type="http://schemas.openxmlformats.org/officeDocument/2006/relationships/image" Target="../media/image21.svg"/><Relationship Id="rId28" Type="http://schemas.openxmlformats.org/officeDocument/2006/relationships/image" Target="../media/image25.svg"/><Relationship Id="rId10" Type="http://schemas.openxmlformats.org/officeDocument/2006/relationships/image" Target="../media/image11.svg"/><Relationship Id="rId19" Type="http://schemas.openxmlformats.org/officeDocument/2006/relationships/image" Target="../media/image18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0.png"/><Relationship Id="rId27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6.png"/><Relationship Id="rId18" Type="http://schemas.openxmlformats.org/officeDocument/2006/relationships/slide" Target="slide7.xml"/><Relationship Id="rId26" Type="http://schemas.openxmlformats.org/officeDocument/2006/relationships/image" Target="../media/image23.svg"/><Relationship Id="rId3" Type="http://schemas.openxmlformats.org/officeDocument/2006/relationships/image" Target="../media/image4.png"/><Relationship Id="rId21" Type="http://schemas.openxmlformats.org/officeDocument/2006/relationships/slide" Target="slide8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28.sv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slide" Target="slide9.xml"/><Relationship Id="rId5" Type="http://schemas.openxmlformats.org/officeDocument/2006/relationships/image" Target="../media/image6.png"/><Relationship Id="rId15" Type="http://schemas.openxmlformats.org/officeDocument/2006/relationships/slide" Target="slide6.xml"/><Relationship Id="rId23" Type="http://schemas.openxmlformats.org/officeDocument/2006/relationships/image" Target="../media/image21.svg"/><Relationship Id="rId28" Type="http://schemas.openxmlformats.org/officeDocument/2006/relationships/image" Target="../media/image30.svg"/><Relationship Id="rId10" Type="http://schemas.openxmlformats.org/officeDocument/2006/relationships/image" Target="../media/image11.svg"/><Relationship Id="rId19" Type="http://schemas.openxmlformats.org/officeDocument/2006/relationships/image" Target="../media/image18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27.svg"/><Relationship Id="rId22" Type="http://schemas.openxmlformats.org/officeDocument/2006/relationships/image" Target="../media/image20.png"/><Relationship Id="rId27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slide" Target="slide7.xml"/><Relationship Id="rId26" Type="http://schemas.openxmlformats.org/officeDocument/2006/relationships/image" Target="../media/image23.svg"/><Relationship Id="rId39" Type="http://schemas.openxmlformats.org/officeDocument/2006/relationships/image" Target="../media/image43.png"/><Relationship Id="rId21" Type="http://schemas.openxmlformats.org/officeDocument/2006/relationships/slide" Target="slide8.xml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32.svg"/><Relationship Id="rId29" Type="http://schemas.openxmlformats.org/officeDocument/2006/relationships/image" Target="../media/image33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slide" Target="slide9.xml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slide" Target="slide6.xml"/><Relationship Id="rId23" Type="http://schemas.openxmlformats.org/officeDocument/2006/relationships/image" Target="../media/image21.svg"/><Relationship Id="rId28" Type="http://schemas.openxmlformats.org/officeDocument/2006/relationships/image" Target="../media/image30.svg"/><Relationship Id="rId36" Type="http://schemas.openxmlformats.org/officeDocument/2006/relationships/image" Target="../media/image40.png"/><Relationship Id="rId10" Type="http://schemas.openxmlformats.org/officeDocument/2006/relationships/image" Target="../media/image11.svg"/><Relationship Id="rId19" Type="http://schemas.openxmlformats.org/officeDocument/2006/relationships/image" Target="../media/image14.png"/><Relationship Id="rId31" Type="http://schemas.openxmlformats.org/officeDocument/2006/relationships/image" Target="../media/image35.png"/><Relationship Id="rId4" Type="http://schemas.openxmlformats.org/officeDocument/2006/relationships/image" Target="../media/image9.svg"/><Relationship Id="rId9" Type="http://schemas.openxmlformats.org/officeDocument/2006/relationships/image" Target="../media/image10.png"/><Relationship Id="rId14" Type="http://schemas.openxmlformats.org/officeDocument/2006/relationships/image" Target="../media/image31.svg"/><Relationship Id="rId22" Type="http://schemas.openxmlformats.org/officeDocument/2006/relationships/image" Target="../media/image20.png"/><Relationship Id="rId27" Type="http://schemas.openxmlformats.org/officeDocument/2006/relationships/image" Target="../media/image24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8" Type="http://schemas.openxmlformats.org/officeDocument/2006/relationships/image" Target="../media/image7.svg"/><Relationship Id="rId3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7.svg"/><Relationship Id="rId25" Type="http://schemas.openxmlformats.org/officeDocument/2006/relationships/image" Target="../media/image22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6.png"/><Relationship Id="rId18" Type="http://schemas.openxmlformats.org/officeDocument/2006/relationships/slide" Target="slide7.xml"/><Relationship Id="rId26" Type="http://schemas.openxmlformats.org/officeDocument/2006/relationships/image" Target="../media/image23.svg"/><Relationship Id="rId3" Type="http://schemas.openxmlformats.org/officeDocument/2006/relationships/image" Target="../media/image4.png"/><Relationship Id="rId21" Type="http://schemas.openxmlformats.org/officeDocument/2006/relationships/slide" Target="slide8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7.sv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20" Type="http://schemas.openxmlformats.org/officeDocument/2006/relationships/image" Target="../media/image19.svg"/><Relationship Id="rId29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slide" Target="slide9.xml"/><Relationship Id="rId5" Type="http://schemas.openxmlformats.org/officeDocument/2006/relationships/image" Target="../media/image6.png"/><Relationship Id="rId15" Type="http://schemas.openxmlformats.org/officeDocument/2006/relationships/slide" Target="slide6.xml"/><Relationship Id="rId23" Type="http://schemas.openxmlformats.org/officeDocument/2006/relationships/image" Target="../media/image48.svg"/><Relationship Id="rId28" Type="http://schemas.openxmlformats.org/officeDocument/2006/relationships/image" Target="../media/image25.svg"/><Relationship Id="rId10" Type="http://schemas.openxmlformats.org/officeDocument/2006/relationships/image" Target="../media/image11.svg"/><Relationship Id="rId19" Type="http://schemas.openxmlformats.org/officeDocument/2006/relationships/image" Target="../media/image18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31.svg"/><Relationship Id="rId22" Type="http://schemas.openxmlformats.org/officeDocument/2006/relationships/image" Target="../media/image14.png"/><Relationship Id="rId27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slide" Target="slide7.xml"/><Relationship Id="rId26" Type="http://schemas.openxmlformats.org/officeDocument/2006/relationships/image" Target="../media/image50.svg"/><Relationship Id="rId39" Type="http://schemas.microsoft.com/office/2007/relationships/hdphoto" Target="../media/hdphoto2.wdp"/><Relationship Id="rId21" Type="http://schemas.openxmlformats.org/officeDocument/2006/relationships/slide" Target="slide8.xml"/><Relationship Id="rId34" Type="http://schemas.openxmlformats.org/officeDocument/2006/relationships/image" Target="../media/image36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7.svg"/><Relationship Id="rId25" Type="http://schemas.openxmlformats.org/officeDocument/2006/relationships/image" Target="../media/image14.png"/><Relationship Id="rId33" Type="http://schemas.openxmlformats.org/officeDocument/2006/relationships/image" Target="../media/image53.png"/><Relationship Id="rId38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png"/><Relationship Id="rId20" Type="http://schemas.openxmlformats.org/officeDocument/2006/relationships/image" Target="../media/image29.sv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slide" Target="slide9.xml"/><Relationship Id="rId32" Type="http://schemas.openxmlformats.org/officeDocument/2006/relationships/image" Target="../media/image33.png"/><Relationship Id="rId37" Type="http://schemas.openxmlformats.org/officeDocument/2006/relationships/image" Target="../media/image56.png"/><Relationship Id="rId5" Type="http://schemas.openxmlformats.org/officeDocument/2006/relationships/image" Target="../media/image6.png"/><Relationship Id="rId15" Type="http://schemas.openxmlformats.org/officeDocument/2006/relationships/slide" Target="slide6.xml"/><Relationship Id="rId23" Type="http://schemas.openxmlformats.org/officeDocument/2006/relationships/image" Target="../media/image49.svg"/><Relationship Id="rId28" Type="http://schemas.openxmlformats.org/officeDocument/2006/relationships/image" Target="../media/image25.svg"/><Relationship Id="rId36" Type="http://schemas.openxmlformats.org/officeDocument/2006/relationships/image" Target="../media/image55.png"/><Relationship Id="rId10" Type="http://schemas.openxmlformats.org/officeDocument/2006/relationships/image" Target="../media/image11.svg"/><Relationship Id="rId19" Type="http://schemas.openxmlformats.org/officeDocument/2006/relationships/image" Target="../media/image18.png"/><Relationship Id="rId31" Type="http://schemas.openxmlformats.org/officeDocument/2006/relationships/image" Target="../media/image43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31.svg"/><Relationship Id="rId22" Type="http://schemas.openxmlformats.org/officeDocument/2006/relationships/image" Target="../media/image20.png"/><Relationship Id="rId27" Type="http://schemas.openxmlformats.org/officeDocument/2006/relationships/image" Target="../media/image24.png"/><Relationship Id="rId30" Type="http://schemas.openxmlformats.org/officeDocument/2006/relationships/image" Target="../media/image52.jpeg"/><Relationship Id="rId35" Type="http://schemas.openxmlformats.org/officeDocument/2006/relationships/image" Target="../media/image54.png"/><Relationship Id="rId8" Type="http://schemas.openxmlformats.org/officeDocument/2006/relationships/image" Target="../media/image9.sv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016326" y="-1"/>
            <a:ext cx="9938398" cy="6858001"/>
          </a:xfrm>
          <a:prstGeom prst="parallelogram">
            <a:avLst>
              <a:gd name="adj" fmla="val 2500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1739733" y="0"/>
            <a:ext cx="7472318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08407" y="7340261"/>
            <a:ext cx="5361709" cy="5361709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498329" y="951975"/>
            <a:ext cx="5676567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MIGRACIONES</a:t>
            </a:r>
            <a:endParaRPr sz="9600" dirty="0">
              <a:solidFill>
                <a:schemeClr val="lt1"/>
              </a:solidFill>
              <a:latin typeface="Bahnschrift SemiBold Condensed" panose="020B0502040204020203" pitchFamily="34" charset="0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561958" y="325760"/>
            <a:ext cx="2949082" cy="101562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6000" dirty="0">
                <a:solidFill>
                  <a:srgbClr val="00CFBD"/>
                </a:solidFill>
                <a:latin typeface="Rage Italic" panose="03070502040507070304" pitchFamily="66" charset="0"/>
                <a:ea typeface="Caveat"/>
                <a:cs typeface="Caveat"/>
                <a:sym typeface="Caveat"/>
              </a:rPr>
              <a:t>Grupo 10</a:t>
            </a:r>
          </a:p>
        </p:txBody>
      </p:sp>
      <p:sp>
        <p:nvSpPr>
          <p:cNvPr id="89" name="Google Shape;89;p1"/>
          <p:cNvSpPr/>
          <p:nvPr/>
        </p:nvSpPr>
        <p:spPr>
          <a:xfrm>
            <a:off x="5024736" y="658391"/>
            <a:ext cx="1338964" cy="3505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091072" y="2357430"/>
            <a:ext cx="1785472" cy="3505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74897" y="1367628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700" dirty="0">
                <a:solidFill>
                  <a:srgbClr val="003960"/>
                </a:solidFill>
                <a:latin typeface="Bodoni MT" panose="02070603080606020203" pitchFamily="18" charset="0"/>
                <a:ea typeface="Bodoni"/>
                <a:cs typeface="Bodoni"/>
                <a:sym typeface="Bodoni"/>
              </a:rPr>
              <a:t>01</a:t>
            </a:r>
            <a:endParaRPr sz="28700" dirty="0">
              <a:solidFill>
                <a:srgbClr val="003960"/>
              </a:solidFill>
              <a:latin typeface="Bodoni MT" panose="02070603080606020203" pitchFamily="18" charset="0"/>
              <a:ea typeface="Bodoni"/>
              <a:cs typeface="Bodoni"/>
              <a:sym typeface="Bodon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561006" y="6189979"/>
            <a:ext cx="1785471" cy="1491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>
          <a:blip r:embed="rId3"/>
          <a:srcRect/>
          <a:stretch/>
        </p:blipFill>
        <p:spPr>
          <a:xfrm>
            <a:off x="-4906600" y="4353681"/>
            <a:ext cx="4752108" cy="4752108"/>
          </a:xfrm>
          <a:prstGeom prst="rect">
            <a:avLst/>
          </a:prstGeom>
          <a:noFill/>
          <a:ln>
            <a:noFill/>
          </a:ln>
          <a:effectLst>
            <a:outerShdw blurRad="165100" dist="266700" dir="10440000" sx="106000" sy="106000" algn="t" rotWithShape="0">
              <a:schemeClr val="dk1">
                <a:alpha val="43921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4016326" y="-1"/>
            <a:ext cx="9938398" cy="6858001"/>
          </a:xfrm>
          <a:prstGeom prst="parallelogram">
            <a:avLst>
              <a:gd name="adj" fmla="val 2500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-1739733" y="0"/>
            <a:ext cx="7472318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734291" y="1891144"/>
            <a:ext cx="5361709" cy="5361709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024736" y="658391"/>
            <a:ext cx="1338964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091072" y="2357430"/>
            <a:ext cx="1785472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561006" y="6189979"/>
            <a:ext cx="1785471" cy="1491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174897" y="1367628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700" dirty="0">
                <a:solidFill>
                  <a:srgbClr val="003961"/>
                </a:solidFill>
                <a:latin typeface="Bodoni MT" panose="02070603080606020203" pitchFamily="18" charset="0"/>
                <a:ea typeface="Bodoni"/>
                <a:cs typeface="Bodoni"/>
                <a:sym typeface="Bodoni"/>
              </a:rPr>
              <a:t>01</a:t>
            </a:r>
            <a:endParaRPr sz="28700" dirty="0">
              <a:solidFill>
                <a:srgbClr val="003961"/>
              </a:solidFill>
              <a:latin typeface="Bodoni MT" panose="02070603080606020203" pitchFamily="18" charset="0"/>
              <a:ea typeface="Bodoni"/>
              <a:cs typeface="Bodoni"/>
              <a:sym typeface="Bodon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3423809" y="3429000"/>
            <a:ext cx="4504058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rgbClr val="00AEC0"/>
                </a:solidFill>
                <a:latin typeface="Eras Medium ITC" panose="020B0602030504020804" pitchFamily="34" charset="0"/>
                <a:sym typeface="Arial"/>
              </a:rPr>
              <a:t>Nos encargamos de …………….. ………………………………………………………………………………………………………………</a:t>
            </a:r>
          </a:p>
        </p:txBody>
      </p:sp>
      <p:sp>
        <p:nvSpPr>
          <p:cNvPr id="107" name="Google Shape;107;p2"/>
          <p:cNvSpPr txBox="1"/>
          <p:nvPr/>
        </p:nvSpPr>
        <p:spPr>
          <a:xfrm>
            <a:off x="1561949" y="940875"/>
            <a:ext cx="5612947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MIGRACIONES</a:t>
            </a:r>
            <a:endParaRPr sz="96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561958" y="325760"/>
            <a:ext cx="2656474" cy="101562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6000" dirty="0">
                <a:solidFill>
                  <a:srgbClr val="00CFBD"/>
                </a:solidFill>
                <a:latin typeface="Rage Italic" panose="03070502040507070304" pitchFamily="66" charset="0"/>
                <a:ea typeface="Caveat"/>
                <a:cs typeface="Caveat"/>
                <a:sym typeface="Caveat"/>
              </a:rPr>
              <a:t>Grupo 10</a:t>
            </a:r>
          </a:p>
        </p:txBody>
      </p:sp>
      <p:pic>
        <p:nvPicPr>
          <p:cNvPr id="110" name="Google Shape;110;p2"/>
          <p:cNvPicPr preferRelativeResize="0"/>
          <p:nvPr/>
        </p:nvPicPr>
        <p:blipFill>
          <a:blip r:embed="rId3"/>
          <a:srcRect/>
          <a:stretch/>
        </p:blipFill>
        <p:spPr>
          <a:xfrm>
            <a:off x="-81733" y="2121804"/>
            <a:ext cx="4579263" cy="4579263"/>
          </a:xfrm>
          <a:prstGeom prst="rect">
            <a:avLst/>
          </a:prstGeom>
          <a:noFill/>
          <a:ln>
            <a:noFill/>
          </a:ln>
          <a:effectLst>
            <a:outerShdw blurRad="444500" dist="63500" dir="6420000" sx="113000" sy="113000" algn="ctr" rotWithShape="0">
              <a:srgbClr val="000000">
                <a:alpha val="43921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2000">
        <p159:morph option="byObject"/>
      </p:transition>
    </mc:Choice>
    <mc:Fallback xmlns="">
      <p:transition spd="med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1147698" y="-1"/>
            <a:ext cx="15033418" cy="6858001"/>
          </a:xfrm>
          <a:prstGeom prst="parallelogram">
            <a:avLst>
              <a:gd name="adj" fmla="val 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-1728786" y="0"/>
            <a:ext cx="7423004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162829" y="2579375"/>
            <a:ext cx="4082232" cy="4082232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8453673" y="1335862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700" dirty="0">
                <a:solidFill>
                  <a:srgbClr val="003961"/>
                </a:solidFill>
                <a:latin typeface="Bodoni MT" panose="02070603080606020203" pitchFamily="18" charset="0"/>
                <a:ea typeface="Bodoni"/>
                <a:cs typeface="Bodoni"/>
                <a:sym typeface="Bodoni"/>
              </a:rPr>
              <a:t>01</a:t>
            </a:r>
            <a:endParaRPr sz="28700" dirty="0">
              <a:solidFill>
                <a:srgbClr val="003961"/>
              </a:solidFill>
              <a:latin typeface="Bodoni MT" panose="02070603080606020203" pitchFamily="18" charset="0"/>
              <a:ea typeface="Bodoni"/>
              <a:cs typeface="Bodoni"/>
              <a:sym typeface="Bodon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6541405" y="3060583"/>
            <a:ext cx="459383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rgbClr val="00AEC0"/>
                </a:solidFill>
                <a:latin typeface="Eras Medium ITC" panose="020B0602030504020804" pitchFamily="34" charset="0"/>
              </a:rPr>
              <a:t>Acceso a datos precisos y actualizados sobre motivos, destinos, desafíos y oportunidades de las migraciones internacionales. ¡Información esencial para comprender uno de los temas más relevantes de nuestro tiempo!"</a:t>
            </a:r>
            <a:endParaRPr lang="es-ES" sz="2000" dirty="0">
              <a:solidFill>
                <a:srgbClr val="00AEC0"/>
              </a:solidFill>
              <a:latin typeface="Eras Medium ITC" panose="020B0602030504020804" pitchFamily="34" charset="0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8107114" y="586284"/>
            <a:ext cx="1338964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7157328" y="2189767"/>
            <a:ext cx="1785472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3"/>
          <a:srcRect/>
          <a:stretch/>
        </p:blipFill>
        <p:spPr>
          <a:xfrm>
            <a:off x="9723185" y="5191776"/>
            <a:ext cx="1412051" cy="141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7586945" y="6152426"/>
            <a:ext cx="1652592" cy="876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0318637" y="5046174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9446078" y="6049900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705324" y="898200"/>
            <a:ext cx="5611735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MIGRACIONES</a:t>
            </a:r>
            <a:endParaRPr sz="96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4705332" y="283085"/>
            <a:ext cx="2683019" cy="101562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>
                <a:solidFill>
                  <a:srgbClr val="00CFBD"/>
                </a:solidFill>
                <a:latin typeface="Rage Italic" panose="03070502040507070304" pitchFamily="66" charset="0"/>
                <a:ea typeface="Caveat"/>
                <a:cs typeface="Caveat"/>
                <a:sym typeface="Caveat"/>
              </a:rPr>
              <a:t>Grupo 10</a:t>
            </a:r>
            <a:endParaRPr sz="6000" dirty="0">
              <a:solidFill>
                <a:srgbClr val="00CFBD"/>
              </a:solidFill>
              <a:latin typeface="Rage Italic" panose="03070502040507070304" pitchFamily="66" charset="0"/>
              <a:ea typeface="Caveat"/>
              <a:cs typeface="Caveat"/>
              <a:sym typeface="Caveat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>
          <a:blip r:embed="rId4"/>
          <a:srcRect/>
          <a:stretch/>
        </p:blipFill>
        <p:spPr>
          <a:xfrm>
            <a:off x="-1147699" y="583955"/>
            <a:ext cx="5973173" cy="5973173"/>
          </a:xfrm>
          <a:prstGeom prst="rect">
            <a:avLst/>
          </a:prstGeom>
          <a:noFill/>
          <a:ln>
            <a:noFill/>
          </a:ln>
          <a:effectLst>
            <a:outerShdw blurRad="444500" dist="63500" dir="6420000" sx="113000" sy="113000" algn="ctr" rotWithShape="0">
              <a:srgbClr val="000000">
                <a:alpha val="43921"/>
              </a:srgbClr>
            </a:outerShdw>
          </a:effectLst>
        </p:spPr>
      </p:pic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01A89AB-2758-B307-4E1F-62FFFB44E6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l="28775" t="9805" r="28026" b="9417"/>
          <a:stretch/>
        </p:blipFill>
        <p:spPr>
          <a:xfrm>
            <a:off x="14342716" y="527401"/>
            <a:ext cx="3103404" cy="5803198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3473FD06-ABEE-D351-7386-E8D8B770FC9F}"/>
              </a:ext>
            </a:extLst>
          </p:cNvPr>
          <p:cNvGrpSpPr/>
          <p:nvPr/>
        </p:nvGrpSpPr>
        <p:grpSpPr>
          <a:xfrm>
            <a:off x="-7339433" y="2267015"/>
            <a:ext cx="2838178" cy="795423"/>
            <a:chOff x="2038622" y="2633577"/>
            <a:chExt cx="2476960" cy="631663"/>
          </a:xfrm>
        </p:grpSpPr>
        <p:sp>
          <p:nvSpPr>
            <p:cNvPr id="6" name="TextBox 98">
              <a:extLst>
                <a:ext uri="{FF2B5EF4-FFF2-40B4-BE49-F238E27FC236}">
                  <a16:creationId xmlns:a16="http://schemas.microsoft.com/office/drawing/2014/main" id="{CA369955-C1FA-A03D-05B2-20A5B7EF1821}"/>
                </a:ext>
              </a:extLst>
            </p:cNvPr>
            <p:cNvSpPr txBox="1"/>
            <p:nvPr/>
          </p:nvSpPr>
          <p:spPr>
            <a:xfrm>
              <a:off x="2038622" y="2633577"/>
              <a:ext cx="2476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JUAN GARCÍA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7" name="TextBox 99">
              <a:extLst>
                <a:ext uri="{FF2B5EF4-FFF2-40B4-BE49-F238E27FC236}">
                  <a16:creationId xmlns:a16="http://schemas.microsoft.com/office/drawing/2014/main" id="{C6916AFA-819A-DA5E-FB49-2D3E60BFEF1F}"/>
                </a:ext>
              </a:extLst>
            </p:cNvPr>
            <p:cNvSpPr txBox="1"/>
            <p:nvPr/>
          </p:nvSpPr>
          <p:spPr>
            <a:xfrm>
              <a:off x="2038622" y="2957463"/>
              <a:ext cx="185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96E514C-B31B-788D-A9F5-728D2AEB1A8B}"/>
              </a:ext>
            </a:extLst>
          </p:cNvPr>
          <p:cNvGrpSpPr/>
          <p:nvPr/>
        </p:nvGrpSpPr>
        <p:grpSpPr>
          <a:xfrm>
            <a:off x="-7339433" y="3028582"/>
            <a:ext cx="2838178" cy="715631"/>
            <a:chOff x="2038622" y="2633577"/>
            <a:chExt cx="2476960" cy="568298"/>
          </a:xfrm>
        </p:grpSpPr>
        <p:sp>
          <p:nvSpPr>
            <p:cNvPr id="9" name="TextBox 98">
              <a:extLst>
                <a:ext uri="{FF2B5EF4-FFF2-40B4-BE49-F238E27FC236}">
                  <a16:creationId xmlns:a16="http://schemas.microsoft.com/office/drawing/2014/main" id="{61A5A64A-B742-2011-737E-0F97B5458427}"/>
                </a:ext>
              </a:extLst>
            </p:cNvPr>
            <p:cNvSpPr txBox="1"/>
            <p:nvPr/>
          </p:nvSpPr>
          <p:spPr>
            <a:xfrm>
              <a:off x="2038622" y="2633577"/>
              <a:ext cx="1876322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GIAN RIVAS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0" name="TextBox 99">
              <a:extLst>
                <a:ext uri="{FF2B5EF4-FFF2-40B4-BE49-F238E27FC236}">
                  <a16:creationId xmlns:a16="http://schemas.microsoft.com/office/drawing/2014/main" id="{42653939-4728-A6CD-8460-0264DED90EAD}"/>
                </a:ext>
              </a:extLst>
            </p:cNvPr>
            <p:cNvSpPr txBox="1"/>
            <p:nvPr/>
          </p:nvSpPr>
          <p:spPr>
            <a:xfrm>
              <a:off x="2038622" y="2957463"/>
              <a:ext cx="2476960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 - DevOps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208104E-4072-8565-141C-C8C720083FCB}"/>
              </a:ext>
            </a:extLst>
          </p:cNvPr>
          <p:cNvGrpSpPr/>
          <p:nvPr/>
        </p:nvGrpSpPr>
        <p:grpSpPr>
          <a:xfrm>
            <a:off x="-7339433" y="3906444"/>
            <a:ext cx="4004633" cy="715631"/>
            <a:chOff x="2038622" y="2633577"/>
            <a:chExt cx="3494959" cy="568298"/>
          </a:xfrm>
        </p:grpSpPr>
        <p:sp>
          <p:nvSpPr>
            <p:cNvPr id="12" name="TextBox 98">
              <a:extLst>
                <a:ext uri="{FF2B5EF4-FFF2-40B4-BE49-F238E27FC236}">
                  <a16:creationId xmlns:a16="http://schemas.microsoft.com/office/drawing/2014/main" id="{54E7B992-2DDC-C2AA-79FC-862C6D9655E0}"/>
                </a:ext>
              </a:extLst>
            </p:cNvPr>
            <p:cNvSpPr txBox="1"/>
            <p:nvPr/>
          </p:nvSpPr>
          <p:spPr>
            <a:xfrm>
              <a:off x="2038622" y="2633577"/>
              <a:ext cx="2510063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CAMILO ARDILA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3" name="TextBox 99">
              <a:extLst>
                <a:ext uri="{FF2B5EF4-FFF2-40B4-BE49-F238E27FC236}">
                  <a16:creationId xmlns:a16="http://schemas.microsoft.com/office/drawing/2014/main" id="{63503E4E-720C-43A7-29F3-A417D8F71B9A}"/>
                </a:ext>
              </a:extLst>
            </p:cNvPr>
            <p:cNvSpPr txBox="1"/>
            <p:nvPr/>
          </p:nvSpPr>
          <p:spPr>
            <a:xfrm>
              <a:off x="2038623" y="2957463"/>
              <a:ext cx="3494958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Machine Learning - 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0C08E61-F889-4315-6ED9-DF16E5BDB37E}"/>
              </a:ext>
            </a:extLst>
          </p:cNvPr>
          <p:cNvGrpSpPr/>
          <p:nvPr/>
        </p:nvGrpSpPr>
        <p:grpSpPr>
          <a:xfrm>
            <a:off x="-7339433" y="4703134"/>
            <a:ext cx="3912755" cy="715631"/>
            <a:chOff x="2038622" y="2633577"/>
            <a:chExt cx="3414775" cy="568298"/>
          </a:xfrm>
        </p:grpSpPr>
        <p:sp>
          <p:nvSpPr>
            <p:cNvPr id="15" name="TextBox 98">
              <a:extLst>
                <a:ext uri="{FF2B5EF4-FFF2-40B4-BE49-F238E27FC236}">
                  <a16:creationId xmlns:a16="http://schemas.microsoft.com/office/drawing/2014/main" id="{BF79E567-BB80-420F-7F6D-C10B52998E40}"/>
                </a:ext>
              </a:extLst>
            </p:cNvPr>
            <p:cNvSpPr txBox="1"/>
            <p:nvPr/>
          </p:nvSpPr>
          <p:spPr>
            <a:xfrm>
              <a:off x="2038622" y="2633577"/>
              <a:ext cx="2402341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MATIAS GARRO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6" name="TextBox 99">
              <a:extLst>
                <a:ext uri="{FF2B5EF4-FFF2-40B4-BE49-F238E27FC236}">
                  <a16:creationId xmlns:a16="http://schemas.microsoft.com/office/drawing/2014/main" id="{A7B1224A-9A39-B062-6220-48FE9F1C49C8}"/>
                </a:ext>
              </a:extLst>
            </p:cNvPr>
            <p:cNvSpPr txBox="1"/>
            <p:nvPr/>
          </p:nvSpPr>
          <p:spPr>
            <a:xfrm>
              <a:off x="2038622" y="2957463"/>
              <a:ext cx="3414775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Machine Learning - 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Analytics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22A7332-55FE-1AED-9FFB-DAC981DDDC0E}"/>
              </a:ext>
            </a:extLst>
          </p:cNvPr>
          <p:cNvGrpSpPr/>
          <p:nvPr/>
        </p:nvGrpSpPr>
        <p:grpSpPr>
          <a:xfrm>
            <a:off x="-7339433" y="5561393"/>
            <a:ext cx="3419526" cy="715632"/>
            <a:chOff x="2038622" y="2633577"/>
            <a:chExt cx="2984320" cy="568299"/>
          </a:xfrm>
        </p:grpSpPr>
        <p:sp>
          <p:nvSpPr>
            <p:cNvPr id="18" name="TextBox 98">
              <a:extLst>
                <a:ext uri="{FF2B5EF4-FFF2-40B4-BE49-F238E27FC236}">
                  <a16:creationId xmlns:a16="http://schemas.microsoft.com/office/drawing/2014/main" id="{0FDF4A4D-B370-659D-1E6C-EB868159E3EE}"/>
                </a:ext>
              </a:extLst>
            </p:cNvPr>
            <p:cNvSpPr txBox="1"/>
            <p:nvPr/>
          </p:nvSpPr>
          <p:spPr>
            <a:xfrm>
              <a:off x="2038622" y="2633577"/>
              <a:ext cx="2984320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CAMILO PEDREROS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9" name="TextBox 99">
              <a:extLst>
                <a:ext uri="{FF2B5EF4-FFF2-40B4-BE49-F238E27FC236}">
                  <a16:creationId xmlns:a16="http://schemas.microsoft.com/office/drawing/2014/main" id="{12EA1613-6408-AB26-75C9-E4F400C9BDBE}"/>
                </a:ext>
              </a:extLst>
            </p:cNvPr>
            <p:cNvSpPr txBox="1"/>
            <p:nvPr/>
          </p:nvSpPr>
          <p:spPr>
            <a:xfrm>
              <a:off x="2038622" y="2957463"/>
              <a:ext cx="1854993" cy="244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Analyst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sp>
        <p:nvSpPr>
          <p:cNvPr id="20" name="Google Shape;87;p1">
            <a:extLst>
              <a:ext uri="{FF2B5EF4-FFF2-40B4-BE49-F238E27FC236}">
                <a16:creationId xmlns:a16="http://schemas.microsoft.com/office/drawing/2014/main" id="{B2C2EA7A-DF12-F5B9-D7F5-8216C780F644}"/>
              </a:ext>
            </a:extLst>
          </p:cNvPr>
          <p:cNvSpPr txBox="1"/>
          <p:nvPr/>
        </p:nvSpPr>
        <p:spPr>
          <a:xfrm>
            <a:off x="-7477410" y="475468"/>
            <a:ext cx="5676567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NOSOTROS</a:t>
            </a:r>
            <a:endParaRPr sz="9600" dirty="0">
              <a:solidFill>
                <a:schemeClr val="lt1"/>
              </a:solidFill>
              <a:latin typeface="Bahnschrift SemiBold Condensed" panose="020B0502040204020203" pitchFamily="34" charset="0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1147698" y="-1"/>
            <a:ext cx="15033418" cy="6858001"/>
          </a:xfrm>
          <a:prstGeom prst="parallelogram">
            <a:avLst>
              <a:gd name="adj" fmla="val 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rot="5400000">
            <a:off x="-531019" y="-1356673"/>
            <a:ext cx="13558836" cy="12839702"/>
          </a:xfrm>
          <a:prstGeom prst="parallelogram">
            <a:avLst>
              <a:gd name="adj" fmla="val 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162829" y="-4583425"/>
            <a:ext cx="4082232" cy="4082232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8453673" y="1335862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700" dirty="0">
                <a:solidFill>
                  <a:srgbClr val="00A6B8"/>
                </a:solidFill>
                <a:latin typeface="Bodoni MT" panose="02070603080606020203" pitchFamily="18" charset="0"/>
                <a:ea typeface="Bodoni"/>
                <a:cs typeface="Bodoni"/>
                <a:sym typeface="Bodoni"/>
              </a:rPr>
              <a:t>02</a:t>
            </a:r>
            <a:endParaRPr sz="28700" dirty="0">
              <a:solidFill>
                <a:srgbClr val="00A6B8"/>
              </a:solidFill>
              <a:latin typeface="Bodoni MT" panose="02070603080606020203" pitchFamily="18" charset="0"/>
              <a:ea typeface="Bodoni"/>
              <a:cs typeface="Bodoni"/>
              <a:sym typeface="Bodon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-7669895" y="3060583"/>
            <a:ext cx="459383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rgbClr val="00AEC0"/>
                </a:solidFill>
                <a:latin typeface="Eras Medium ITC" panose="020B0602030504020804" pitchFamily="34" charset="0"/>
              </a:rPr>
              <a:t>Acceso a datos precisos y actualizados sobre motivos, destinos, desafíos y oportunidades de las migraciones internacionales. ¡Información esencial para comprender uno de los temas más relevantes de nuestro tiempo!"</a:t>
            </a:r>
            <a:endParaRPr lang="es-ES" sz="2000" dirty="0">
              <a:solidFill>
                <a:srgbClr val="00AEC0"/>
              </a:solidFill>
              <a:latin typeface="Eras Medium ITC" panose="020B0602030504020804" pitchFamily="34" charset="0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5860095" y="604321"/>
            <a:ext cx="1338964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4910309" y="2207804"/>
            <a:ext cx="1785472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3"/>
          <a:srcRect/>
          <a:stretch/>
        </p:blipFill>
        <p:spPr>
          <a:xfrm>
            <a:off x="9723185" y="5191776"/>
            <a:ext cx="1412051" cy="141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7586945" y="6152426"/>
            <a:ext cx="1652592" cy="876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0318637" y="5046174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9446078" y="6049900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2458305" y="916237"/>
            <a:ext cx="5611735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MIGRACIONES</a:t>
            </a:r>
            <a:endParaRPr sz="96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2458313" y="301122"/>
            <a:ext cx="2683019" cy="101562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>
                <a:solidFill>
                  <a:srgbClr val="00CFBD"/>
                </a:solidFill>
                <a:latin typeface="Rage Italic" panose="03070502040507070304" pitchFamily="66" charset="0"/>
                <a:ea typeface="Caveat"/>
                <a:cs typeface="Caveat"/>
                <a:sym typeface="Caveat"/>
              </a:rPr>
              <a:t>Grupo 10</a:t>
            </a:r>
            <a:endParaRPr sz="6000" dirty="0">
              <a:solidFill>
                <a:srgbClr val="00CFBD"/>
              </a:solidFill>
              <a:latin typeface="Rage Italic" panose="03070502040507070304" pitchFamily="66" charset="0"/>
              <a:ea typeface="Caveat"/>
              <a:cs typeface="Caveat"/>
              <a:sym typeface="Caveat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>
          <a:blip r:embed="rId4"/>
          <a:srcRect/>
          <a:stretch/>
        </p:blipFill>
        <p:spPr>
          <a:xfrm>
            <a:off x="4732415" y="-6372212"/>
            <a:ext cx="5973173" cy="5973173"/>
          </a:xfrm>
          <a:prstGeom prst="rect">
            <a:avLst/>
          </a:prstGeom>
          <a:noFill/>
          <a:ln>
            <a:noFill/>
          </a:ln>
          <a:effectLst>
            <a:outerShdw blurRad="444500" dist="63500" dir="6420000" sx="113000" sy="113000" algn="ctr" rotWithShape="0">
              <a:srgbClr val="000000">
                <a:alpha val="43921"/>
              </a:srgbClr>
            </a:outerShdw>
          </a:effectLst>
        </p:spPr>
      </p:pic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01A89AB-2758-B307-4E1F-62FFFB44E6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l="28775" t="9805" r="28026" b="9417"/>
          <a:stretch/>
        </p:blipFill>
        <p:spPr>
          <a:xfrm>
            <a:off x="14342716" y="527401"/>
            <a:ext cx="3103404" cy="580319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82AFABD-285B-FBFB-2728-1B2F17B29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5437" y="-18730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6EFDBA9-4F86-6D4F-BFF2-94D1AA456887}"/>
              </a:ext>
            </a:extLst>
          </p:cNvPr>
          <p:cNvGrpSpPr/>
          <p:nvPr/>
        </p:nvGrpSpPr>
        <p:grpSpPr>
          <a:xfrm>
            <a:off x="1636306" y="2320440"/>
            <a:ext cx="2838178" cy="795423"/>
            <a:chOff x="2038622" y="2633577"/>
            <a:chExt cx="2476960" cy="631663"/>
          </a:xfrm>
        </p:grpSpPr>
        <p:sp>
          <p:nvSpPr>
            <p:cNvPr id="9" name="TextBox 98">
              <a:extLst>
                <a:ext uri="{FF2B5EF4-FFF2-40B4-BE49-F238E27FC236}">
                  <a16:creationId xmlns:a16="http://schemas.microsoft.com/office/drawing/2014/main" id="{1F057FCD-8252-66CB-CB55-3FA94E391975}"/>
                </a:ext>
              </a:extLst>
            </p:cNvPr>
            <p:cNvSpPr txBox="1"/>
            <p:nvPr/>
          </p:nvSpPr>
          <p:spPr>
            <a:xfrm>
              <a:off x="2038622" y="2633577"/>
              <a:ext cx="2476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JUAN GARCÍA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0" name="TextBox 99">
              <a:extLst>
                <a:ext uri="{FF2B5EF4-FFF2-40B4-BE49-F238E27FC236}">
                  <a16:creationId xmlns:a16="http://schemas.microsoft.com/office/drawing/2014/main" id="{8762AA79-2866-A865-3877-A1D9F2DF8E00}"/>
                </a:ext>
              </a:extLst>
            </p:cNvPr>
            <p:cNvSpPr txBox="1"/>
            <p:nvPr/>
          </p:nvSpPr>
          <p:spPr>
            <a:xfrm>
              <a:off x="2038622" y="2957463"/>
              <a:ext cx="185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93C4D48-1855-AEEE-1C23-35FA5449EAFD}"/>
              </a:ext>
            </a:extLst>
          </p:cNvPr>
          <p:cNvGrpSpPr/>
          <p:nvPr/>
        </p:nvGrpSpPr>
        <p:grpSpPr>
          <a:xfrm>
            <a:off x="1636306" y="3082007"/>
            <a:ext cx="2838178" cy="715631"/>
            <a:chOff x="2038622" y="2633577"/>
            <a:chExt cx="2476960" cy="568298"/>
          </a:xfrm>
        </p:grpSpPr>
        <p:sp>
          <p:nvSpPr>
            <p:cNvPr id="21" name="TextBox 98">
              <a:extLst>
                <a:ext uri="{FF2B5EF4-FFF2-40B4-BE49-F238E27FC236}">
                  <a16:creationId xmlns:a16="http://schemas.microsoft.com/office/drawing/2014/main" id="{447BBE69-3BCE-2FAD-BC5E-343C58878349}"/>
                </a:ext>
              </a:extLst>
            </p:cNvPr>
            <p:cNvSpPr txBox="1"/>
            <p:nvPr/>
          </p:nvSpPr>
          <p:spPr>
            <a:xfrm>
              <a:off x="2038622" y="2633577"/>
              <a:ext cx="1876322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GIAN RIVAS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22" name="TextBox 99">
              <a:extLst>
                <a:ext uri="{FF2B5EF4-FFF2-40B4-BE49-F238E27FC236}">
                  <a16:creationId xmlns:a16="http://schemas.microsoft.com/office/drawing/2014/main" id="{15D3E5AB-D7D9-BF3A-5952-BFD4388093FA}"/>
                </a:ext>
              </a:extLst>
            </p:cNvPr>
            <p:cNvSpPr txBox="1"/>
            <p:nvPr/>
          </p:nvSpPr>
          <p:spPr>
            <a:xfrm>
              <a:off x="2038622" y="2957463"/>
              <a:ext cx="2476960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 - DevOps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9691D65-E70F-2425-FF1B-2A26B0BAECCF}"/>
              </a:ext>
            </a:extLst>
          </p:cNvPr>
          <p:cNvGrpSpPr/>
          <p:nvPr/>
        </p:nvGrpSpPr>
        <p:grpSpPr>
          <a:xfrm>
            <a:off x="1636306" y="3959869"/>
            <a:ext cx="4004633" cy="715631"/>
            <a:chOff x="2038622" y="2633577"/>
            <a:chExt cx="3494959" cy="568298"/>
          </a:xfrm>
        </p:grpSpPr>
        <p:sp>
          <p:nvSpPr>
            <p:cNvPr id="24" name="TextBox 98">
              <a:extLst>
                <a:ext uri="{FF2B5EF4-FFF2-40B4-BE49-F238E27FC236}">
                  <a16:creationId xmlns:a16="http://schemas.microsoft.com/office/drawing/2014/main" id="{F8272914-646F-5435-EA5B-AC0D1FD30088}"/>
                </a:ext>
              </a:extLst>
            </p:cNvPr>
            <p:cNvSpPr txBox="1"/>
            <p:nvPr/>
          </p:nvSpPr>
          <p:spPr>
            <a:xfrm>
              <a:off x="2038622" y="2633577"/>
              <a:ext cx="2510063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CAMILO ARDILA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25" name="TextBox 99">
              <a:extLst>
                <a:ext uri="{FF2B5EF4-FFF2-40B4-BE49-F238E27FC236}">
                  <a16:creationId xmlns:a16="http://schemas.microsoft.com/office/drawing/2014/main" id="{731C1B1A-82C7-AF81-5713-6CF5B3C830A4}"/>
                </a:ext>
              </a:extLst>
            </p:cNvPr>
            <p:cNvSpPr txBox="1"/>
            <p:nvPr/>
          </p:nvSpPr>
          <p:spPr>
            <a:xfrm>
              <a:off x="2038623" y="2957463"/>
              <a:ext cx="3494958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Machine Learning - 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7D525E7-C52B-3906-8202-B132EDB175AC}"/>
              </a:ext>
            </a:extLst>
          </p:cNvPr>
          <p:cNvGrpSpPr/>
          <p:nvPr/>
        </p:nvGrpSpPr>
        <p:grpSpPr>
          <a:xfrm>
            <a:off x="1636306" y="4756559"/>
            <a:ext cx="3912755" cy="715631"/>
            <a:chOff x="2038622" y="2633577"/>
            <a:chExt cx="3414775" cy="568298"/>
          </a:xfrm>
        </p:grpSpPr>
        <p:sp>
          <p:nvSpPr>
            <p:cNvPr id="27" name="TextBox 98">
              <a:extLst>
                <a:ext uri="{FF2B5EF4-FFF2-40B4-BE49-F238E27FC236}">
                  <a16:creationId xmlns:a16="http://schemas.microsoft.com/office/drawing/2014/main" id="{F53B80F0-F490-56A9-4409-8017B84DE968}"/>
                </a:ext>
              </a:extLst>
            </p:cNvPr>
            <p:cNvSpPr txBox="1"/>
            <p:nvPr/>
          </p:nvSpPr>
          <p:spPr>
            <a:xfrm>
              <a:off x="2038622" y="2633577"/>
              <a:ext cx="2402341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MATIAS GARRO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28" name="TextBox 99">
              <a:extLst>
                <a:ext uri="{FF2B5EF4-FFF2-40B4-BE49-F238E27FC236}">
                  <a16:creationId xmlns:a16="http://schemas.microsoft.com/office/drawing/2014/main" id="{8F7CC52F-62D8-9579-71CA-22EB00975232}"/>
                </a:ext>
              </a:extLst>
            </p:cNvPr>
            <p:cNvSpPr txBox="1"/>
            <p:nvPr/>
          </p:nvSpPr>
          <p:spPr>
            <a:xfrm>
              <a:off x="2038622" y="2957463"/>
              <a:ext cx="3414775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Machine Learning - 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Analytics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53C48D3-DB95-0704-C6E5-9B21FD91DF93}"/>
              </a:ext>
            </a:extLst>
          </p:cNvPr>
          <p:cNvGrpSpPr/>
          <p:nvPr/>
        </p:nvGrpSpPr>
        <p:grpSpPr>
          <a:xfrm>
            <a:off x="1636306" y="5614818"/>
            <a:ext cx="3419526" cy="715632"/>
            <a:chOff x="2038622" y="2633577"/>
            <a:chExt cx="2984320" cy="568299"/>
          </a:xfrm>
        </p:grpSpPr>
        <p:sp>
          <p:nvSpPr>
            <p:cNvPr id="30" name="TextBox 98">
              <a:extLst>
                <a:ext uri="{FF2B5EF4-FFF2-40B4-BE49-F238E27FC236}">
                  <a16:creationId xmlns:a16="http://schemas.microsoft.com/office/drawing/2014/main" id="{55444FFF-B5D0-8C61-C76C-3F0BC0A3D74D}"/>
                </a:ext>
              </a:extLst>
            </p:cNvPr>
            <p:cNvSpPr txBox="1"/>
            <p:nvPr/>
          </p:nvSpPr>
          <p:spPr>
            <a:xfrm>
              <a:off x="2038622" y="2633577"/>
              <a:ext cx="2984320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CAMILO PEDREROS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1" name="TextBox 99">
              <a:extLst>
                <a:ext uri="{FF2B5EF4-FFF2-40B4-BE49-F238E27FC236}">
                  <a16:creationId xmlns:a16="http://schemas.microsoft.com/office/drawing/2014/main" id="{629445FB-CCA9-4663-0E99-193D47E58F4B}"/>
                </a:ext>
              </a:extLst>
            </p:cNvPr>
            <p:cNvSpPr txBox="1"/>
            <p:nvPr/>
          </p:nvSpPr>
          <p:spPr>
            <a:xfrm>
              <a:off x="2038622" y="2957463"/>
              <a:ext cx="1854993" cy="244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Analyst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sp>
        <p:nvSpPr>
          <p:cNvPr id="33" name="Google Shape;87;p1">
            <a:extLst>
              <a:ext uri="{FF2B5EF4-FFF2-40B4-BE49-F238E27FC236}">
                <a16:creationId xmlns:a16="http://schemas.microsoft.com/office/drawing/2014/main" id="{4BC9C194-D73C-41F0-F323-ED1BA1D79606}"/>
              </a:ext>
            </a:extLst>
          </p:cNvPr>
          <p:cNvSpPr txBox="1"/>
          <p:nvPr/>
        </p:nvSpPr>
        <p:spPr>
          <a:xfrm>
            <a:off x="1498329" y="528893"/>
            <a:ext cx="5676567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NOSOTROS</a:t>
            </a:r>
            <a:endParaRPr sz="9600" dirty="0">
              <a:solidFill>
                <a:schemeClr val="lt1"/>
              </a:solidFill>
              <a:latin typeface="Bahnschrift SemiBold Condensed" panose="020B0502040204020203" pitchFamily="34" charset="0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73784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46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67071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Calendario con relleno sólido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86643" y="43504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Plano con relleno sólido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89596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Llave inglesa con relleno sólido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Llave inglesa con relleno sólido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10890" y="3114451"/>
            <a:ext cx="620915" cy="620915"/>
          </a:xfrm>
          <a:prstGeom prst="rect">
            <a:avLst/>
          </a:prstGeom>
        </p:spPr>
      </p:pic>
      <p:pic>
        <p:nvPicPr>
          <p:cNvPr id="80" name="Graphic 79" descr="Calendario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71406" y="4350484"/>
            <a:ext cx="724649" cy="724649"/>
          </a:xfrm>
          <a:prstGeom prst="rect">
            <a:avLst/>
          </a:prstGeom>
        </p:spPr>
      </p:pic>
      <p:pic>
        <p:nvPicPr>
          <p:cNvPr id="81" name="Graphic 80" descr="Plano con relleno sólido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68453" y="5602846"/>
            <a:ext cx="721920" cy="721920"/>
          </a:xfrm>
          <a:prstGeom prst="rect">
            <a:avLst/>
          </a:prstGeom>
        </p:spPr>
      </p:pic>
      <p:grpSp>
        <p:nvGrpSpPr>
          <p:cNvPr id="82" name="!!lamp">
            <a:extLst>
              <a:ext uri="{FF2B5EF4-FFF2-40B4-BE49-F238E27FC236}">
                <a16:creationId xmlns:a16="http://schemas.microsoft.com/office/drawing/2014/main" id="{F273F484-4A58-9547-9984-B21F38624CEF}"/>
              </a:ext>
            </a:extLst>
          </p:cNvPr>
          <p:cNvGrpSpPr/>
          <p:nvPr/>
        </p:nvGrpSpPr>
        <p:grpSpPr>
          <a:xfrm>
            <a:off x="4906122" y="1883265"/>
            <a:ext cx="3022850" cy="3794966"/>
            <a:chOff x="5651500" y="2863849"/>
            <a:chExt cx="887355" cy="1114011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C1E313D-FBB5-7F4E-9F8B-FBD3D194741F}"/>
                </a:ext>
              </a:extLst>
            </p:cNvPr>
            <p:cNvSpPr/>
            <p:nvPr/>
          </p:nvSpPr>
          <p:spPr>
            <a:xfrm>
              <a:off x="5818376" y="3028309"/>
              <a:ext cx="555527" cy="949552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C67537C-4CF3-8F42-963E-5DA28E031867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22070DE-306A-BF41-BCC7-EDAB7B96D308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706732C-21E9-EE40-85CA-2FF17D929A12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85AE113-B206-B546-9571-562A9C2ED191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73D510E-B984-6C48-A9AF-41DBDF267C95}"/>
                </a:ext>
              </a:extLst>
            </p:cNvPr>
            <p:cNvSpPr/>
            <p:nvPr/>
          </p:nvSpPr>
          <p:spPr>
            <a:xfrm>
              <a:off x="6405626" y="3324716"/>
              <a:ext cx="118720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62E89FB-511B-884E-9382-F91FB3C95286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F4F70BA-0039-DF47-B651-D161A877F0E0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ACB5DF3-84CD-C445-9E33-F05753423BA8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C623BDE-B1B7-9E4B-B24B-09A835E2C590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BDF60B3-7C5F-4B42-8D61-E8112339713F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8ABDD26-A86C-1A4C-9F71-04581EDB03AE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044B3F1-2B0F-E241-B4C5-01C1416D9D92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3814112" y="583080"/>
            <a:ext cx="5206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b="1" spc="300" dirty="0">
                <a:solidFill>
                  <a:schemeClr val="bg1"/>
                </a:solidFill>
                <a:latin typeface="Montserrat" pitchFamily="2" charset="77"/>
              </a:rPr>
              <a:t>NUESTRO OBJETIVO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36D8FF-C2E0-AE48-8156-B757195DAA22}"/>
              </a:ext>
            </a:extLst>
          </p:cNvPr>
          <p:cNvSpPr txBox="1"/>
          <p:nvPr/>
        </p:nvSpPr>
        <p:spPr>
          <a:xfrm>
            <a:off x="8948035" y="4119931"/>
            <a:ext cx="3178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Desarrollar un </a:t>
            </a:r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modelo de ML que permita a los usuarios identificar sus prioridades y recibir recomendaciones personalizadas sobre el destino de emigración más adecuado para ellos.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165" name="Graphic 43">
            <a:extLst>
              <a:ext uri="{FF2B5EF4-FFF2-40B4-BE49-F238E27FC236}">
                <a16:creationId xmlns:a16="http://schemas.microsoft.com/office/drawing/2014/main" id="{5AF1ED20-C042-CB43-996D-F4E2EB1B0AF5}"/>
              </a:ext>
            </a:extLst>
          </p:cNvPr>
          <p:cNvGrpSpPr/>
          <p:nvPr/>
        </p:nvGrpSpPr>
        <p:grpSpPr>
          <a:xfrm rot="18917932">
            <a:off x="6934427" y="1565756"/>
            <a:ext cx="1458826" cy="878825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DC12E29-3F99-444D-B25B-D1BE709E74B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2E0F5D2-1568-B54D-8E20-0E1763E93AC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8" name="Graphic 43">
            <a:extLst>
              <a:ext uri="{FF2B5EF4-FFF2-40B4-BE49-F238E27FC236}">
                <a16:creationId xmlns:a16="http://schemas.microsoft.com/office/drawing/2014/main" id="{53541371-A904-944A-ADFD-DF2C36B1C13E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8586AEDF-7F5F-414F-9436-8265F51C249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87A6450-AD09-6F45-BA55-0B61B89F9ADF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1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2133924" flipH="1">
            <a:off x="4218612" y="1899626"/>
            <a:ext cx="1396237" cy="61898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4" name="Graphic 43">
            <a:extLst>
              <a:ext uri="{FF2B5EF4-FFF2-40B4-BE49-F238E27FC236}">
                <a16:creationId xmlns:a16="http://schemas.microsoft.com/office/drawing/2014/main" id="{C2250C8B-BBFC-E74B-8D1E-70CD422D5CF0}"/>
              </a:ext>
            </a:extLst>
          </p:cNvPr>
          <p:cNvGrpSpPr/>
          <p:nvPr/>
        </p:nvGrpSpPr>
        <p:grpSpPr>
          <a:xfrm rot="19028394" flipH="1" flipV="1">
            <a:off x="4124964" y="4442064"/>
            <a:ext cx="1620710" cy="922478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64401C97-C717-0C47-BF8D-2914B63A028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399C4DB2-1459-A940-9071-20138B4D151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3968529" y="1093779"/>
            <a:ext cx="4932000" cy="177647"/>
          </a:xfrm>
          <a:prstGeom prst="rect">
            <a:avLst/>
          </a:prstGeom>
        </p:spPr>
      </p:pic>
      <p:sp>
        <p:nvSpPr>
          <p:cNvPr id="2" name="TextBox 99">
            <a:extLst>
              <a:ext uri="{FF2B5EF4-FFF2-40B4-BE49-F238E27FC236}">
                <a16:creationId xmlns:a16="http://schemas.microsoft.com/office/drawing/2014/main" id="{68FBD8D3-569D-D3C7-B1FB-575C6D962FBD}"/>
              </a:ext>
            </a:extLst>
          </p:cNvPr>
          <p:cNvSpPr txBox="1"/>
          <p:nvPr/>
        </p:nvSpPr>
        <p:spPr>
          <a:xfrm>
            <a:off x="8710694" y="1777138"/>
            <a:ext cx="31782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Creación de 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Dashboards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KPIs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 y métricas que  enseñen  los principales resultados sobre los factores que influyen en las migraciones.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TextBox 99">
            <a:extLst>
              <a:ext uri="{FF2B5EF4-FFF2-40B4-BE49-F238E27FC236}">
                <a16:creationId xmlns:a16="http://schemas.microsoft.com/office/drawing/2014/main" id="{A935674C-4774-B4F6-E471-9DB2C33177E3}"/>
              </a:ext>
            </a:extLst>
          </p:cNvPr>
          <p:cNvSpPr txBox="1"/>
          <p:nvPr/>
        </p:nvSpPr>
        <p:spPr>
          <a:xfrm>
            <a:off x="1849605" y="4583681"/>
            <a:ext cx="20758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Realizar Data Pipeline, para poder implementar una base de datos, para montarlo en un servicio de 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cloud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google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cloud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).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" name="TextBox 99">
            <a:extLst>
              <a:ext uri="{FF2B5EF4-FFF2-40B4-BE49-F238E27FC236}">
                <a16:creationId xmlns:a16="http://schemas.microsoft.com/office/drawing/2014/main" id="{9177DBAB-4EF4-964A-949C-97ADA8167B9C}"/>
              </a:ext>
            </a:extLst>
          </p:cNvPr>
          <p:cNvSpPr txBox="1"/>
          <p:nvPr/>
        </p:nvSpPr>
        <p:spPr>
          <a:xfrm>
            <a:off x="1498746" y="1635529"/>
            <a:ext cx="2509337" cy="251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Recopilar y analizar datos relevantes sobre diferentes destinos de emigración para calificar y comparar sus fortalezas y debilidades en términos de seguridad, economía, calidad de vida, cultura, accesibilidad a servicios públicos y oportunidades de trabajo y educación.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Calendario con relleno sólido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86643" y="43504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Plano con relleno sólido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89596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Llave inglesa con relleno sólido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Llave inglesa con relleno sólido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10890" y="3114451"/>
            <a:ext cx="620915" cy="620915"/>
          </a:xfrm>
          <a:prstGeom prst="rect">
            <a:avLst/>
          </a:prstGeom>
        </p:spPr>
      </p:pic>
      <p:pic>
        <p:nvPicPr>
          <p:cNvPr id="65" name="Graphic 64" descr="Calendario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71406" y="4350484"/>
            <a:ext cx="724649" cy="724649"/>
          </a:xfrm>
          <a:prstGeom prst="rect">
            <a:avLst/>
          </a:prstGeom>
        </p:spPr>
      </p:pic>
      <p:pic>
        <p:nvPicPr>
          <p:cNvPr id="66" name="Graphic 65" descr="Plano con relleno sólido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68453" y="5602846"/>
            <a:ext cx="721920" cy="72192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D5DE251-DB27-9746-BA43-61451A0548D9}"/>
              </a:ext>
            </a:extLst>
          </p:cNvPr>
          <p:cNvSpPr txBox="1"/>
          <p:nvPr/>
        </p:nvSpPr>
        <p:spPr>
          <a:xfrm>
            <a:off x="1646815" y="1396335"/>
            <a:ext cx="282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spc="300" dirty="0">
                <a:solidFill>
                  <a:schemeClr val="bg1"/>
                </a:solidFill>
                <a:latin typeface="Montserrat" pitchFamily="2" charset="77"/>
              </a:rPr>
              <a:t>TASA DE INMIGRACIÓN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DB21F-B006-B64F-ACA9-A4CF2EF7D731}"/>
              </a:ext>
            </a:extLst>
          </p:cNvPr>
          <p:cNvSpPr txBox="1"/>
          <p:nvPr/>
        </p:nvSpPr>
        <p:spPr>
          <a:xfrm>
            <a:off x="1785346" y="2033102"/>
            <a:ext cx="2418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Mide la cantidad de personas que entran en un país en un período determinado.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A27438-81C6-E043-907F-29E2BE9F45F3}"/>
              </a:ext>
            </a:extLst>
          </p:cNvPr>
          <p:cNvSpPr txBox="1"/>
          <p:nvPr/>
        </p:nvSpPr>
        <p:spPr>
          <a:xfrm>
            <a:off x="1258548" y="4101651"/>
            <a:ext cx="2973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spc="300" dirty="0">
                <a:solidFill>
                  <a:schemeClr val="bg1"/>
                </a:solidFill>
                <a:latin typeface="Montserrat" pitchFamily="2" charset="77"/>
              </a:rPr>
              <a:t>NIVEL DE DESARROLLO ECONÓMICO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BAE55B-7B2D-3A48-A12E-D508868275FA}"/>
              </a:ext>
            </a:extLst>
          </p:cNvPr>
          <p:cNvSpPr txBox="1"/>
          <p:nvPr/>
        </p:nvSpPr>
        <p:spPr>
          <a:xfrm>
            <a:off x="1378221" y="5144932"/>
            <a:ext cx="2691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Mide el impacto de la migración en el desarrollo económico de los países de origen y destino.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DA5579-1635-5648-B41F-72BF6F1E0AA3}"/>
              </a:ext>
            </a:extLst>
          </p:cNvPr>
          <p:cNvSpPr txBox="1"/>
          <p:nvPr/>
        </p:nvSpPr>
        <p:spPr>
          <a:xfrm>
            <a:off x="8915789" y="2019803"/>
            <a:ext cx="2825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Mide la cantidad de personas que abandonan un país en un período determinado.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F576C-F05C-B346-86C5-1075DA0ED589}"/>
              </a:ext>
            </a:extLst>
          </p:cNvPr>
          <p:cNvSpPr txBox="1"/>
          <p:nvPr/>
        </p:nvSpPr>
        <p:spPr>
          <a:xfrm>
            <a:off x="8885513" y="4585806"/>
            <a:ext cx="2620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Mide la capacidad de las personas migrantes para integrarse a la sociedad y cultura de su nuevo país de residencia.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76" name="Graphic 43">
            <a:extLst>
              <a:ext uri="{FF2B5EF4-FFF2-40B4-BE49-F238E27FC236}">
                <a16:creationId xmlns:a16="http://schemas.microsoft.com/office/drawing/2014/main" id="{C3745894-A0A8-5944-83DB-330185419DB6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91DF5C9-B946-224F-B4B5-7B534D82A08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EB2B74C-89FA-C448-B55A-66217C72D44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aphic 43">
            <a:extLst>
              <a:ext uri="{FF2B5EF4-FFF2-40B4-BE49-F238E27FC236}">
                <a16:creationId xmlns:a16="http://schemas.microsoft.com/office/drawing/2014/main" id="{A3DB475D-4F98-A94E-8152-1005F71EA4B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CFEA317-BC9D-124C-A378-53A293646A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96BE648-DD63-A843-AC92-29E27385B43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aphic 43">
            <a:extLst>
              <a:ext uri="{FF2B5EF4-FFF2-40B4-BE49-F238E27FC236}">
                <a16:creationId xmlns:a16="http://schemas.microsoft.com/office/drawing/2014/main" id="{22774113-23C2-E64F-A389-8FF456199A0A}"/>
              </a:ext>
            </a:extLst>
          </p:cNvPr>
          <p:cNvGrpSpPr/>
          <p:nvPr/>
        </p:nvGrpSpPr>
        <p:grpSpPr>
          <a:xfrm rot="417027" flipH="1" flipV="1">
            <a:off x="4103676" y="2442439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0A33F9F-A460-1744-8E9C-B350A5D79CF8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4476EBC-BB00-2D41-A28A-D5D5C4931DF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aphic 43">
            <a:extLst>
              <a:ext uri="{FF2B5EF4-FFF2-40B4-BE49-F238E27FC236}">
                <a16:creationId xmlns:a16="http://schemas.microsoft.com/office/drawing/2014/main" id="{AF7509F0-3625-1749-9DC1-3D01E8F92683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2CDDCE9-181F-1843-92D3-51D1043CE8C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78B5C94-4923-1A42-B430-6D2F7F7AFA1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0A15E92-AC8D-2D16-6D8E-E9F4FD67A79E}"/>
              </a:ext>
            </a:extLst>
          </p:cNvPr>
          <p:cNvGrpSpPr/>
          <p:nvPr/>
        </p:nvGrpSpPr>
        <p:grpSpPr>
          <a:xfrm>
            <a:off x="5753830" y="583080"/>
            <a:ext cx="1293945" cy="584775"/>
            <a:chOff x="5569757" y="583080"/>
            <a:chExt cx="1293945" cy="5847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A6B27D8-8436-0A4F-A9FE-C445BB25553E}"/>
                </a:ext>
              </a:extLst>
            </p:cNvPr>
            <p:cNvSpPr txBox="1"/>
            <p:nvPr/>
          </p:nvSpPr>
          <p:spPr>
            <a:xfrm>
              <a:off x="5569757" y="583080"/>
              <a:ext cx="1293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3200" b="1" spc="300" dirty="0">
                  <a:solidFill>
                    <a:schemeClr val="bg1"/>
                  </a:solidFill>
                  <a:latin typeface="Montserrat" pitchFamily="2" charset="77"/>
                </a:rPr>
                <a:t>KPIs</a:t>
              </a:r>
              <a:endParaRPr lang="en-LT" sz="32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2311393A-87B0-4C47-BB25-5F2D4009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 rot="21432676">
              <a:off x="5700907" y="1095780"/>
              <a:ext cx="1044000" cy="68365"/>
            </a:xfrm>
            <a:prstGeom prst="rect">
              <a:avLst/>
            </a:prstGeom>
          </p:spPr>
        </p:pic>
      </p:grpSp>
      <p:grpSp>
        <p:nvGrpSpPr>
          <p:cNvPr id="89" name="!!lamp">
            <a:extLst>
              <a:ext uri="{FF2B5EF4-FFF2-40B4-BE49-F238E27FC236}">
                <a16:creationId xmlns:a16="http://schemas.microsoft.com/office/drawing/2014/main" id="{2AEF9D56-0ACC-1248-A58F-759D7921C1D8}"/>
              </a:ext>
            </a:extLst>
          </p:cNvPr>
          <p:cNvGrpSpPr/>
          <p:nvPr/>
        </p:nvGrpSpPr>
        <p:grpSpPr>
          <a:xfrm>
            <a:off x="5280602" y="1997068"/>
            <a:ext cx="2224912" cy="3839904"/>
            <a:chOff x="5009734" y="1528902"/>
            <a:chExt cx="2224912" cy="3839904"/>
          </a:xfrm>
          <a:solidFill>
            <a:schemeClr val="bg1"/>
          </a:solidFill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035A1D9-900D-9E47-B835-16C71ADF22DE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4FE7E47-391D-534A-9292-A4206360C72D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2045E73-5F4A-1044-98DA-72F4A41DB079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59E6785-5B07-7745-A21C-E07FBA9800BF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7ECCCC9-B82D-1542-B567-803A20B769DC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5946B8-AD27-8A47-A4DD-28942A46F14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EFC3149-2635-574A-BAA0-EFDEE3C9ABA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F9D26DD-15BE-BC40-8BC9-F7A55D6E920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601831B-D5D8-AD46-8CAB-3FAE558114B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D5C2B3E-11A5-6E43-A32D-B86C6A47E862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A99C4A1-E266-4440-8E71-AAAB641F2302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92418A3-A5F5-5140-BAF2-3C7B1C514F8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C612FEE-D838-1C44-845D-CB3BEFCE9858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47D23C2-BC08-DE43-96B4-4AD4A0A593D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0DF16F1-323D-864B-9E43-B4BA9CC8CEB8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AD744BC-2940-694E-B3F7-AF45A05AC5D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6B14613-55B4-B14F-BBE4-9BAFC777980C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67">
            <a:extLst>
              <a:ext uri="{FF2B5EF4-FFF2-40B4-BE49-F238E27FC236}">
                <a16:creationId xmlns:a16="http://schemas.microsoft.com/office/drawing/2014/main" id="{D5FEE504-9B98-217F-F40B-3509DE27C7D9}"/>
              </a:ext>
            </a:extLst>
          </p:cNvPr>
          <p:cNvSpPr txBox="1"/>
          <p:nvPr/>
        </p:nvSpPr>
        <p:spPr>
          <a:xfrm>
            <a:off x="8948035" y="1344992"/>
            <a:ext cx="282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spc="300" dirty="0">
                <a:solidFill>
                  <a:schemeClr val="bg1"/>
                </a:solidFill>
                <a:latin typeface="Montserrat" pitchFamily="2" charset="77"/>
              </a:rPr>
              <a:t>TASA DE EMIGRACIÓN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" name="TextBox 67">
            <a:extLst>
              <a:ext uri="{FF2B5EF4-FFF2-40B4-BE49-F238E27FC236}">
                <a16:creationId xmlns:a16="http://schemas.microsoft.com/office/drawing/2014/main" id="{1398896D-C92A-59ED-4154-E6E75BED87FB}"/>
              </a:ext>
            </a:extLst>
          </p:cNvPr>
          <p:cNvSpPr txBox="1"/>
          <p:nvPr/>
        </p:nvSpPr>
        <p:spPr>
          <a:xfrm>
            <a:off x="8783189" y="3950233"/>
            <a:ext cx="282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spc="300" dirty="0">
                <a:solidFill>
                  <a:schemeClr val="bg1"/>
                </a:solidFill>
                <a:latin typeface="Montserrat" pitchFamily="2" charset="77"/>
              </a:rPr>
              <a:t>TASA DE INTEGRACIÓN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>
            <a:extLst>
              <a:ext uri="{FF2B5EF4-FFF2-40B4-BE49-F238E27FC236}">
                <a16:creationId xmlns:a16="http://schemas.microsoft.com/office/drawing/2014/main" id="{50D84FD4-B825-8A18-8F47-1493F333FCDE}"/>
              </a:ext>
            </a:extLst>
          </p:cNvPr>
          <p:cNvGrpSpPr/>
          <p:nvPr/>
        </p:nvGrpSpPr>
        <p:grpSpPr>
          <a:xfrm>
            <a:off x="-840694" y="4286190"/>
            <a:ext cx="827568" cy="828000"/>
            <a:chOff x="-842559" y="4288420"/>
            <a:chExt cx="827568" cy="828000"/>
          </a:xfrm>
        </p:grpSpPr>
        <p:sp>
          <p:nvSpPr>
            <p:cNvPr id="17" name="Oval 31">
              <a:extLst>
                <a:ext uri="{FF2B5EF4-FFF2-40B4-BE49-F238E27FC236}">
                  <a16:creationId xmlns:a16="http://schemas.microsoft.com/office/drawing/2014/main" id="{4D51D8CC-40EC-FD28-14C5-5A808FB03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8" name="Graphic 32" descr="Calendario con relleno sólido">
              <a:extLst>
                <a:ext uri="{FF2B5EF4-FFF2-40B4-BE49-F238E27FC236}">
                  <a16:creationId xmlns:a16="http://schemas.microsoft.com/office/drawing/2014/main" id="{E46AC874-88F0-68E8-41DB-287C72FD6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-796622" y="4330527"/>
              <a:ext cx="724649" cy="72464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Plano con relleno sólido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89596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Llave inglesa con relleno sólido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Calendario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71406" y="4350484"/>
            <a:ext cx="724649" cy="724649"/>
          </a:xfrm>
          <a:prstGeom prst="rect">
            <a:avLst/>
          </a:prstGeom>
        </p:spPr>
      </p:pic>
      <p:pic>
        <p:nvPicPr>
          <p:cNvPr id="50" name="Graphic 49" descr="Plano con relleno sólido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68453" y="5602846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3623354" y="583080"/>
            <a:ext cx="5588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b="1" spc="300" dirty="0">
                <a:solidFill>
                  <a:schemeClr val="bg1"/>
                </a:solidFill>
                <a:latin typeface="Montserrat" pitchFamily="2" charset="77"/>
              </a:rPr>
              <a:t>STACK TECNOLÓGICO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80000">
            <a:off x="3821484" y="1060032"/>
            <a:ext cx="5148000" cy="219822"/>
          </a:xfrm>
          <a:prstGeom prst="rect">
            <a:avLst/>
          </a:prstGeom>
        </p:spPr>
      </p:pic>
      <p:grpSp>
        <p:nvGrpSpPr>
          <p:cNvPr id="82" name="Graphic 2">
            <a:extLst>
              <a:ext uri="{FF2B5EF4-FFF2-40B4-BE49-F238E27FC236}">
                <a16:creationId xmlns:a16="http://schemas.microsoft.com/office/drawing/2014/main" id="{5FF2F2B6-AC37-E040-AF2B-91F1AECBBCF5}"/>
              </a:ext>
            </a:extLst>
          </p:cNvPr>
          <p:cNvGrpSpPr/>
          <p:nvPr/>
        </p:nvGrpSpPr>
        <p:grpSpPr>
          <a:xfrm>
            <a:off x="2917145" y="1226661"/>
            <a:ext cx="738468" cy="1314379"/>
            <a:chOff x="5429256" y="2247889"/>
            <a:chExt cx="1325619" cy="2359432"/>
          </a:xfrm>
          <a:noFill/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28E997D-2DDA-4841-8B08-9BA0901ED35E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835DE91-2CB5-AD4B-A1F8-8B991FCA2199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2D49A77-BA00-6B40-88A1-28187E1B64A3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8DE282F-714F-D647-8314-12D5BE833F67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5248DE3-864C-4E4A-A389-74365B3AB855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aphic 2">
            <a:extLst>
              <a:ext uri="{FF2B5EF4-FFF2-40B4-BE49-F238E27FC236}">
                <a16:creationId xmlns:a16="http://schemas.microsoft.com/office/drawing/2014/main" id="{33FE85DD-E22A-C647-84B5-6FC7CC056278}"/>
              </a:ext>
            </a:extLst>
          </p:cNvPr>
          <p:cNvGrpSpPr/>
          <p:nvPr/>
        </p:nvGrpSpPr>
        <p:grpSpPr>
          <a:xfrm>
            <a:off x="9208217" y="1226661"/>
            <a:ext cx="738468" cy="1314379"/>
            <a:chOff x="5429256" y="2247889"/>
            <a:chExt cx="1325619" cy="2359432"/>
          </a:xfrm>
          <a:noFill/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0BF6B1A-5FBF-4245-9641-B4F6AD9C539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DC3434D-51EC-0341-8739-5E451B5E3304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D140652-0B9C-964A-A516-42C96BCDBC6E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CC586CE-FFBE-A94E-A71D-1F561E727469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92FF35A-16E9-C647-90F2-3C78FD85FF10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85CEBAC7-E615-E4F4-D2E7-C41297EF97FC}"/>
              </a:ext>
            </a:extLst>
          </p:cNvPr>
          <p:cNvGrpSpPr/>
          <p:nvPr/>
        </p:nvGrpSpPr>
        <p:grpSpPr>
          <a:xfrm>
            <a:off x="2546177" y="1594863"/>
            <a:ext cx="9424211" cy="1080000"/>
            <a:chOff x="2560484" y="2654019"/>
            <a:chExt cx="9424211" cy="1080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D2E0AA86-14D3-9B15-7D2D-7F4CDC7AAE07}"/>
                </a:ext>
              </a:extLst>
            </p:cNvPr>
            <p:cNvSpPr/>
            <p:nvPr/>
          </p:nvSpPr>
          <p:spPr>
            <a:xfrm>
              <a:off x="2560484" y="2654019"/>
              <a:ext cx="9271639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" name="Imagen 3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2724E2AB-629E-CE73-7F0E-499C20299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424924" y="2834019"/>
              <a:ext cx="621135" cy="720000"/>
            </a:xfrm>
            <a:prstGeom prst="rect">
              <a:avLst/>
            </a:prstGeom>
          </p:spPr>
        </p:pic>
        <p:pic>
          <p:nvPicPr>
            <p:cNvPr id="5" name="Imagen 4" descr="Logotipo&#10;&#10;Descripción generada automáticamente con confianza media">
              <a:extLst>
                <a:ext uri="{FF2B5EF4-FFF2-40B4-BE49-F238E27FC236}">
                  <a16:creationId xmlns:a16="http://schemas.microsoft.com/office/drawing/2014/main" id="{8F45B286-DCE0-0827-D083-20B6105AE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9518695" y="2834019"/>
              <a:ext cx="2466000" cy="720000"/>
            </a:xfrm>
            <a:prstGeom prst="rect">
              <a:avLst/>
            </a:prstGeom>
          </p:spPr>
        </p:pic>
        <p:pic>
          <p:nvPicPr>
            <p:cNvPr id="6" name="Imagen 5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F4345D08-D6E9-A262-F564-12DB30045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6314814" y="2834019"/>
              <a:ext cx="1780870" cy="720000"/>
            </a:xfrm>
            <a:prstGeom prst="rect">
              <a:avLst/>
            </a:prstGeom>
          </p:spPr>
        </p:pic>
        <p:pic>
          <p:nvPicPr>
            <p:cNvPr id="7" name="Imagen 6" descr="Icono&#10;&#10;Descripción generada automáticamente">
              <a:extLst>
                <a:ext uri="{FF2B5EF4-FFF2-40B4-BE49-F238E27FC236}">
                  <a16:creationId xmlns:a16="http://schemas.microsoft.com/office/drawing/2014/main" id="{F0323D13-AF85-A603-2685-89601B5F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4533730" y="2834019"/>
              <a:ext cx="720000" cy="720000"/>
            </a:xfrm>
            <a:prstGeom prst="rect">
              <a:avLst/>
            </a:prstGeom>
          </p:spPr>
        </p:pic>
        <p:pic>
          <p:nvPicPr>
            <p:cNvPr id="8" name="Imagen 7" descr="Logotipo&#10;&#10;Descripción generada automáticamente">
              <a:extLst>
                <a:ext uri="{FF2B5EF4-FFF2-40B4-BE49-F238E27FC236}">
                  <a16:creationId xmlns:a16="http://schemas.microsoft.com/office/drawing/2014/main" id="{4D0C534B-6B1C-CA50-C74A-6E934ACA1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318462" y="2834019"/>
              <a:ext cx="1337590" cy="7200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533B24F-A0B5-C004-021E-2D148D19D923}"/>
                </a:ext>
              </a:extLst>
            </p:cNvPr>
            <p:cNvSpPr txBox="1"/>
            <p:nvPr/>
          </p:nvSpPr>
          <p:spPr>
            <a:xfrm>
              <a:off x="2894259" y="3061740"/>
              <a:ext cx="1706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PROGRAMACIÓN</a:t>
              </a:r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6C7495-34A8-5813-2F5D-12A86F7C41DA}"/>
              </a:ext>
            </a:extLst>
          </p:cNvPr>
          <p:cNvSpPr/>
          <p:nvPr/>
        </p:nvSpPr>
        <p:spPr>
          <a:xfrm>
            <a:off x="2546177" y="2812633"/>
            <a:ext cx="5535200" cy="10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D86C63FB-6749-3BA3-D8C7-6371471493FF}"/>
              </a:ext>
            </a:extLst>
          </p:cNvPr>
          <p:cNvGrpSpPr/>
          <p:nvPr/>
        </p:nvGrpSpPr>
        <p:grpSpPr>
          <a:xfrm>
            <a:off x="2678603" y="2992633"/>
            <a:ext cx="5376822" cy="720000"/>
            <a:chOff x="2678603" y="2992633"/>
            <a:chExt cx="5376822" cy="720000"/>
          </a:xfrm>
        </p:grpSpPr>
        <p:pic>
          <p:nvPicPr>
            <p:cNvPr id="12" name="Imagen 11" descr="Logotipo, Icono&#10;&#10;Descripción generada automáticamente">
              <a:extLst>
                <a:ext uri="{FF2B5EF4-FFF2-40B4-BE49-F238E27FC236}">
                  <a16:creationId xmlns:a16="http://schemas.microsoft.com/office/drawing/2014/main" id="{522166BA-0B86-729C-67E4-F9EC0BF4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3872272" y="2992633"/>
              <a:ext cx="634362" cy="720000"/>
            </a:xfrm>
            <a:prstGeom prst="rect">
              <a:avLst/>
            </a:prstGeom>
          </p:spPr>
        </p:pic>
        <p:pic>
          <p:nvPicPr>
            <p:cNvPr id="13" name="Imagen 12" descr="Logotipo&#10;&#10;Descripción generada automáticamente">
              <a:extLst>
                <a:ext uri="{FF2B5EF4-FFF2-40B4-BE49-F238E27FC236}">
                  <a16:creationId xmlns:a16="http://schemas.microsoft.com/office/drawing/2014/main" id="{1F6FDF1D-D777-E251-305F-D60B11E3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5443895" y="2992633"/>
              <a:ext cx="720000" cy="720000"/>
            </a:xfrm>
            <a:prstGeom prst="rect">
              <a:avLst/>
            </a:prstGeom>
          </p:spPr>
        </p:pic>
        <p:pic>
          <p:nvPicPr>
            <p:cNvPr id="14" name="Imagen 13" descr="Logotipo, Icono, nombre de la empresa&#10;&#10;Descripción generada automáticamente">
              <a:extLst>
                <a:ext uri="{FF2B5EF4-FFF2-40B4-BE49-F238E27FC236}">
                  <a16:creationId xmlns:a16="http://schemas.microsoft.com/office/drawing/2014/main" id="{EC7B358D-F604-1488-F31E-01ECA77A7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6"/>
            <a:srcRect t="13744" b="13174"/>
            <a:stretch/>
          </p:blipFill>
          <p:spPr>
            <a:xfrm>
              <a:off x="4477201" y="2992633"/>
              <a:ext cx="985175" cy="720000"/>
            </a:xfrm>
            <a:prstGeom prst="rect">
              <a:avLst/>
            </a:prstGeom>
          </p:spPr>
        </p:pic>
        <p:pic>
          <p:nvPicPr>
            <p:cNvPr id="15" name="Imagen 14" descr="Logotipo&#10;&#10;Descripción generada automáticamente">
              <a:extLst>
                <a:ext uri="{FF2B5EF4-FFF2-40B4-BE49-F238E27FC236}">
                  <a16:creationId xmlns:a16="http://schemas.microsoft.com/office/drawing/2014/main" id="{CDB88E14-0472-208F-F203-F00EA5BF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059328" y="2992633"/>
              <a:ext cx="1996097" cy="720000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D095C2B-AE7B-95CD-71E6-CA706E9AC4F2}"/>
                </a:ext>
              </a:extLst>
            </p:cNvPr>
            <p:cNvSpPr txBox="1"/>
            <p:nvPr/>
          </p:nvSpPr>
          <p:spPr>
            <a:xfrm>
              <a:off x="2678603" y="3088391"/>
              <a:ext cx="1187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WEB FRONT-END Y BACK-END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42F0E51-0282-A94B-8D4E-CC7888E39144}"/>
              </a:ext>
            </a:extLst>
          </p:cNvPr>
          <p:cNvGrpSpPr/>
          <p:nvPr/>
        </p:nvGrpSpPr>
        <p:grpSpPr>
          <a:xfrm>
            <a:off x="8200401" y="2799986"/>
            <a:ext cx="3617415" cy="1080000"/>
            <a:chOff x="5253730" y="5309839"/>
            <a:chExt cx="3617415" cy="10800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B66BA0B2-97CE-0AA4-8DA7-E2C24A3F1753}"/>
                </a:ext>
              </a:extLst>
            </p:cNvPr>
            <p:cNvSpPr/>
            <p:nvPr/>
          </p:nvSpPr>
          <p:spPr>
            <a:xfrm>
              <a:off x="5253730" y="5309839"/>
              <a:ext cx="3617415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75FD819-9CFC-07AE-0A8D-62E48535D692}"/>
                </a:ext>
              </a:extLst>
            </p:cNvPr>
            <p:cNvSpPr txBox="1"/>
            <p:nvPr/>
          </p:nvSpPr>
          <p:spPr>
            <a:xfrm>
              <a:off x="5386156" y="5585597"/>
              <a:ext cx="964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CLOUD COMPUTING</a:t>
              </a:r>
            </a:p>
          </p:txBody>
        </p:sp>
        <p:pic>
          <p:nvPicPr>
            <p:cNvPr id="25" name="Imagen 24" descr="Logotipo&#10;&#10;Descripción generada automáticamente">
              <a:extLst>
                <a:ext uri="{FF2B5EF4-FFF2-40B4-BE49-F238E27FC236}">
                  <a16:creationId xmlns:a16="http://schemas.microsoft.com/office/drawing/2014/main" id="{5FB60A89-13BF-3D81-3C74-1E790D6FC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6049920" y="5489839"/>
              <a:ext cx="2821225" cy="720000"/>
            </a:xfrm>
            <a:prstGeom prst="rect">
              <a:avLst/>
            </a:prstGeom>
          </p:spPr>
        </p:pic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4A375AF5-CDEE-8E9A-7933-47E089B449CB}"/>
              </a:ext>
            </a:extLst>
          </p:cNvPr>
          <p:cNvGrpSpPr/>
          <p:nvPr/>
        </p:nvGrpSpPr>
        <p:grpSpPr>
          <a:xfrm>
            <a:off x="2549462" y="4034190"/>
            <a:ext cx="4153607" cy="1080000"/>
            <a:chOff x="2642002" y="5499366"/>
            <a:chExt cx="4153607" cy="1080000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16823315-5410-ADB2-3C19-FAAAA0A90AB2}"/>
                </a:ext>
              </a:extLst>
            </p:cNvPr>
            <p:cNvSpPr/>
            <p:nvPr/>
          </p:nvSpPr>
          <p:spPr>
            <a:xfrm>
              <a:off x="2642002" y="5499366"/>
              <a:ext cx="4153607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CFA7AA3F-E87B-7004-C0A3-F65BA4D23813}"/>
                </a:ext>
              </a:extLst>
            </p:cNvPr>
            <p:cNvSpPr txBox="1"/>
            <p:nvPr/>
          </p:nvSpPr>
          <p:spPr>
            <a:xfrm>
              <a:off x="2981086" y="5777756"/>
              <a:ext cx="964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FLUJO DE TRABAJO</a:t>
              </a:r>
            </a:p>
          </p:txBody>
        </p:sp>
        <p:pic>
          <p:nvPicPr>
            <p:cNvPr id="108" name="Imagen 107" descr="Logotipo&#10;&#10;Descripción generada automáticamente con confianza baja">
              <a:extLst>
                <a:ext uri="{FF2B5EF4-FFF2-40B4-BE49-F238E27FC236}">
                  <a16:creationId xmlns:a16="http://schemas.microsoft.com/office/drawing/2014/main" id="{5508A7E2-2836-B38D-12A8-AC8F5ED81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4153675" y="5679366"/>
              <a:ext cx="1863770" cy="720000"/>
            </a:xfrm>
            <a:prstGeom prst="rect">
              <a:avLst/>
            </a:prstGeom>
          </p:spPr>
        </p:pic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A3BFD10F-6096-7D33-928E-C80F20838C4C}"/>
              </a:ext>
            </a:extLst>
          </p:cNvPr>
          <p:cNvGrpSpPr/>
          <p:nvPr/>
        </p:nvGrpSpPr>
        <p:grpSpPr>
          <a:xfrm>
            <a:off x="2573332" y="5251175"/>
            <a:ext cx="2945218" cy="1080000"/>
            <a:chOff x="6581916" y="5499366"/>
            <a:chExt cx="2945218" cy="1080000"/>
          </a:xfrm>
        </p:grpSpPr>
        <p:sp>
          <p:nvSpPr>
            <p:cNvPr id="111" name="Rectángulo: esquinas redondeadas 110">
              <a:extLst>
                <a:ext uri="{FF2B5EF4-FFF2-40B4-BE49-F238E27FC236}">
                  <a16:creationId xmlns:a16="http://schemas.microsoft.com/office/drawing/2014/main" id="{B1E6C8DE-87BC-4871-7072-1648AB4236FF}"/>
                </a:ext>
              </a:extLst>
            </p:cNvPr>
            <p:cNvSpPr/>
            <p:nvPr/>
          </p:nvSpPr>
          <p:spPr>
            <a:xfrm>
              <a:off x="6581916" y="5499366"/>
              <a:ext cx="2945218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B929F1FC-5814-2AD8-DE37-94B6C022BDB0}"/>
                </a:ext>
              </a:extLst>
            </p:cNvPr>
            <p:cNvSpPr txBox="1"/>
            <p:nvPr/>
          </p:nvSpPr>
          <p:spPr>
            <a:xfrm>
              <a:off x="6714341" y="5885478"/>
              <a:ext cx="964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DATABASE</a:t>
              </a:r>
            </a:p>
          </p:txBody>
        </p:sp>
        <p:pic>
          <p:nvPicPr>
            <p:cNvPr id="114" name="Imagen 113" descr="Logotipo&#10;&#10;Descripción generada automáticamente">
              <a:extLst>
                <a:ext uri="{FF2B5EF4-FFF2-40B4-BE49-F238E27FC236}">
                  <a16:creationId xmlns:a16="http://schemas.microsoft.com/office/drawing/2014/main" id="{67FC4175-5F0F-F5C3-101E-AD75A76A3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7682972" y="5679366"/>
              <a:ext cx="1392147" cy="720000"/>
            </a:xfrm>
            <a:prstGeom prst="rect">
              <a:avLst/>
            </a:prstGeom>
          </p:spPr>
        </p:pic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C41D17CB-D239-D9AE-B613-EF4857B1C5C5}"/>
              </a:ext>
            </a:extLst>
          </p:cNvPr>
          <p:cNvGrpSpPr/>
          <p:nvPr/>
        </p:nvGrpSpPr>
        <p:grpSpPr>
          <a:xfrm>
            <a:off x="7614266" y="5214575"/>
            <a:ext cx="4203550" cy="1080000"/>
            <a:chOff x="2969768" y="1443613"/>
            <a:chExt cx="4203550" cy="1080000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0FC12A49-CFEB-A7C2-913D-99262BC43A88}"/>
                </a:ext>
              </a:extLst>
            </p:cNvPr>
            <p:cNvSpPr/>
            <p:nvPr/>
          </p:nvSpPr>
          <p:spPr>
            <a:xfrm>
              <a:off x="2969768" y="1443613"/>
              <a:ext cx="4203550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8CCE895A-AD44-7DD9-6DA8-EE171A2387F4}"/>
                </a:ext>
              </a:extLst>
            </p:cNvPr>
            <p:cNvSpPr txBox="1"/>
            <p:nvPr/>
          </p:nvSpPr>
          <p:spPr>
            <a:xfrm>
              <a:off x="3102194" y="1719371"/>
              <a:ext cx="1093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DATA  VISUALIZATION</a:t>
              </a:r>
            </a:p>
          </p:txBody>
        </p:sp>
        <p:pic>
          <p:nvPicPr>
            <p:cNvPr id="117" name="Imagen 116" descr="Texto&#10;&#10;Descripción generada automáticamente">
              <a:extLst>
                <a:ext uri="{FF2B5EF4-FFF2-40B4-BE49-F238E27FC236}">
                  <a16:creationId xmlns:a16="http://schemas.microsoft.com/office/drawing/2014/main" id="{62838BFA-1BEF-1477-3A3D-DE0CF4C3A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4010820" y="1623204"/>
              <a:ext cx="2880001" cy="720000"/>
            </a:xfrm>
            <a:prstGeom prst="rect">
              <a:avLst/>
            </a:prstGeom>
          </p:spPr>
        </p:pic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F4065F11-5DDF-0771-FEF9-74A35FD2166C}"/>
              </a:ext>
            </a:extLst>
          </p:cNvPr>
          <p:cNvGrpSpPr/>
          <p:nvPr/>
        </p:nvGrpSpPr>
        <p:grpSpPr>
          <a:xfrm>
            <a:off x="5668622" y="5234823"/>
            <a:ext cx="1795573" cy="1080000"/>
            <a:chOff x="7130147" y="1295339"/>
            <a:chExt cx="1795573" cy="1080000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2152E17D-16FF-781E-A5AC-1318388251B7}"/>
                </a:ext>
              </a:extLst>
            </p:cNvPr>
            <p:cNvSpPr/>
            <p:nvPr/>
          </p:nvSpPr>
          <p:spPr>
            <a:xfrm>
              <a:off x="7130147" y="1295339"/>
              <a:ext cx="1795573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4E926A01-52D4-8233-B15D-5BA64096F055}"/>
                </a:ext>
              </a:extLst>
            </p:cNvPr>
            <p:cNvSpPr txBox="1"/>
            <p:nvPr/>
          </p:nvSpPr>
          <p:spPr>
            <a:xfrm>
              <a:off x="7262572" y="1466007"/>
              <a:ext cx="9647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VERSION CONTROL SISTEM</a:t>
              </a:r>
            </a:p>
          </p:txBody>
        </p:sp>
        <p:pic>
          <p:nvPicPr>
            <p:cNvPr id="116" name="Imagen 115" descr="Icono&#10;&#10;Descripción generada automáticamente">
              <a:extLst>
                <a:ext uri="{FF2B5EF4-FFF2-40B4-BE49-F238E27FC236}">
                  <a16:creationId xmlns:a16="http://schemas.microsoft.com/office/drawing/2014/main" id="{1BF0B4EB-66E5-FA69-8991-E667AC320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7985303" y="1475339"/>
              <a:ext cx="720000" cy="720000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C36AD20C-21F6-76D2-325D-33F1CD959926}"/>
              </a:ext>
            </a:extLst>
          </p:cNvPr>
          <p:cNvGrpSpPr/>
          <p:nvPr/>
        </p:nvGrpSpPr>
        <p:grpSpPr>
          <a:xfrm>
            <a:off x="6911452" y="4017756"/>
            <a:ext cx="4929705" cy="1080000"/>
            <a:chOff x="6939188" y="1290449"/>
            <a:chExt cx="4929705" cy="1080000"/>
          </a:xfrm>
        </p:grpSpPr>
        <p:sp>
          <p:nvSpPr>
            <p:cNvPr id="128" name="Rectángulo: esquinas redondeadas 127">
              <a:extLst>
                <a:ext uri="{FF2B5EF4-FFF2-40B4-BE49-F238E27FC236}">
                  <a16:creationId xmlns:a16="http://schemas.microsoft.com/office/drawing/2014/main" id="{2A980D32-9CA9-7EF7-0ACB-7781F40472A3}"/>
                </a:ext>
              </a:extLst>
            </p:cNvPr>
            <p:cNvSpPr/>
            <p:nvPr/>
          </p:nvSpPr>
          <p:spPr>
            <a:xfrm>
              <a:off x="6939188" y="1290449"/>
              <a:ext cx="4929705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130DEF70-598E-C8CE-839D-880530439769}"/>
                </a:ext>
              </a:extLst>
            </p:cNvPr>
            <p:cNvSpPr txBox="1"/>
            <p:nvPr/>
          </p:nvSpPr>
          <p:spPr>
            <a:xfrm>
              <a:off x="7071614" y="1568839"/>
              <a:ext cx="1299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CONTAINARIZATION TECHNOLOGY</a:t>
              </a:r>
            </a:p>
          </p:txBody>
        </p:sp>
        <p:pic>
          <p:nvPicPr>
            <p:cNvPr id="132" name="Imagen 131" descr="Logotipo&#10;&#10;Descripción generada automáticamente">
              <a:extLst>
                <a:ext uri="{FF2B5EF4-FFF2-40B4-BE49-F238E27FC236}">
                  <a16:creationId xmlns:a16="http://schemas.microsoft.com/office/drawing/2014/main" id="{4064DE8E-77E3-4977-9504-82843B80A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8440427" y="1470449"/>
              <a:ext cx="3012515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302068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Calendario con relleno sólido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96622" y="4330527"/>
              <a:ext cx="724649" cy="724649"/>
            </a:xfrm>
            <a:prstGeom prst="rect">
              <a:avLst/>
            </a:prstGeom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71B18D-C730-B6BB-978D-8C9043AEEA83}"/>
              </a:ext>
            </a:extLst>
          </p:cNvPr>
          <p:cNvGrpSpPr/>
          <p:nvPr/>
        </p:nvGrpSpPr>
        <p:grpSpPr>
          <a:xfrm>
            <a:off x="-883675" y="5561838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Plano con relleno sólido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801767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Llave inglesa con relleno sólido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-56107" y="-7248948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Llave inglesa con relleno sólido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10890" y="3114451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Plano con relleno sólido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68453" y="5602846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3629776" y="583080"/>
            <a:ext cx="5575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b="1" spc="300" dirty="0">
                <a:solidFill>
                  <a:schemeClr val="bg1"/>
                </a:solidFill>
                <a:latin typeface="Montserrat" pitchFamily="2" charset="77"/>
              </a:rPr>
              <a:t>DIAGRAMA DE GANTT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3861344" y="1117747"/>
            <a:ext cx="5040000" cy="181543"/>
          </a:xfrm>
          <a:prstGeom prst="rect">
            <a:avLst/>
          </a:prstGeom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17C6DB4-4C66-9185-DDF8-0781F8391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379224"/>
              </p:ext>
            </p:extLst>
          </p:nvPr>
        </p:nvGraphicFramePr>
        <p:xfrm>
          <a:off x="1693944" y="1366603"/>
          <a:ext cx="7867543" cy="4970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pSp>
        <p:nvGrpSpPr>
          <p:cNvPr id="20" name="Grupo 19">
            <a:extLst>
              <a:ext uri="{FF2B5EF4-FFF2-40B4-BE49-F238E27FC236}">
                <a16:creationId xmlns:a16="http://schemas.microsoft.com/office/drawing/2014/main" id="{2AE91732-7A2E-232C-A610-022699B1EC2F}"/>
              </a:ext>
            </a:extLst>
          </p:cNvPr>
          <p:cNvGrpSpPr/>
          <p:nvPr/>
        </p:nvGrpSpPr>
        <p:grpSpPr>
          <a:xfrm>
            <a:off x="9839325" y="1866850"/>
            <a:ext cx="2257425" cy="4142064"/>
            <a:chOff x="10248898" y="2605617"/>
            <a:chExt cx="1340193" cy="2388128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B6BA4D49-39A5-FE6A-B636-21AFA27EBFF4}"/>
                </a:ext>
              </a:extLst>
            </p:cNvPr>
            <p:cNvSpPr/>
            <p:nvPr/>
          </p:nvSpPr>
          <p:spPr>
            <a:xfrm>
              <a:off x="10248903" y="2605617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F89A34"/>
                </a:gs>
                <a:gs pos="97279">
                  <a:srgbClr val="FEC331"/>
                </a:gs>
              </a:gsLst>
              <a:lin ang="600000" scaled="0"/>
            </a:gradFill>
            <a:ln>
              <a:noFill/>
            </a:ln>
            <a:effectLst>
              <a:outerShdw blurRad="139700" dist="63500" dir="2700000" algn="tl" rotWithShape="0">
                <a:srgbClr val="F89D3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9805E173-448C-D685-ED1B-857F5F7512B8}"/>
                </a:ext>
              </a:extLst>
            </p:cNvPr>
            <p:cNvSpPr/>
            <p:nvPr/>
          </p:nvSpPr>
          <p:spPr>
            <a:xfrm>
              <a:off x="10248898" y="3039216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F72C9B"/>
                </a:gs>
                <a:gs pos="97279">
                  <a:srgbClr val="FF7A9E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F72C9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245A1785-C6C4-3CAF-4866-D4346AF929E0}"/>
                </a:ext>
              </a:extLst>
            </p:cNvPr>
            <p:cNvSpPr/>
            <p:nvPr/>
          </p:nvSpPr>
          <p:spPr>
            <a:xfrm>
              <a:off x="10248899" y="3472815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C632E3"/>
                </a:gs>
                <a:gs pos="97279">
                  <a:srgbClr val="FF7A9E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C632E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860D1622-8A59-AA2A-EF89-69C63C93A2A7}"/>
                </a:ext>
              </a:extLst>
            </p:cNvPr>
            <p:cNvSpPr/>
            <p:nvPr/>
          </p:nvSpPr>
          <p:spPr>
            <a:xfrm>
              <a:off x="10248898" y="3906414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5D0EE1"/>
                </a:gs>
                <a:gs pos="97279">
                  <a:srgbClr val="8528E4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5D0EE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: esquinas redondeadas 141">
              <a:extLst>
                <a:ext uri="{FF2B5EF4-FFF2-40B4-BE49-F238E27FC236}">
                  <a16:creationId xmlns:a16="http://schemas.microsoft.com/office/drawing/2014/main" id="{CB5F698D-F0CF-6E7A-A2AF-8B84A694A67C}"/>
                </a:ext>
              </a:extLst>
            </p:cNvPr>
            <p:cNvSpPr/>
            <p:nvPr/>
          </p:nvSpPr>
          <p:spPr>
            <a:xfrm>
              <a:off x="10248898" y="4340013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5F1997"/>
                </a:gs>
                <a:gs pos="97279">
                  <a:srgbClr val="9326AE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5F199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A521CB6C-9322-8DB7-75E9-DB990CB8566B}"/>
                </a:ext>
              </a:extLst>
            </p:cNvPr>
            <p:cNvSpPr/>
            <p:nvPr/>
          </p:nvSpPr>
          <p:spPr>
            <a:xfrm>
              <a:off x="10248898" y="4773612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34149C"/>
                </a:gs>
                <a:gs pos="97279">
                  <a:srgbClr val="582EDF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34149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uadroTexto 143">
              <a:extLst>
                <a:ext uri="{FF2B5EF4-FFF2-40B4-BE49-F238E27FC236}">
                  <a16:creationId xmlns:a16="http://schemas.microsoft.com/office/drawing/2014/main" id="{0EDB0F96-3CA6-D740-485A-063EEE29CD2F}"/>
                </a:ext>
              </a:extLst>
            </p:cNvPr>
            <p:cNvSpPr txBox="1"/>
            <p:nvPr/>
          </p:nvSpPr>
          <p:spPr>
            <a:xfrm>
              <a:off x="10622160" y="4754863"/>
              <a:ext cx="966931" cy="182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DEMO</a:t>
              </a:r>
              <a:endPara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F181E856-7738-152C-F25E-2D0270904101}"/>
                </a:ext>
              </a:extLst>
            </p:cNvPr>
            <p:cNvSpPr txBox="1"/>
            <p:nvPr/>
          </p:nvSpPr>
          <p:spPr>
            <a:xfrm>
              <a:off x="10622158" y="2996903"/>
              <a:ext cx="966931" cy="30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Análisis preliminar de data-sets</a:t>
              </a:r>
              <a:endPara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40152824-6D73-F86C-2329-140E60BA2858}"/>
                </a:ext>
              </a:extLst>
            </p:cNvPr>
            <p:cNvSpPr txBox="1"/>
            <p:nvPr/>
          </p:nvSpPr>
          <p:spPr>
            <a:xfrm>
              <a:off x="10622158" y="3432383"/>
              <a:ext cx="966931" cy="30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Creación documento propuesta del proyecto</a:t>
              </a:r>
              <a:endPara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5A010AEB-25E8-3877-7A88-A32510E0EE54}"/>
                </a:ext>
              </a:extLst>
            </p:cNvPr>
            <p:cNvSpPr txBox="1"/>
            <p:nvPr/>
          </p:nvSpPr>
          <p:spPr>
            <a:xfrm>
              <a:off x="10622160" y="3873210"/>
              <a:ext cx="966931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Diseño de la estructura del proyecto y stack tecnológico</a:t>
              </a:r>
              <a:endPara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9499BBC4-92B0-9F0F-21BF-93C4AD5476E2}"/>
                </a:ext>
              </a:extLst>
            </p:cNvPr>
            <p:cNvSpPr txBox="1"/>
            <p:nvPr/>
          </p:nvSpPr>
          <p:spPr>
            <a:xfrm>
              <a:off x="10622160" y="4314037"/>
              <a:ext cx="966931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Creación diagrama Gantt- colaboración en el entregable</a:t>
              </a:r>
              <a:endPara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A181C22F-EABB-1E84-0FDB-F8CDCDB7CFA9}"/>
                </a:ext>
              </a:extLst>
            </p:cNvPr>
            <p:cNvSpPr txBox="1"/>
            <p:nvPr/>
          </p:nvSpPr>
          <p:spPr>
            <a:xfrm>
              <a:off x="10622158" y="2605617"/>
              <a:ext cx="966931" cy="30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Búsqueda data-sets complementarios</a:t>
              </a:r>
              <a:endPara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0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rupo 449">
            <a:extLst>
              <a:ext uri="{FF2B5EF4-FFF2-40B4-BE49-F238E27FC236}">
                <a16:creationId xmlns:a16="http://schemas.microsoft.com/office/drawing/2014/main" id="{80948680-5A4F-A4D2-F5F0-87DEF562F204}"/>
              </a:ext>
            </a:extLst>
          </p:cNvPr>
          <p:cNvGrpSpPr/>
          <p:nvPr/>
        </p:nvGrpSpPr>
        <p:grpSpPr>
          <a:xfrm>
            <a:off x="5753106" y="3555025"/>
            <a:ext cx="1414366" cy="1219281"/>
            <a:chOff x="5575102" y="3291952"/>
            <a:chExt cx="1814363" cy="1564106"/>
          </a:xfrm>
        </p:grpSpPr>
        <p:sp>
          <p:nvSpPr>
            <p:cNvPr id="444" name="Hexágono 443">
              <a:extLst>
                <a:ext uri="{FF2B5EF4-FFF2-40B4-BE49-F238E27FC236}">
                  <a16:creationId xmlns:a16="http://schemas.microsoft.com/office/drawing/2014/main" id="{22F20877-71B8-BA6E-D5F4-B24E6839D8DF}"/>
                </a:ext>
              </a:extLst>
            </p:cNvPr>
            <p:cNvSpPr/>
            <p:nvPr/>
          </p:nvSpPr>
          <p:spPr>
            <a:xfrm rot="19737457">
              <a:off x="5575102" y="3291952"/>
              <a:ext cx="1814363" cy="1564106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5" name="Hexágono 444">
              <a:extLst>
                <a:ext uri="{FF2B5EF4-FFF2-40B4-BE49-F238E27FC236}">
                  <a16:creationId xmlns:a16="http://schemas.microsoft.com/office/drawing/2014/main" id="{E3C396B5-1AAC-DE7A-ACF9-B69A5386A894}"/>
                </a:ext>
              </a:extLst>
            </p:cNvPr>
            <p:cNvSpPr/>
            <p:nvPr/>
          </p:nvSpPr>
          <p:spPr>
            <a:xfrm>
              <a:off x="5741462" y="4169117"/>
              <a:ext cx="467936" cy="403393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6" name="Hexágono 445">
              <a:extLst>
                <a:ext uri="{FF2B5EF4-FFF2-40B4-BE49-F238E27FC236}">
                  <a16:creationId xmlns:a16="http://schemas.microsoft.com/office/drawing/2014/main" id="{3F130578-73BA-218D-0D81-5056E7987409}"/>
                </a:ext>
              </a:extLst>
            </p:cNvPr>
            <p:cNvSpPr/>
            <p:nvPr/>
          </p:nvSpPr>
          <p:spPr>
            <a:xfrm>
              <a:off x="6718399" y="4163583"/>
              <a:ext cx="467936" cy="403393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7" name="Hexágono 446">
              <a:extLst>
                <a:ext uri="{FF2B5EF4-FFF2-40B4-BE49-F238E27FC236}">
                  <a16:creationId xmlns:a16="http://schemas.microsoft.com/office/drawing/2014/main" id="{792B1932-AE40-AE9D-8F5A-6DFA8053A48C}"/>
                </a:ext>
              </a:extLst>
            </p:cNvPr>
            <p:cNvSpPr/>
            <p:nvPr/>
          </p:nvSpPr>
          <p:spPr>
            <a:xfrm>
              <a:off x="5742411" y="3669436"/>
              <a:ext cx="467936" cy="403393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8" name="Hexágono 447">
              <a:extLst>
                <a:ext uri="{FF2B5EF4-FFF2-40B4-BE49-F238E27FC236}">
                  <a16:creationId xmlns:a16="http://schemas.microsoft.com/office/drawing/2014/main" id="{A073ADDF-0D4D-82A1-C07D-5F73A4BE2100}"/>
                </a:ext>
              </a:extLst>
            </p:cNvPr>
            <p:cNvSpPr/>
            <p:nvPr/>
          </p:nvSpPr>
          <p:spPr>
            <a:xfrm rot="20140709">
              <a:off x="6291924" y="3909902"/>
              <a:ext cx="380719" cy="328206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Calendario con relleno sólido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96622" y="4330527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Plano con relleno sólido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89596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Llave inglesa con relleno sólido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Llave inglesa con relleno sólido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10890" y="3114451"/>
            <a:ext cx="620915" cy="620915"/>
          </a:xfrm>
          <a:prstGeom prst="rect">
            <a:avLst/>
          </a:prstGeom>
        </p:spPr>
      </p:pic>
      <p:pic>
        <p:nvPicPr>
          <p:cNvPr id="44" name="Graphic 43" descr="Calendario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61427" y="4330526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4372760" y="583080"/>
            <a:ext cx="4089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b="1" spc="300" dirty="0">
                <a:solidFill>
                  <a:schemeClr val="bg1"/>
                </a:solidFill>
                <a:latin typeface="Montserrat" pitchFamily="2" charset="77"/>
              </a:rPr>
              <a:t>ARQUITECTURA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483327" y="1093067"/>
            <a:ext cx="3816000" cy="200537"/>
          </a:xfrm>
          <a:prstGeom prst="rect">
            <a:avLst/>
          </a:prstGeom>
        </p:spPr>
      </p:pic>
      <p:sp>
        <p:nvSpPr>
          <p:cNvPr id="403" name="Diagrama de flujo: multidocumento 402">
            <a:extLst>
              <a:ext uri="{FF2B5EF4-FFF2-40B4-BE49-F238E27FC236}">
                <a16:creationId xmlns:a16="http://schemas.microsoft.com/office/drawing/2014/main" id="{F7EA0641-3030-8F4B-1A38-C798DEE92D08}"/>
              </a:ext>
            </a:extLst>
          </p:cNvPr>
          <p:cNvSpPr/>
          <p:nvPr/>
        </p:nvSpPr>
        <p:spPr>
          <a:xfrm>
            <a:off x="1760726" y="2998037"/>
            <a:ext cx="1034716" cy="1075737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FILES</a:t>
            </a:r>
          </a:p>
        </p:txBody>
      </p:sp>
      <p:pic>
        <p:nvPicPr>
          <p:cNvPr id="405" name="Imagen 404" descr="Icono&#10;&#10;Descripción generada automáticamente">
            <a:extLst>
              <a:ext uri="{FF2B5EF4-FFF2-40B4-BE49-F238E27FC236}">
                <a16:creationId xmlns:a16="http://schemas.microsoft.com/office/drawing/2014/main" id="{831449B0-6D77-D104-26F3-600395BB53C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60726" y="4235829"/>
            <a:ext cx="1034716" cy="1095881"/>
          </a:xfrm>
          <a:prstGeom prst="rect">
            <a:avLst/>
          </a:prstGeom>
        </p:spPr>
      </p:pic>
      <p:grpSp>
        <p:nvGrpSpPr>
          <p:cNvPr id="418" name="Grupo 417">
            <a:extLst>
              <a:ext uri="{FF2B5EF4-FFF2-40B4-BE49-F238E27FC236}">
                <a16:creationId xmlns:a16="http://schemas.microsoft.com/office/drawing/2014/main" id="{C34EA7DE-392C-314D-D02F-50606770E466}"/>
              </a:ext>
            </a:extLst>
          </p:cNvPr>
          <p:cNvGrpSpPr/>
          <p:nvPr/>
        </p:nvGrpSpPr>
        <p:grpSpPr>
          <a:xfrm>
            <a:off x="4546903" y="5502727"/>
            <a:ext cx="3818920" cy="1003609"/>
            <a:chOff x="3946358" y="5271310"/>
            <a:chExt cx="3818920" cy="1003609"/>
          </a:xfrm>
        </p:grpSpPr>
        <p:sp>
          <p:nvSpPr>
            <p:cNvPr id="412" name="Rectángulo: esquinas redondeadas 411">
              <a:extLst>
                <a:ext uri="{FF2B5EF4-FFF2-40B4-BE49-F238E27FC236}">
                  <a16:creationId xmlns:a16="http://schemas.microsoft.com/office/drawing/2014/main" id="{C890E06F-8FB2-380F-B1C9-85D7BCFC3ED9}"/>
                </a:ext>
              </a:extLst>
            </p:cNvPr>
            <p:cNvSpPr/>
            <p:nvPr/>
          </p:nvSpPr>
          <p:spPr>
            <a:xfrm>
              <a:off x="3946358" y="5271310"/>
              <a:ext cx="3818920" cy="10036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" name="CuadroTexto 412">
              <a:extLst>
                <a:ext uri="{FF2B5EF4-FFF2-40B4-BE49-F238E27FC236}">
                  <a16:creationId xmlns:a16="http://schemas.microsoft.com/office/drawing/2014/main" id="{03499B0A-0EC3-CDE9-4534-E1A525B5989D}"/>
                </a:ext>
              </a:extLst>
            </p:cNvPr>
            <p:cNvSpPr txBox="1"/>
            <p:nvPr/>
          </p:nvSpPr>
          <p:spPr>
            <a:xfrm>
              <a:off x="3946358" y="5281070"/>
              <a:ext cx="3818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ORQUESTADORES DE TAREAS</a:t>
              </a:r>
            </a:p>
          </p:txBody>
        </p:sp>
        <p:pic>
          <p:nvPicPr>
            <p:cNvPr id="415" name="Imagen 414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D436982-A340-AC0C-FE34-34CA37CC6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t="18719" b="19685"/>
            <a:stretch/>
          </p:blipFill>
          <p:spPr>
            <a:xfrm>
              <a:off x="4080711" y="5518632"/>
              <a:ext cx="1870240" cy="720000"/>
            </a:xfrm>
            <a:prstGeom prst="rect">
              <a:avLst/>
            </a:prstGeom>
          </p:spPr>
        </p:pic>
        <p:pic>
          <p:nvPicPr>
            <p:cNvPr id="417" name="Imagen 416" descr="Logotipo&#10;&#10;Descripción generada automáticamente con confianza baja">
              <a:extLst>
                <a:ext uri="{FF2B5EF4-FFF2-40B4-BE49-F238E27FC236}">
                  <a16:creationId xmlns:a16="http://schemas.microsoft.com/office/drawing/2014/main" id="{E142A791-183D-1A63-0957-84931C523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6096000" y="5614878"/>
              <a:ext cx="1584205" cy="612000"/>
            </a:xfrm>
            <a:prstGeom prst="rect">
              <a:avLst/>
            </a:prstGeom>
          </p:spPr>
        </p:pic>
      </p:grpSp>
      <p:grpSp>
        <p:nvGrpSpPr>
          <p:cNvPr id="431" name="Grupo 430">
            <a:extLst>
              <a:ext uri="{FF2B5EF4-FFF2-40B4-BE49-F238E27FC236}">
                <a16:creationId xmlns:a16="http://schemas.microsoft.com/office/drawing/2014/main" id="{44B6F75B-CCE8-FC70-6BD4-B57177B98EFD}"/>
              </a:ext>
            </a:extLst>
          </p:cNvPr>
          <p:cNvGrpSpPr/>
          <p:nvPr/>
        </p:nvGrpSpPr>
        <p:grpSpPr>
          <a:xfrm>
            <a:off x="10503562" y="1534970"/>
            <a:ext cx="1340872" cy="4781366"/>
            <a:chOff x="10323095" y="1378802"/>
            <a:chExt cx="1340872" cy="4781366"/>
          </a:xfrm>
        </p:grpSpPr>
        <p:sp>
          <p:nvSpPr>
            <p:cNvPr id="419" name="Rectángulo: esquinas redondeadas 418">
              <a:extLst>
                <a:ext uri="{FF2B5EF4-FFF2-40B4-BE49-F238E27FC236}">
                  <a16:creationId xmlns:a16="http://schemas.microsoft.com/office/drawing/2014/main" id="{BF216011-4336-1085-1DCC-EA5894730380}"/>
                </a:ext>
              </a:extLst>
            </p:cNvPr>
            <p:cNvSpPr/>
            <p:nvPr/>
          </p:nvSpPr>
          <p:spPr>
            <a:xfrm>
              <a:off x="10323095" y="1378802"/>
              <a:ext cx="1340872" cy="47813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" name="CuadroTexto 419">
              <a:extLst>
                <a:ext uri="{FF2B5EF4-FFF2-40B4-BE49-F238E27FC236}">
                  <a16:creationId xmlns:a16="http://schemas.microsoft.com/office/drawing/2014/main" id="{6078E300-36AA-FD01-E4F6-24410FBBA190}"/>
                </a:ext>
              </a:extLst>
            </p:cNvPr>
            <p:cNvSpPr txBox="1"/>
            <p:nvPr/>
          </p:nvSpPr>
          <p:spPr>
            <a:xfrm>
              <a:off x="10323095" y="1440353"/>
              <a:ext cx="134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EDA</a:t>
              </a:r>
            </a:p>
          </p:txBody>
        </p:sp>
        <p:sp>
          <p:nvSpPr>
            <p:cNvPr id="421" name="CuadroTexto 420">
              <a:extLst>
                <a:ext uri="{FF2B5EF4-FFF2-40B4-BE49-F238E27FC236}">
                  <a16:creationId xmlns:a16="http://schemas.microsoft.com/office/drawing/2014/main" id="{C6C2E63D-3066-49B0-152E-235D5465E7F4}"/>
                </a:ext>
              </a:extLst>
            </p:cNvPr>
            <p:cNvSpPr txBox="1"/>
            <p:nvPr/>
          </p:nvSpPr>
          <p:spPr>
            <a:xfrm>
              <a:off x="10323095" y="3431190"/>
              <a:ext cx="134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MACHINE LEARNING</a:t>
              </a:r>
            </a:p>
          </p:txBody>
        </p:sp>
        <p:sp>
          <p:nvSpPr>
            <p:cNvPr id="422" name="CuadroTexto 421">
              <a:extLst>
                <a:ext uri="{FF2B5EF4-FFF2-40B4-BE49-F238E27FC236}">
                  <a16:creationId xmlns:a16="http://schemas.microsoft.com/office/drawing/2014/main" id="{46FC0AAC-1CA9-B4CF-8AA3-5232F95678FB}"/>
                </a:ext>
              </a:extLst>
            </p:cNvPr>
            <p:cNvSpPr txBox="1"/>
            <p:nvPr/>
          </p:nvSpPr>
          <p:spPr>
            <a:xfrm>
              <a:off x="10323095" y="4629641"/>
              <a:ext cx="1340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ANÁLISIS Y DASHBOARDS</a:t>
              </a:r>
            </a:p>
          </p:txBody>
        </p:sp>
        <p:pic>
          <p:nvPicPr>
            <p:cNvPr id="424" name="Imagen 423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63B529C6-AC0C-7C05-63E7-903B84DB2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0682963" y="2607832"/>
              <a:ext cx="621136" cy="720000"/>
            </a:xfrm>
            <a:prstGeom prst="rect">
              <a:avLst/>
            </a:prstGeom>
          </p:spPr>
        </p:pic>
        <p:pic>
          <p:nvPicPr>
            <p:cNvPr id="426" name="Imagen 425" descr="Icono&#10;&#10;Descripción generada automáticamente">
              <a:extLst>
                <a:ext uri="{FF2B5EF4-FFF2-40B4-BE49-F238E27FC236}">
                  <a16:creationId xmlns:a16="http://schemas.microsoft.com/office/drawing/2014/main" id="{B15D654D-4859-5941-37B2-2D1D53349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0633531" y="5279980"/>
              <a:ext cx="720000" cy="720000"/>
            </a:xfrm>
            <a:prstGeom prst="rect">
              <a:avLst/>
            </a:prstGeom>
          </p:spPr>
        </p:pic>
        <p:pic>
          <p:nvPicPr>
            <p:cNvPr id="428" name="Imagen 427" descr="Icono&#10;&#10;Descripción generada automáticamente">
              <a:extLst>
                <a:ext uri="{FF2B5EF4-FFF2-40B4-BE49-F238E27FC236}">
                  <a16:creationId xmlns:a16="http://schemas.microsoft.com/office/drawing/2014/main" id="{690BAFC5-B515-A830-7318-07E889E57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0633531" y="1809681"/>
              <a:ext cx="720000" cy="720000"/>
            </a:xfrm>
            <a:prstGeom prst="rect">
              <a:avLst/>
            </a:prstGeom>
          </p:spPr>
        </p:pic>
        <p:pic>
          <p:nvPicPr>
            <p:cNvPr id="430" name="Imagen 429" descr="Forma&#10;&#10;Descripción generada automáticamente">
              <a:extLst>
                <a:ext uri="{FF2B5EF4-FFF2-40B4-BE49-F238E27FC236}">
                  <a16:creationId xmlns:a16="http://schemas.microsoft.com/office/drawing/2014/main" id="{7AD9AA61-786B-0043-C343-D393FE2E4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10656820" y="3827776"/>
              <a:ext cx="673422" cy="720000"/>
            </a:xfrm>
            <a:prstGeom prst="rect">
              <a:avLst/>
            </a:prstGeom>
          </p:spPr>
        </p:pic>
      </p:grpSp>
      <p:grpSp>
        <p:nvGrpSpPr>
          <p:cNvPr id="439" name="Grupo 438">
            <a:extLst>
              <a:ext uri="{FF2B5EF4-FFF2-40B4-BE49-F238E27FC236}">
                <a16:creationId xmlns:a16="http://schemas.microsoft.com/office/drawing/2014/main" id="{28FE4B63-3E74-CD21-6F6A-1BBF6FE95424}"/>
              </a:ext>
            </a:extLst>
          </p:cNvPr>
          <p:cNvGrpSpPr/>
          <p:nvPr/>
        </p:nvGrpSpPr>
        <p:grpSpPr>
          <a:xfrm>
            <a:off x="5211358" y="1819492"/>
            <a:ext cx="2491304" cy="576918"/>
            <a:chOff x="3958388" y="1809681"/>
            <a:chExt cx="3446657" cy="798151"/>
          </a:xfrm>
        </p:grpSpPr>
        <p:sp>
          <p:nvSpPr>
            <p:cNvPr id="436" name="Rectángulo: esquinas redondeadas 435">
              <a:extLst>
                <a:ext uri="{FF2B5EF4-FFF2-40B4-BE49-F238E27FC236}">
                  <a16:creationId xmlns:a16="http://schemas.microsoft.com/office/drawing/2014/main" id="{5817431E-9EA6-12B5-75FA-EDF539193494}"/>
                </a:ext>
              </a:extLst>
            </p:cNvPr>
            <p:cNvSpPr/>
            <p:nvPr/>
          </p:nvSpPr>
          <p:spPr>
            <a:xfrm>
              <a:off x="3958388" y="1809681"/>
              <a:ext cx="3446657" cy="798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38" name="Imagen 43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3B2AF50D-8516-8234-35C6-3EBAAA58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4155890" y="1938756"/>
              <a:ext cx="3051653" cy="540000"/>
            </a:xfrm>
            <a:prstGeom prst="rect">
              <a:avLst/>
            </a:prstGeom>
          </p:spPr>
        </p:pic>
      </p:grpSp>
      <p:sp>
        <p:nvSpPr>
          <p:cNvPr id="441" name="Cerrar llave 440">
            <a:extLst>
              <a:ext uri="{FF2B5EF4-FFF2-40B4-BE49-F238E27FC236}">
                <a16:creationId xmlns:a16="http://schemas.microsoft.com/office/drawing/2014/main" id="{CB0A1A7A-5248-0CF3-31A7-A65C41830387}"/>
              </a:ext>
            </a:extLst>
          </p:cNvPr>
          <p:cNvSpPr/>
          <p:nvPr/>
        </p:nvSpPr>
        <p:spPr>
          <a:xfrm rot="5400000">
            <a:off x="6298733" y="1963340"/>
            <a:ext cx="324450" cy="6497052"/>
          </a:xfrm>
          <a:prstGeom prst="rightBrace">
            <a:avLst>
              <a:gd name="adj1" fmla="val 112165"/>
              <a:gd name="adj2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42" name="Cerrar llave 441">
            <a:extLst>
              <a:ext uri="{FF2B5EF4-FFF2-40B4-BE49-F238E27FC236}">
                <a16:creationId xmlns:a16="http://schemas.microsoft.com/office/drawing/2014/main" id="{9C6CFB2D-5D65-9106-7730-FBBDFDCC552F}"/>
              </a:ext>
            </a:extLst>
          </p:cNvPr>
          <p:cNvSpPr/>
          <p:nvPr/>
        </p:nvSpPr>
        <p:spPr>
          <a:xfrm rot="10800000">
            <a:off x="10034887" y="1610076"/>
            <a:ext cx="324450" cy="4706260"/>
          </a:xfrm>
          <a:prstGeom prst="rightBrace">
            <a:avLst>
              <a:gd name="adj1" fmla="val 112165"/>
              <a:gd name="adj2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43" name="Cerrar llave 442">
            <a:extLst>
              <a:ext uri="{FF2B5EF4-FFF2-40B4-BE49-F238E27FC236}">
                <a16:creationId xmlns:a16="http://schemas.microsoft.com/office/drawing/2014/main" id="{1E84635C-3321-EEEF-E292-F62914DE1628}"/>
              </a:ext>
            </a:extLst>
          </p:cNvPr>
          <p:cNvSpPr/>
          <p:nvPr/>
        </p:nvSpPr>
        <p:spPr>
          <a:xfrm rot="10800000" flipH="1">
            <a:off x="2894989" y="2998037"/>
            <a:ext cx="324450" cy="2353130"/>
          </a:xfrm>
          <a:prstGeom prst="rightBrace">
            <a:avLst>
              <a:gd name="adj1" fmla="val 112165"/>
              <a:gd name="adj2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411" name="Grupo 410">
            <a:extLst>
              <a:ext uri="{FF2B5EF4-FFF2-40B4-BE49-F238E27FC236}">
                <a16:creationId xmlns:a16="http://schemas.microsoft.com/office/drawing/2014/main" id="{44836BCF-D989-7843-06C8-85DAF7A419AE}"/>
              </a:ext>
            </a:extLst>
          </p:cNvPr>
          <p:cNvGrpSpPr/>
          <p:nvPr/>
        </p:nvGrpSpPr>
        <p:grpSpPr>
          <a:xfrm>
            <a:off x="3361624" y="3716328"/>
            <a:ext cx="1491274" cy="997998"/>
            <a:chOff x="5139489" y="2788880"/>
            <a:chExt cx="1913022" cy="1280242"/>
          </a:xfrm>
        </p:grpSpPr>
        <p:grpSp>
          <p:nvGrpSpPr>
            <p:cNvPr id="410" name="Grupo 409">
              <a:extLst>
                <a:ext uri="{FF2B5EF4-FFF2-40B4-BE49-F238E27FC236}">
                  <a16:creationId xmlns:a16="http://schemas.microsoft.com/office/drawing/2014/main" id="{537810E0-3A0D-2191-2788-42B83BF2B006}"/>
                </a:ext>
              </a:extLst>
            </p:cNvPr>
            <p:cNvGrpSpPr/>
            <p:nvPr/>
          </p:nvGrpSpPr>
          <p:grpSpPr>
            <a:xfrm>
              <a:off x="5139489" y="2788880"/>
              <a:ext cx="1913022" cy="1280242"/>
              <a:chOff x="4182978" y="2788880"/>
              <a:chExt cx="1913022" cy="1280242"/>
            </a:xfrm>
          </p:grpSpPr>
          <p:sp>
            <p:nvSpPr>
              <p:cNvPr id="406" name="Diagrama de flujo: retraso 405">
                <a:extLst>
                  <a:ext uri="{FF2B5EF4-FFF2-40B4-BE49-F238E27FC236}">
                    <a16:creationId xmlns:a16="http://schemas.microsoft.com/office/drawing/2014/main" id="{B8A2F903-23DB-99D0-ECF0-E473BE2007B3}"/>
                  </a:ext>
                </a:extLst>
              </p:cNvPr>
              <p:cNvSpPr/>
              <p:nvPr/>
            </p:nvSpPr>
            <p:spPr>
              <a:xfrm rot="5400000">
                <a:off x="4499368" y="2472490"/>
                <a:ext cx="1280242" cy="1913021"/>
              </a:xfrm>
              <a:prstGeom prst="flowChartDelay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09" name="CuadroTexto 408">
                <a:extLst>
                  <a:ext uri="{FF2B5EF4-FFF2-40B4-BE49-F238E27FC236}">
                    <a16:creationId xmlns:a16="http://schemas.microsoft.com/office/drawing/2014/main" id="{0E9D8850-EE06-58F0-ED7A-47570762769E}"/>
                  </a:ext>
                </a:extLst>
              </p:cNvPr>
              <p:cNvSpPr txBox="1"/>
              <p:nvPr/>
            </p:nvSpPr>
            <p:spPr>
              <a:xfrm>
                <a:off x="4182978" y="2794023"/>
                <a:ext cx="19130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>
                    <a:latin typeface="Bahnschrift SemiBold Condensed" panose="020B0502040204020203" pitchFamily="34" charset="0"/>
                  </a:rPr>
                  <a:t>DATA LAKE</a:t>
                </a:r>
              </a:p>
            </p:txBody>
          </p:sp>
        </p:grpSp>
        <p:pic>
          <p:nvPicPr>
            <p:cNvPr id="408" name="Imagen 407">
              <a:extLst>
                <a:ext uri="{FF2B5EF4-FFF2-40B4-BE49-F238E27FC236}">
                  <a16:creationId xmlns:a16="http://schemas.microsoft.com/office/drawing/2014/main" id="{A322DCB6-6C3C-2FAB-CB29-6D77F7230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rcRect/>
            <a:stretch/>
          </p:blipFill>
          <p:spPr>
            <a:xfrm>
              <a:off x="5376001" y="3069001"/>
              <a:ext cx="1439999" cy="720000"/>
            </a:xfrm>
            <a:prstGeom prst="rect">
              <a:avLst/>
            </a:prstGeom>
          </p:spPr>
        </p:pic>
      </p:grpSp>
      <p:grpSp>
        <p:nvGrpSpPr>
          <p:cNvPr id="440" name="Grupo 439">
            <a:extLst>
              <a:ext uri="{FF2B5EF4-FFF2-40B4-BE49-F238E27FC236}">
                <a16:creationId xmlns:a16="http://schemas.microsoft.com/office/drawing/2014/main" id="{5060A725-4069-5148-8CCB-3751C18885E2}"/>
              </a:ext>
            </a:extLst>
          </p:cNvPr>
          <p:cNvGrpSpPr/>
          <p:nvPr/>
        </p:nvGrpSpPr>
        <p:grpSpPr>
          <a:xfrm>
            <a:off x="8225521" y="3506952"/>
            <a:ext cx="1491276" cy="997999"/>
            <a:chOff x="7765842" y="2327710"/>
            <a:chExt cx="1913024" cy="1280243"/>
          </a:xfrm>
        </p:grpSpPr>
        <p:sp>
          <p:nvSpPr>
            <p:cNvPr id="432" name="Cilindro 431">
              <a:extLst>
                <a:ext uri="{FF2B5EF4-FFF2-40B4-BE49-F238E27FC236}">
                  <a16:creationId xmlns:a16="http://schemas.microsoft.com/office/drawing/2014/main" id="{AD2E07C2-3A49-E72C-BCE2-A92789232DF4}"/>
                </a:ext>
              </a:extLst>
            </p:cNvPr>
            <p:cNvSpPr/>
            <p:nvPr/>
          </p:nvSpPr>
          <p:spPr>
            <a:xfrm>
              <a:off x="7765844" y="2327710"/>
              <a:ext cx="1913022" cy="1280243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3" name="CuadroTexto 432">
              <a:extLst>
                <a:ext uri="{FF2B5EF4-FFF2-40B4-BE49-F238E27FC236}">
                  <a16:creationId xmlns:a16="http://schemas.microsoft.com/office/drawing/2014/main" id="{3009FFED-C346-8B27-C018-8C1C94910CC7}"/>
                </a:ext>
              </a:extLst>
            </p:cNvPr>
            <p:cNvSpPr txBox="1"/>
            <p:nvPr/>
          </p:nvSpPr>
          <p:spPr>
            <a:xfrm>
              <a:off x="7765842" y="2637565"/>
              <a:ext cx="1913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DATA WAREHOUSE</a:t>
              </a:r>
            </a:p>
          </p:txBody>
        </p:sp>
        <p:pic>
          <p:nvPicPr>
            <p:cNvPr id="435" name="Imagen 434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F606E38D-DC8C-AE4A-3369-57684B37C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10000" b="90000" l="10000" r="90000">
                          <a14:foregroundMark x1="53667" y1="31724" x2="53667" y2="31724"/>
                          <a14:foregroundMark x1="60000" y1="29310" x2="60000" y2="29310"/>
                          <a14:foregroundMark x1="63000" y1="31379" x2="63000" y2="31379"/>
                          <a14:foregroundMark x1="74222" y1="30345" x2="74222" y2="30345"/>
                          <a14:foregroundMark x1="76556" y1="31379" x2="76556" y2="31379"/>
                          <a14:foregroundMark x1="79444" y1="27931" x2="79444" y2="27931"/>
                          <a14:foregroundMark x1="68444" y1="70000" x2="68444" y2="70000"/>
                          <a14:foregroundMark x1="70222" y1="71724" x2="70222" y2="71724"/>
                          <a14:foregroundMark x1="74667" y1="71724" x2="74667" y2="71724"/>
                          <a14:foregroundMark x1="78667" y1="74828" x2="78667" y2="74828"/>
                          <a14:foregroundMark x1="58889" y1="74483" x2="58889" y2="74483"/>
                          <a14:foregroundMark x1="55444" y1="74828" x2="55444" y2="74828"/>
                          <a14:foregroundMark x1="50444" y1="71724" x2="50444" y2="71724"/>
                          <a14:foregroundMark x1="48333" y1="73103" x2="48333" y2="73103"/>
                          <a14:foregroundMark x1="50333" y1="63103" x2="50333" y2="63103"/>
                          <a14:foregroundMark x1="23778" y1="42759" x2="23778" y2="42759"/>
                          <a14:backgroundMark x1="3000" y1="15862" x2="3000" y2="15862"/>
                          <a14:backgroundMark x1="4222" y1="18276" x2="4222" y2="18276"/>
                        </a14:backgroundRemoval>
                      </a14:imgEffect>
                    </a14:imgLayer>
                  </a14:imgProps>
                </a:ext>
              </a:extLst>
            </a:blip>
            <a:srcRect l="16332" r="16112"/>
            <a:stretch/>
          </p:blipFill>
          <p:spPr>
            <a:xfrm>
              <a:off x="8106393" y="2936242"/>
              <a:ext cx="1258677" cy="600355"/>
            </a:xfrm>
            <a:prstGeom prst="rect">
              <a:avLst/>
            </a:prstGeom>
          </p:spPr>
        </p:pic>
      </p:grpSp>
      <p:grpSp>
        <p:nvGrpSpPr>
          <p:cNvPr id="456" name="Grupo 455">
            <a:extLst>
              <a:ext uri="{FF2B5EF4-FFF2-40B4-BE49-F238E27FC236}">
                <a16:creationId xmlns:a16="http://schemas.microsoft.com/office/drawing/2014/main" id="{16C66252-FF6A-5F3A-5EEA-5D03AA04A0BF}"/>
              </a:ext>
            </a:extLst>
          </p:cNvPr>
          <p:cNvGrpSpPr/>
          <p:nvPr/>
        </p:nvGrpSpPr>
        <p:grpSpPr>
          <a:xfrm>
            <a:off x="5882790" y="3401554"/>
            <a:ext cx="1151193" cy="316675"/>
            <a:chOff x="5882790" y="3401554"/>
            <a:chExt cx="1151193" cy="316675"/>
          </a:xfrm>
        </p:grpSpPr>
        <p:sp>
          <p:nvSpPr>
            <p:cNvPr id="452" name="Rectángulo: esquinas redondeadas 451">
              <a:extLst>
                <a:ext uri="{FF2B5EF4-FFF2-40B4-BE49-F238E27FC236}">
                  <a16:creationId xmlns:a16="http://schemas.microsoft.com/office/drawing/2014/main" id="{BF112176-0D9E-8FA0-D2BF-5B28005E896B}"/>
                </a:ext>
              </a:extLst>
            </p:cNvPr>
            <p:cNvSpPr/>
            <p:nvPr/>
          </p:nvSpPr>
          <p:spPr>
            <a:xfrm>
              <a:off x="5887293" y="3410452"/>
              <a:ext cx="1146690" cy="307777"/>
            </a:xfrm>
            <a:prstGeom prst="roundRect">
              <a:avLst>
                <a:gd name="adj" fmla="val 228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1" name="CuadroTexto 450">
              <a:extLst>
                <a:ext uri="{FF2B5EF4-FFF2-40B4-BE49-F238E27FC236}">
                  <a16:creationId xmlns:a16="http://schemas.microsoft.com/office/drawing/2014/main" id="{E479B041-C804-6036-D77E-184AA081D6C2}"/>
                </a:ext>
              </a:extLst>
            </p:cNvPr>
            <p:cNvSpPr txBox="1"/>
            <p:nvPr/>
          </p:nvSpPr>
          <p:spPr>
            <a:xfrm>
              <a:off x="5882790" y="3401554"/>
              <a:ext cx="114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TRANSFORM</a:t>
              </a:r>
              <a:endParaRPr lang="es-AR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8DEC6129-ADDE-9F36-8BAA-185B269F559E}"/>
              </a:ext>
            </a:extLst>
          </p:cNvPr>
          <p:cNvGrpSpPr/>
          <p:nvPr/>
        </p:nvGrpSpPr>
        <p:grpSpPr>
          <a:xfrm>
            <a:off x="7147058" y="3004301"/>
            <a:ext cx="516306" cy="239336"/>
            <a:chOff x="5882790" y="3401554"/>
            <a:chExt cx="1151193" cy="316675"/>
          </a:xfrm>
        </p:grpSpPr>
        <p:sp>
          <p:nvSpPr>
            <p:cNvPr id="458" name="Rectángulo: esquinas redondeadas 457">
              <a:extLst>
                <a:ext uri="{FF2B5EF4-FFF2-40B4-BE49-F238E27FC236}">
                  <a16:creationId xmlns:a16="http://schemas.microsoft.com/office/drawing/2014/main" id="{949887BB-8A30-0028-5007-528477AF50C6}"/>
                </a:ext>
              </a:extLst>
            </p:cNvPr>
            <p:cNvSpPr/>
            <p:nvPr/>
          </p:nvSpPr>
          <p:spPr>
            <a:xfrm>
              <a:off x="5887293" y="3410452"/>
              <a:ext cx="1146690" cy="307777"/>
            </a:xfrm>
            <a:prstGeom prst="roundRect">
              <a:avLst>
                <a:gd name="adj" fmla="val 228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9" name="CuadroTexto 458">
              <a:extLst>
                <a:ext uri="{FF2B5EF4-FFF2-40B4-BE49-F238E27FC236}">
                  <a16:creationId xmlns:a16="http://schemas.microsoft.com/office/drawing/2014/main" id="{231CE5A3-2111-9799-E14D-93C3AF16E605}"/>
                </a:ext>
              </a:extLst>
            </p:cNvPr>
            <p:cNvSpPr txBox="1"/>
            <p:nvPr/>
          </p:nvSpPr>
          <p:spPr>
            <a:xfrm>
              <a:off x="5882790" y="3401554"/>
              <a:ext cx="11466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Master</a:t>
              </a:r>
              <a:endParaRPr lang="es-AR" sz="1000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466" name="Grupo 465">
            <a:extLst>
              <a:ext uri="{FF2B5EF4-FFF2-40B4-BE49-F238E27FC236}">
                <a16:creationId xmlns:a16="http://schemas.microsoft.com/office/drawing/2014/main" id="{B8ECEB43-0692-1565-8C41-AD5E175C0E81}"/>
              </a:ext>
            </a:extLst>
          </p:cNvPr>
          <p:cNvGrpSpPr/>
          <p:nvPr/>
        </p:nvGrpSpPr>
        <p:grpSpPr>
          <a:xfrm>
            <a:off x="7489697" y="3284665"/>
            <a:ext cx="864650" cy="219974"/>
            <a:chOff x="7154122" y="3859416"/>
            <a:chExt cx="982259" cy="219974"/>
          </a:xfrm>
        </p:grpSpPr>
        <p:sp>
          <p:nvSpPr>
            <p:cNvPr id="461" name="Rectángulo: esquinas redondeadas 460">
              <a:extLst>
                <a:ext uri="{FF2B5EF4-FFF2-40B4-BE49-F238E27FC236}">
                  <a16:creationId xmlns:a16="http://schemas.microsoft.com/office/drawing/2014/main" id="{8BB2D534-6D93-659E-D54F-415AEBE51252}"/>
                </a:ext>
              </a:extLst>
            </p:cNvPr>
            <p:cNvSpPr/>
            <p:nvPr/>
          </p:nvSpPr>
          <p:spPr>
            <a:xfrm>
              <a:off x="7154122" y="3884363"/>
              <a:ext cx="982259" cy="195027"/>
            </a:xfrm>
            <a:prstGeom prst="roundRect">
              <a:avLst>
                <a:gd name="adj" fmla="val 228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2" name="CuadroTexto 461">
              <a:extLst>
                <a:ext uri="{FF2B5EF4-FFF2-40B4-BE49-F238E27FC236}">
                  <a16:creationId xmlns:a16="http://schemas.microsoft.com/office/drawing/2014/main" id="{01C9D871-71FB-2072-E66B-117EA0F0765A}"/>
                </a:ext>
              </a:extLst>
            </p:cNvPr>
            <p:cNvSpPr txBox="1"/>
            <p:nvPr/>
          </p:nvSpPr>
          <p:spPr>
            <a:xfrm>
              <a:off x="7154122" y="3859416"/>
              <a:ext cx="982258" cy="15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Node Processes</a:t>
              </a:r>
              <a:endParaRPr lang="es-AR" sz="1000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463" name="Grupo 462">
            <a:extLst>
              <a:ext uri="{FF2B5EF4-FFF2-40B4-BE49-F238E27FC236}">
                <a16:creationId xmlns:a16="http://schemas.microsoft.com/office/drawing/2014/main" id="{8DB0FCDF-2298-CF88-9C18-1FB67A86762D}"/>
              </a:ext>
            </a:extLst>
          </p:cNvPr>
          <p:cNvGrpSpPr/>
          <p:nvPr/>
        </p:nvGrpSpPr>
        <p:grpSpPr>
          <a:xfrm>
            <a:off x="5051972" y="3052836"/>
            <a:ext cx="488037" cy="300472"/>
            <a:chOff x="5882790" y="3616950"/>
            <a:chExt cx="1151193" cy="307777"/>
          </a:xfrm>
        </p:grpSpPr>
        <p:sp>
          <p:nvSpPr>
            <p:cNvPr id="464" name="Rectángulo: esquinas redondeadas 463">
              <a:extLst>
                <a:ext uri="{FF2B5EF4-FFF2-40B4-BE49-F238E27FC236}">
                  <a16:creationId xmlns:a16="http://schemas.microsoft.com/office/drawing/2014/main" id="{5A09731A-AE77-9B6E-02C5-F00DDA057E2F}"/>
                </a:ext>
              </a:extLst>
            </p:cNvPr>
            <p:cNvSpPr/>
            <p:nvPr/>
          </p:nvSpPr>
          <p:spPr>
            <a:xfrm>
              <a:off x="5887293" y="3616950"/>
              <a:ext cx="1146690" cy="307777"/>
            </a:xfrm>
            <a:prstGeom prst="roundRect">
              <a:avLst>
                <a:gd name="adj" fmla="val 228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5" name="CuadroTexto 464">
              <a:extLst>
                <a:ext uri="{FF2B5EF4-FFF2-40B4-BE49-F238E27FC236}">
                  <a16:creationId xmlns:a16="http://schemas.microsoft.com/office/drawing/2014/main" id="{A644ACA4-E28F-DCF6-9EEF-4DD4CF0FEBC7}"/>
                </a:ext>
              </a:extLst>
            </p:cNvPr>
            <p:cNvSpPr txBox="1"/>
            <p:nvPr/>
          </p:nvSpPr>
          <p:spPr>
            <a:xfrm>
              <a:off x="5882790" y="3647728"/>
              <a:ext cx="11466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Node</a:t>
              </a:r>
              <a:endParaRPr lang="es-AR" sz="1100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</p:grpSp>
      <p:cxnSp>
        <p:nvCxnSpPr>
          <p:cNvPr id="468" name="Conector recto de flecha 467">
            <a:extLst>
              <a:ext uri="{FF2B5EF4-FFF2-40B4-BE49-F238E27FC236}">
                <a16:creationId xmlns:a16="http://schemas.microsoft.com/office/drawing/2014/main" id="{F30C1B03-760F-7D8E-99CA-7A3C87472BF9}"/>
              </a:ext>
            </a:extLst>
          </p:cNvPr>
          <p:cNvCxnSpPr>
            <a:cxnSpLocks/>
            <a:stCxn id="448" idx="0"/>
            <a:endCxn id="458" idx="2"/>
          </p:cNvCxnSpPr>
          <p:nvPr/>
        </p:nvCxnSpPr>
        <p:spPr>
          <a:xfrm flipV="1">
            <a:off x="6595511" y="3243637"/>
            <a:ext cx="810710" cy="85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ector recto de flecha 470">
            <a:extLst>
              <a:ext uri="{FF2B5EF4-FFF2-40B4-BE49-F238E27FC236}">
                <a16:creationId xmlns:a16="http://schemas.microsoft.com/office/drawing/2014/main" id="{B362E9D9-208A-73BF-4722-D96E6BDC5106}"/>
              </a:ext>
            </a:extLst>
          </p:cNvPr>
          <p:cNvCxnSpPr>
            <a:cxnSpLocks/>
            <a:stCxn id="446" idx="5"/>
            <a:endCxn id="461" idx="2"/>
          </p:cNvCxnSpPr>
          <p:nvPr/>
        </p:nvCxnSpPr>
        <p:spPr>
          <a:xfrm flipV="1">
            <a:off x="6917789" y="3504639"/>
            <a:ext cx="1004233" cy="72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cto de flecha 474">
            <a:extLst>
              <a:ext uri="{FF2B5EF4-FFF2-40B4-BE49-F238E27FC236}">
                <a16:creationId xmlns:a16="http://schemas.microsoft.com/office/drawing/2014/main" id="{32DFC55D-D91F-EB05-12CA-98D6680E2FE8}"/>
              </a:ext>
            </a:extLst>
          </p:cNvPr>
          <p:cNvCxnSpPr>
            <a:cxnSpLocks/>
            <a:stCxn id="447" idx="4"/>
            <a:endCxn id="464" idx="2"/>
          </p:cNvCxnSpPr>
          <p:nvPr/>
        </p:nvCxnSpPr>
        <p:spPr>
          <a:xfrm flipH="1" flipV="1">
            <a:off x="5296945" y="3353308"/>
            <a:ext cx="677920" cy="49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 recto de flecha 477">
            <a:extLst>
              <a:ext uri="{FF2B5EF4-FFF2-40B4-BE49-F238E27FC236}">
                <a16:creationId xmlns:a16="http://schemas.microsoft.com/office/drawing/2014/main" id="{68FDEDD3-C018-7858-95EC-C97F3AB9DF20}"/>
              </a:ext>
            </a:extLst>
          </p:cNvPr>
          <p:cNvCxnSpPr>
            <a:cxnSpLocks/>
            <a:stCxn id="436" idx="2"/>
          </p:cNvCxnSpPr>
          <p:nvPr/>
        </p:nvCxnSpPr>
        <p:spPr>
          <a:xfrm>
            <a:off x="6457010" y="2396410"/>
            <a:ext cx="0" cy="65642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ector recto de flecha 480">
            <a:extLst>
              <a:ext uri="{FF2B5EF4-FFF2-40B4-BE49-F238E27FC236}">
                <a16:creationId xmlns:a16="http://schemas.microsoft.com/office/drawing/2014/main" id="{594D995C-9620-F080-D426-8A475D821094}"/>
              </a:ext>
            </a:extLst>
          </p:cNvPr>
          <p:cNvCxnSpPr>
            <a:cxnSpLocks/>
          </p:cNvCxnSpPr>
          <p:nvPr/>
        </p:nvCxnSpPr>
        <p:spPr>
          <a:xfrm>
            <a:off x="4843356" y="3986978"/>
            <a:ext cx="989728" cy="7305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cto de flecha 481">
            <a:extLst>
              <a:ext uri="{FF2B5EF4-FFF2-40B4-BE49-F238E27FC236}">
                <a16:creationId xmlns:a16="http://schemas.microsoft.com/office/drawing/2014/main" id="{A9113671-CD96-27CC-9F91-C87477B92E13}"/>
              </a:ext>
            </a:extLst>
          </p:cNvPr>
          <p:cNvCxnSpPr>
            <a:cxnSpLocks/>
            <a:endCxn id="432" idx="2"/>
          </p:cNvCxnSpPr>
          <p:nvPr/>
        </p:nvCxnSpPr>
        <p:spPr>
          <a:xfrm>
            <a:off x="7070104" y="3999445"/>
            <a:ext cx="1155419" cy="650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38A405E2-4D2F-1926-BA56-282407BD980B}"/>
              </a:ext>
            </a:extLst>
          </p:cNvPr>
          <p:cNvSpPr txBox="1"/>
          <p:nvPr/>
        </p:nvSpPr>
        <p:spPr>
          <a:xfrm>
            <a:off x="7341481" y="3988274"/>
            <a:ext cx="582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LOADER</a:t>
            </a:r>
            <a:endParaRPr lang="es-AR" sz="1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91" name="CuadroTexto 490">
            <a:extLst>
              <a:ext uri="{FF2B5EF4-FFF2-40B4-BE49-F238E27FC236}">
                <a16:creationId xmlns:a16="http://schemas.microsoft.com/office/drawing/2014/main" id="{6CBEB873-08EF-EA57-7455-26BE9F004EEA}"/>
              </a:ext>
            </a:extLst>
          </p:cNvPr>
          <p:cNvSpPr txBox="1"/>
          <p:nvPr/>
        </p:nvSpPr>
        <p:spPr>
          <a:xfrm>
            <a:off x="4813637" y="3982789"/>
            <a:ext cx="93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EXTRACTION</a:t>
            </a:r>
            <a:endParaRPr lang="es-AR" sz="1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423</Words>
  <Application>Microsoft Office PowerPoint</Application>
  <PresentationFormat>Panorámica</PresentationFormat>
  <Paragraphs>86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Calibri</vt:lpstr>
      <vt:lpstr>Arial</vt:lpstr>
      <vt:lpstr>Open Sans</vt:lpstr>
      <vt:lpstr>Impact</vt:lpstr>
      <vt:lpstr>Eras Medium ITC</vt:lpstr>
      <vt:lpstr>Montserrat</vt:lpstr>
      <vt:lpstr>Rage Italic</vt:lpstr>
      <vt:lpstr>Bodoni MT</vt:lpstr>
      <vt:lpstr>Bahnschrift SemiBold Condensed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Fabricio Royer Ciocca Huamancayo</dc:creator>
  <cp:lastModifiedBy>Matias Garro</cp:lastModifiedBy>
  <cp:revision>6</cp:revision>
  <dcterms:created xsi:type="dcterms:W3CDTF">2022-08-05T05:30:50Z</dcterms:created>
  <dcterms:modified xsi:type="dcterms:W3CDTF">2023-02-09T22:46:46Z</dcterms:modified>
</cp:coreProperties>
</file>