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8" r:id="rId4"/>
  </p:sldMasterIdLst>
  <p:notesMasterIdLst>
    <p:notesMasterId r:id="rId13"/>
  </p:notesMasterIdLst>
  <p:handoutMasterIdLst>
    <p:handoutMasterId r:id="rId14"/>
  </p:handoutMasterIdLst>
  <p:sldIdLst>
    <p:sldId id="515" r:id="rId5"/>
    <p:sldId id="444" r:id="rId6"/>
    <p:sldId id="517" r:id="rId7"/>
    <p:sldId id="516" r:id="rId8"/>
    <p:sldId id="514" r:id="rId9"/>
    <p:sldId id="450" r:id="rId10"/>
    <p:sldId id="274" r:id="rId11"/>
    <p:sldId id="275" r:id="rId12"/>
  </p:sldIdLst>
  <p:sldSz cx="9144000" cy="6858000" type="screen4x3"/>
  <p:notesSz cx="6858000" cy="9144000"/>
  <p:defaultTextStyle>
    <a:defPPr>
      <a:defRPr lang="en-US"/>
    </a:defPPr>
    <a:lvl1pPr marL="0" algn="l" defTabSz="543613" rtl="0" eaLnBrk="1" latinLnBrk="0" hangingPunct="1">
      <a:defRPr sz="2150" kern="1200">
        <a:solidFill>
          <a:schemeClr val="tx1"/>
        </a:solidFill>
        <a:latin typeface="+mn-lt"/>
        <a:ea typeface="+mn-ea"/>
        <a:cs typeface="+mn-cs"/>
      </a:defRPr>
    </a:lvl1pPr>
    <a:lvl2pPr marL="543613" algn="l" defTabSz="543613" rtl="0" eaLnBrk="1" latinLnBrk="0" hangingPunct="1">
      <a:defRPr sz="2150" kern="1200">
        <a:solidFill>
          <a:schemeClr val="tx1"/>
        </a:solidFill>
        <a:latin typeface="+mn-lt"/>
        <a:ea typeface="+mn-ea"/>
        <a:cs typeface="+mn-cs"/>
      </a:defRPr>
    </a:lvl2pPr>
    <a:lvl3pPr marL="1087226" algn="l" defTabSz="543613" rtl="0" eaLnBrk="1" latinLnBrk="0" hangingPunct="1">
      <a:defRPr sz="2150" kern="1200">
        <a:solidFill>
          <a:schemeClr val="tx1"/>
        </a:solidFill>
        <a:latin typeface="+mn-lt"/>
        <a:ea typeface="+mn-ea"/>
        <a:cs typeface="+mn-cs"/>
      </a:defRPr>
    </a:lvl3pPr>
    <a:lvl4pPr marL="1630843" algn="l" defTabSz="543613" rtl="0" eaLnBrk="1" latinLnBrk="0" hangingPunct="1">
      <a:defRPr sz="2150" kern="1200">
        <a:solidFill>
          <a:schemeClr val="tx1"/>
        </a:solidFill>
        <a:latin typeface="+mn-lt"/>
        <a:ea typeface="+mn-ea"/>
        <a:cs typeface="+mn-cs"/>
      </a:defRPr>
    </a:lvl4pPr>
    <a:lvl5pPr marL="2174455" algn="l" defTabSz="543613" rtl="0" eaLnBrk="1" latinLnBrk="0" hangingPunct="1">
      <a:defRPr sz="2150" kern="1200">
        <a:solidFill>
          <a:schemeClr val="tx1"/>
        </a:solidFill>
        <a:latin typeface="+mn-lt"/>
        <a:ea typeface="+mn-ea"/>
        <a:cs typeface="+mn-cs"/>
      </a:defRPr>
    </a:lvl5pPr>
    <a:lvl6pPr marL="2718069" algn="l" defTabSz="543613" rtl="0" eaLnBrk="1" latinLnBrk="0" hangingPunct="1">
      <a:defRPr sz="2150" kern="1200">
        <a:solidFill>
          <a:schemeClr val="tx1"/>
        </a:solidFill>
        <a:latin typeface="+mn-lt"/>
        <a:ea typeface="+mn-ea"/>
        <a:cs typeface="+mn-cs"/>
      </a:defRPr>
    </a:lvl6pPr>
    <a:lvl7pPr marL="3261683" algn="l" defTabSz="543613" rtl="0" eaLnBrk="1" latinLnBrk="0" hangingPunct="1">
      <a:defRPr sz="2150" kern="1200">
        <a:solidFill>
          <a:schemeClr val="tx1"/>
        </a:solidFill>
        <a:latin typeface="+mn-lt"/>
        <a:ea typeface="+mn-ea"/>
        <a:cs typeface="+mn-cs"/>
      </a:defRPr>
    </a:lvl7pPr>
    <a:lvl8pPr marL="3805296" algn="l" defTabSz="543613" rtl="0" eaLnBrk="1" latinLnBrk="0" hangingPunct="1">
      <a:defRPr sz="2150" kern="1200">
        <a:solidFill>
          <a:schemeClr val="tx1"/>
        </a:solidFill>
        <a:latin typeface="+mn-lt"/>
        <a:ea typeface="+mn-ea"/>
        <a:cs typeface="+mn-cs"/>
      </a:defRPr>
    </a:lvl8pPr>
    <a:lvl9pPr marL="4348909" algn="l" defTabSz="543613" rtl="0" eaLnBrk="1" latinLnBrk="0" hangingPunct="1">
      <a:defRPr sz="21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34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C935"/>
    <a:srgbClr val="F9D563"/>
    <a:srgbClr val="F1BA09"/>
    <a:srgbClr val="7EBDFF"/>
    <a:srgbClr val="3E5A78"/>
    <a:srgbClr val="E6B108"/>
    <a:srgbClr val="3D9CFF"/>
    <a:srgbClr val="BEDE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883B5-6617-42F5-81D7-41B38CFEF54D}" v="1" dt="2020-12-02T20:55:06.51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5" autoAdjust="0"/>
    <p:restoredTop sz="94778" autoAdjust="0"/>
  </p:normalViewPr>
  <p:slideViewPr>
    <p:cSldViewPr snapToGrid="0" snapToObjects="1">
      <p:cViewPr varScale="1">
        <p:scale>
          <a:sx n="118" d="100"/>
          <a:sy n="118" d="100"/>
        </p:scale>
        <p:origin x="1092" y="90"/>
      </p:cViewPr>
      <p:guideLst>
        <p:guide orient="horz" pos="2160"/>
        <p:guide pos="2880"/>
        <p:guide orient="horz" pos="3444"/>
      </p:guideLst>
    </p:cSldViewPr>
  </p:slideViewPr>
  <p:notesTextViewPr>
    <p:cViewPr>
      <p:scale>
        <a:sx n="3" d="2"/>
        <a:sy n="3" d="2"/>
      </p:scale>
      <p:origin x="0" y="0"/>
    </p:cViewPr>
  </p:notesTextViewPr>
  <p:sorterViewPr>
    <p:cViewPr>
      <p:scale>
        <a:sx n="37" d="100"/>
        <a:sy n="37" d="100"/>
      </p:scale>
      <p:origin x="0" y="-2160"/>
    </p:cViewPr>
  </p:sorterViewPr>
  <p:notesViewPr>
    <p:cSldViewPr snapToGrid="0" snapToObjects="1" showGuides="1">
      <p:cViewPr varScale="1">
        <p:scale>
          <a:sx n="81" d="100"/>
          <a:sy n="81" d="100"/>
        </p:scale>
        <p:origin x="2112"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C71947-7C3D-4083-A266-3C56D0EAFF68}" type="doc">
      <dgm:prSet loTypeId="urn:microsoft.com/office/officeart/2005/8/layout/pyramid1" loCatId="pyramid" qsTypeId="urn:microsoft.com/office/officeart/2005/8/quickstyle/simple1" qsCatId="simple" csTypeId="urn:microsoft.com/office/officeart/2005/8/colors/accent1_2" csCatId="accent1" phldr="1"/>
      <dgm:spPr/>
    </dgm:pt>
    <dgm:pt modelId="{CFD13FEB-89E8-4398-A8CD-706A6334FFF9}">
      <dgm:prSet phldrT="[Text]" custT="1"/>
      <dgm:spPr>
        <a:solidFill>
          <a:schemeClr val="accent4">
            <a:lumMod val="60000"/>
            <a:lumOff val="40000"/>
          </a:schemeClr>
        </a:solidFill>
      </dgm:spPr>
      <dgm:t>
        <a:bodyPr/>
        <a:lstStyle/>
        <a:p>
          <a:endParaRPr lang="en-US" sz="1000" dirty="0"/>
        </a:p>
      </dgm:t>
    </dgm:pt>
    <dgm:pt modelId="{ACDBADD6-EFD7-4095-BB1E-60F8E2449381}" type="parTrans" cxnId="{E82BAC4A-569B-41F9-AF5E-F8F8256CE33B}">
      <dgm:prSet/>
      <dgm:spPr/>
      <dgm:t>
        <a:bodyPr/>
        <a:lstStyle/>
        <a:p>
          <a:endParaRPr lang="en-US"/>
        </a:p>
      </dgm:t>
    </dgm:pt>
    <dgm:pt modelId="{1403536C-F100-408D-BF1C-B443F81F3822}" type="sibTrans" cxnId="{E82BAC4A-569B-41F9-AF5E-F8F8256CE33B}">
      <dgm:prSet/>
      <dgm:spPr/>
      <dgm:t>
        <a:bodyPr/>
        <a:lstStyle/>
        <a:p>
          <a:endParaRPr lang="en-US"/>
        </a:p>
      </dgm:t>
    </dgm:pt>
    <dgm:pt modelId="{AA53A16C-8A39-4538-A319-6A11A50EF7A1}">
      <dgm:prSet phldrT="[Text]" custT="1"/>
      <dgm:spPr>
        <a:solidFill>
          <a:schemeClr val="accent2">
            <a:lumMod val="40000"/>
            <a:lumOff val="60000"/>
          </a:schemeClr>
        </a:solidFill>
      </dgm:spPr>
      <dgm:t>
        <a:bodyPr/>
        <a:lstStyle/>
        <a:p>
          <a:r>
            <a:rPr lang="en-US" sz="3200" dirty="0"/>
            <a:t>accounts</a:t>
          </a:r>
        </a:p>
      </dgm:t>
    </dgm:pt>
    <dgm:pt modelId="{819D3F5A-4F57-45E2-A666-7D2A80A1DEAF}" type="parTrans" cxnId="{BAD65981-FFBA-4ECD-9F2C-8F405B16A94F}">
      <dgm:prSet/>
      <dgm:spPr/>
      <dgm:t>
        <a:bodyPr/>
        <a:lstStyle/>
        <a:p>
          <a:endParaRPr lang="en-US"/>
        </a:p>
      </dgm:t>
    </dgm:pt>
    <dgm:pt modelId="{E0D4803E-C6F6-4B70-BCCE-2791B0B10B78}" type="sibTrans" cxnId="{BAD65981-FFBA-4ECD-9F2C-8F405B16A94F}">
      <dgm:prSet/>
      <dgm:spPr/>
      <dgm:t>
        <a:bodyPr/>
        <a:lstStyle/>
        <a:p>
          <a:endParaRPr lang="en-US"/>
        </a:p>
      </dgm:t>
    </dgm:pt>
    <dgm:pt modelId="{ED2ABD54-09B1-4C50-97F9-6D0ED2A195B2}">
      <dgm:prSet phldrT="[Text]" custT="1"/>
      <dgm:spPr>
        <a:solidFill>
          <a:schemeClr val="accent1">
            <a:lumMod val="60000"/>
            <a:lumOff val="40000"/>
          </a:schemeClr>
        </a:solidFill>
      </dgm:spPr>
      <dgm:t>
        <a:bodyPr/>
        <a:lstStyle/>
        <a:p>
          <a:r>
            <a:rPr lang="en-US" sz="3200" dirty="0"/>
            <a:t>Opportunity</a:t>
          </a:r>
        </a:p>
      </dgm:t>
    </dgm:pt>
    <dgm:pt modelId="{7BEA6FA4-8F0C-4BD1-8FA4-CD4B44FAC5CD}" type="parTrans" cxnId="{E31294A9-4301-48B2-9C59-10B4994727F5}">
      <dgm:prSet/>
      <dgm:spPr/>
      <dgm:t>
        <a:bodyPr/>
        <a:lstStyle/>
        <a:p>
          <a:endParaRPr lang="en-US"/>
        </a:p>
      </dgm:t>
    </dgm:pt>
    <dgm:pt modelId="{F327B46C-1B62-4F87-A01A-5219406FD2D6}" type="sibTrans" cxnId="{E31294A9-4301-48B2-9C59-10B4994727F5}">
      <dgm:prSet/>
      <dgm:spPr/>
      <dgm:t>
        <a:bodyPr/>
        <a:lstStyle/>
        <a:p>
          <a:endParaRPr lang="en-US"/>
        </a:p>
      </dgm:t>
    </dgm:pt>
    <dgm:pt modelId="{5FD533EE-394B-455A-AE49-B05926DADA27}" type="pres">
      <dgm:prSet presAssocID="{35C71947-7C3D-4083-A266-3C56D0EAFF68}" presName="Name0" presStyleCnt="0">
        <dgm:presLayoutVars>
          <dgm:dir/>
          <dgm:animLvl val="lvl"/>
          <dgm:resizeHandles val="exact"/>
        </dgm:presLayoutVars>
      </dgm:prSet>
      <dgm:spPr/>
    </dgm:pt>
    <dgm:pt modelId="{AF6B9E44-8D34-4D24-8AD5-AC40AE6B2075}" type="pres">
      <dgm:prSet presAssocID="{CFD13FEB-89E8-4398-A8CD-706A6334FFF9}" presName="Name8" presStyleCnt="0"/>
      <dgm:spPr/>
    </dgm:pt>
    <dgm:pt modelId="{CFE40400-0368-40D3-B563-00089E9D232E}" type="pres">
      <dgm:prSet presAssocID="{CFD13FEB-89E8-4398-A8CD-706A6334FFF9}" presName="level" presStyleLbl="node1" presStyleIdx="0" presStyleCnt="3">
        <dgm:presLayoutVars>
          <dgm:chMax val="1"/>
          <dgm:bulletEnabled val="1"/>
        </dgm:presLayoutVars>
      </dgm:prSet>
      <dgm:spPr/>
    </dgm:pt>
    <dgm:pt modelId="{D907F6C5-91B7-4791-8527-8945072FE275}" type="pres">
      <dgm:prSet presAssocID="{CFD13FEB-89E8-4398-A8CD-706A6334FFF9}" presName="levelTx" presStyleLbl="revTx" presStyleIdx="0" presStyleCnt="0">
        <dgm:presLayoutVars>
          <dgm:chMax val="1"/>
          <dgm:bulletEnabled val="1"/>
        </dgm:presLayoutVars>
      </dgm:prSet>
      <dgm:spPr/>
    </dgm:pt>
    <dgm:pt modelId="{D649F6F7-C58A-4299-8436-CC82495F29D8}" type="pres">
      <dgm:prSet presAssocID="{AA53A16C-8A39-4538-A319-6A11A50EF7A1}" presName="Name8" presStyleCnt="0"/>
      <dgm:spPr/>
    </dgm:pt>
    <dgm:pt modelId="{8F501E48-F920-40C9-88DF-7D39C04D2265}" type="pres">
      <dgm:prSet presAssocID="{AA53A16C-8A39-4538-A319-6A11A50EF7A1}" presName="level" presStyleLbl="node1" presStyleIdx="1" presStyleCnt="3">
        <dgm:presLayoutVars>
          <dgm:chMax val="1"/>
          <dgm:bulletEnabled val="1"/>
        </dgm:presLayoutVars>
      </dgm:prSet>
      <dgm:spPr/>
    </dgm:pt>
    <dgm:pt modelId="{682C7245-54EB-48B7-817C-756AADE47C16}" type="pres">
      <dgm:prSet presAssocID="{AA53A16C-8A39-4538-A319-6A11A50EF7A1}" presName="levelTx" presStyleLbl="revTx" presStyleIdx="0" presStyleCnt="0">
        <dgm:presLayoutVars>
          <dgm:chMax val="1"/>
          <dgm:bulletEnabled val="1"/>
        </dgm:presLayoutVars>
      </dgm:prSet>
      <dgm:spPr/>
    </dgm:pt>
    <dgm:pt modelId="{F636EAE0-41B5-40C8-97C6-0827171A53EC}" type="pres">
      <dgm:prSet presAssocID="{ED2ABD54-09B1-4C50-97F9-6D0ED2A195B2}" presName="Name8" presStyleCnt="0"/>
      <dgm:spPr/>
    </dgm:pt>
    <dgm:pt modelId="{8DDD73ED-67BE-46F6-A28B-BCE563C634BB}" type="pres">
      <dgm:prSet presAssocID="{ED2ABD54-09B1-4C50-97F9-6D0ED2A195B2}" presName="level" presStyleLbl="node1" presStyleIdx="2" presStyleCnt="3">
        <dgm:presLayoutVars>
          <dgm:chMax val="1"/>
          <dgm:bulletEnabled val="1"/>
        </dgm:presLayoutVars>
      </dgm:prSet>
      <dgm:spPr/>
    </dgm:pt>
    <dgm:pt modelId="{36ADBE02-809C-427A-B8B8-76E98EB3D8E0}" type="pres">
      <dgm:prSet presAssocID="{ED2ABD54-09B1-4C50-97F9-6D0ED2A195B2}" presName="levelTx" presStyleLbl="revTx" presStyleIdx="0" presStyleCnt="0">
        <dgm:presLayoutVars>
          <dgm:chMax val="1"/>
          <dgm:bulletEnabled val="1"/>
        </dgm:presLayoutVars>
      </dgm:prSet>
      <dgm:spPr/>
    </dgm:pt>
  </dgm:ptLst>
  <dgm:cxnLst>
    <dgm:cxn modelId="{A51A9126-EBC9-4F25-8326-1A3721A6BDB8}" type="presOf" srcId="{ED2ABD54-09B1-4C50-97F9-6D0ED2A195B2}" destId="{8DDD73ED-67BE-46F6-A28B-BCE563C634BB}" srcOrd="0" destOrd="0" presId="urn:microsoft.com/office/officeart/2005/8/layout/pyramid1"/>
    <dgm:cxn modelId="{E82BAC4A-569B-41F9-AF5E-F8F8256CE33B}" srcId="{35C71947-7C3D-4083-A266-3C56D0EAFF68}" destId="{CFD13FEB-89E8-4398-A8CD-706A6334FFF9}" srcOrd="0" destOrd="0" parTransId="{ACDBADD6-EFD7-4095-BB1E-60F8E2449381}" sibTransId="{1403536C-F100-408D-BF1C-B443F81F3822}"/>
    <dgm:cxn modelId="{C6CC5D6B-01BB-4E9B-82E4-97973D168513}" type="presOf" srcId="{AA53A16C-8A39-4538-A319-6A11A50EF7A1}" destId="{8F501E48-F920-40C9-88DF-7D39C04D2265}" srcOrd="0" destOrd="0" presId="urn:microsoft.com/office/officeart/2005/8/layout/pyramid1"/>
    <dgm:cxn modelId="{EFA34F77-B5D6-482B-A595-1584481E7826}" type="presOf" srcId="{CFD13FEB-89E8-4398-A8CD-706A6334FFF9}" destId="{CFE40400-0368-40D3-B563-00089E9D232E}" srcOrd="0" destOrd="0" presId="urn:microsoft.com/office/officeart/2005/8/layout/pyramid1"/>
    <dgm:cxn modelId="{BAD65981-FFBA-4ECD-9F2C-8F405B16A94F}" srcId="{35C71947-7C3D-4083-A266-3C56D0EAFF68}" destId="{AA53A16C-8A39-4538-A319-6A11A50EF7A1}" srcOrd="1" destOrd="0" parTransId="{819D3F5A-4F57-45E2-A666-7D2A80A1DEAF}" sibTransId="{E0D4803E-C6F6-4B70-BCCE-2791B0B10B78}"/>
    <dgm:cxn modelId="{9252B698-E91F-4BD0-99BB-078255B132EF}" type="presOf" srcId="{35C71947-7C3D-4083-A266-3C56D0EAFF68}" destId="{5FD533EE-394B-455A-AE49-B05926DADA27}" srcOrd="0" destOrd="0" presId="urn:microsoft.com/office/officeart/2005/8/layout/pyramid1"/>
    <dgm:cxn modelId="{94F75BA1-9BD1-498C-900D-89B671DE3239}" type="presOf" srcId="{AA53A16C-8A39-4538-A319-6A11A50EF7A1}" destId="{682C7245-54EB-48B7-817C-756AADE47C16}" srcOrd="1" destOrd="0" presId="urn:microsoft.com/office/officeart/2005/8/layout/pyramid1"/>
    <dgm:cxn modelId="{E31294A9-4301-48B2-9C59-10B4994727F5}" srcId="{35C71947-7C3D-4083-A266-3C56D0EAFF68}" destId="{ED2ABD54-09B1-4C50-97F9-6D0ED2A195B2}" srcOrd="2" destOrd="0" parTransId="{7BEA6FA4-8F0C-4BD1-8FA4-CD4B44FAC5CD}" sibTransId="{F327B46C-1B62-4F87-A01A-5219406FD2D6}"/>
    <dgm:cxn modelId="{E85F37BE-499D-4859-94CB-48A5614F44F1}" type="presOf" srcId="{ED2ABD54-09B1-4C50-97F9-6D0ED2A195B2}" destId="{36ADBE02-809C-427A-B8B8-76E98EB3D8E0}" srcOrd="1" destOrd="0" presId="urn:microsoft.com/office/officeart/2005/8/layout/pyramid1"/>
    <dgm:cxn modelId="{2AA977DD-E012-48A4-AD23-EAC070BE44F7}" type="presOf" srcId="{CFD13FEB-89E8-4398-A8CD-706A6334FFF9}" destId="{D907F6C5-91B7-4791-8527-8945072FE275}" srcOrd="1" destOrd="0" presId="urn:microsoft.com/office/officeart/2005/8/layout/pyramid1"/>
    <dgm:cxn modelId="{67264ED6-8BDD-4564-8C3A-240DBBA3D78C}" type="presParOf" srcId="{5FD533EE-394B-455A-AE49-B05926DADA27}" destId="{AF6B9E44-8D34-4D24-8AD5-AC40AE6B2075}" srcOrd="0" destOrd="0" presId="urn:microsoft.com/office/officeart/2005/8/layout/pyramid1"/>
    <dgm:cxn modelId="{B6B308C6-85AE-40DA-B46A-B18BFE3E67FD}" type="presParOf" srcId="{AF6B9E44-8D34-4D24-8AD5-AC40AE6B2075}" destId="{CFE40400-0368-40D3-B563-00089E9D232E}" srcOrd="0" destOrd="0" presId="urn:microsoft.com/office/officeart/2005/8/layout/pyramid1"/>
    <dgm:cxn modelId="{1C814C3C-CEDF-403E-BE7A-CB35C7FF6BF7}" type="presParOf" srcId="{AF6B9E44-8D34-4D24-8AD5-AC40AE6B2075}" destId="{D907F6C5-91B7-4791-8527-8945072FE275}" srcOrd="1" destOrd="0" presId="urn:microsoft.com/office/officeart/2005/8/layout/pyramid1"/>
    <dgm:cxn modelId="{BA44ABE5-0518-48F0-ABE3-EBABA14F814B}" type="presParOf" srcId="{5FD533EE-394B-455A-AE49-B05926DADA27}" destId="{D649F6F7-C58A-4299-8436-CC82495F29D8}" srcOrd="1" destOrd="0" presId="urn:microsoft.com/office/officeart/2005/8/layout/pyramid1"/>
    <dgm:cxn modelId="{73C985CD-1DCD-429A-A384-B39F8EB54472}" type="presParOf" srcId="{D649F6F7-C58A-4299-8436-CC82495F29D8}" destId="{8F501E48-F920-40C9-88DF-7D39C04D2265}" srcOrd="0" destOrd="0" presId="urn:microsoft.com/office/officeart/2005/8/layout/pyramid1"/>
    <dgm:cxn modelId="{CEFF2108-5F04-46FC-B437-96A56193ADFC}" type="presParOf" srcId="{D649F6F7-C58A-4299-8436-CC82495F29D8}" destId="{682C7245-54EB-48B7-817C-756AADE47C16}" srcOrd="1" destOrd="0" presId="urn:microsoft.com/office/officeart/2005/8/layout/pyramid1"/>
    <dgm:cxn modelId="{DFA59E2C-6E96-478F-9D71-9A5A810F4AC0}" type="presParOf" srcId="{5FD533EE-394B-455A-AE49-B05926DADA27}" destId="{F636EAE0-41B5-40C8-97C6-0827171A53EC}" srcOrd="2" destOrd="0" presId="urn:microsoft.com/office/officeart/2005/8/layout/pyramid1"/>
    <dgm:cxn modelId="{1F4E19AC-6D51-477B-B45D-4E98CEADB208}" type="presParOf" srcId="{F636EAE0-41B5-40C8-97C6-0827171A53EC}" destId="{8DDD73ED-67BE-46F6-A28B-BCE563C634BB}" srcOrd="0" destOrd="0" presId="urn:microsoft.com/office/officeart/2005/8/layout/pyramid1"/>
    <dgm:cxn modelId="{06DF378E-CE3B-4F1B-9834-E20AFEDB817C}" type="presParOf" srcId="{F636EAE0-41B5-40C8-97C6-0827171A53EC}" destId="{36ADBE02-809C-427A-B8B8-76E98EB3D8E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40400-0368-40D3-B563-00089E9D232E}">
      <dsp:nvSpPr>
        <dsp:cNvPr id="0" name=""/>
        <dsp:cNvSpPr/>
      </dsp:nvSpPr>
      <dsp:spPr>
        <a:xfrm>
          <a:off x="2032000" y="0"/>
          <a:ext cx="2032000" cy="1354666"/>
        </a:xfrm>
        <a:prstGeom prst="trapezoid">
          <a:avLst>
            <a:gd name="adj" fmla="val 75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2032000" y="0"/>
        <a:ext cx="2032000" cy="1354666"/>
      </dsp:txXfrm>
    </dsp:sp>
    <dsp:sp modelId="{8F501E48-F920-40C9-88DF-7D39C04D2265}">
      <dsp:nvSpPr>
        <dsp:cNvPr id="0" name=""/>
        <dsp:cNvSpPr/>
      </dsp:nvSpPr>
      <dsp:spPr>
        <a:xfrm>
          <a:off x="1015999" y="1354666"/>
          <a:ext cx="4064000" cy="1354666"/>
        </a:xfrm>
        <a:prstGeom prst="trapezoid">
          <a:avLst>
            <a:gd name="adj" fmla="val 75000"/>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accounts</a:t>
          </a:r>
        </a:p>
      </dsp:txBody>
      <dsp:txXfrm>
        <a:off x="1727199" y="1354666"/>
        <a:ext cx="2641600" cy="1354666"/>
      </dsp:txXfrm>
    </dsp:sp>
    <dsp:sp modelId="{8DDD73ED-67BE-46F6-A28B-BCE563C634BB}">
      <dsp:nvSpPr>
        <dsp:cNvPr id="0" name=""/>
        <dsp:cNvSpPr/>
      </dsp:nvSpPr>
      <dsp:spPr>
        <a:xfrm>
          <a:off x="0" y="2709333"/>
          <a:ext cx="6096000" cy="1354666"/>
        </a:xfrm>
        <a:prstGeom prst="trapezoid">
          <a:avLst>
            <a:gd name="adj" fmla="val 75000"/>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Opportunity</a:t>
          </a:r>
        </a:p>
      </dsp:txBody>
      <dsp:txXfrm>
        <a:off x="1066799" y="2709333"/>
        <a:ext cx="3962400"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Lato Light"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157C50-CCBC-2A42-B4C4-22B7CB18877D}" type="datetimeFigureOut">
              <a:rPr lang="en-US" smtClean="0">
                <a:latin typeface="Lato Light" charset="0"/>
              </a:rPr>
              <a:t>12/2/2020</a:t>
            </a:fld>
            <a:endParaRPr lang="en-US" dirty="0">
              <a:latin typeface="Lato Light"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Lato Light"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373154-D89E-B24F-ACC1-E214AA320E62}" type="slidenum">
              <a:rPr lang="en-US" smtClean="0">
                <a:latin typeface="Lato Light" charset="0"/>
              </a:rPr>
              <a:t>‹#›</a:t>
            </a:fld>
            <a:endParaRPr lang="en-US" dirty="0">
              <a:latin typeface="Lato Light" charset="0"/>
            </a:endParaRPr>
          </a:p>
        </p:txBody>
      </p:sp>
    </p:spTree>
    <p:extLst>
      <p:ext uri="{BB962C8B-B14F-4D97-AF65-F5344CB8AC3E}">
        <p14:creationId xmlns:p14="http://schemas.microsoft.com/office/powerpoint/2010/main" val="3619321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charset="0"/>
              </a:defRPr>
            </a:lvl1pPr>
          </a:lstStyle>
          <a:p>
            <a:fld id="{4777BE1B-B234-614A-B080-4D121D4DF535}" type="datetimeFigureOut">
              <a:rPr lang="en-US" smtClean="0"/>
              <a:pPr/>
              <a:t>11/29/2020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charset="0"/>
              </a:defRPr>
            </a:lvl1pPr>
          </a:lstStyle>
          <a:p>
            <a:fld id="{C94E8D62-D41F-6042-BCDF-79D228EFA10F}" type="slidenum">
              <a:rPr lang="en-US" smtClean="0"/>
              <a:pPr/>
              <a:t>‹#›</a:t>
            </a:fld>
            <a:endParaRPr lang="en-US" dirty="0"/>
          </a:p>
        </p:txBody>
      </p:sp>
    </p:spTree>
    <p:extLst>
      <p:ext uri="{BB962C8B-B14F-4D97-AF65-F5344CB8AC3E}">
        <p14:creationId xmlns:p14="http://schemas.microsoft.com/office/powerpoint/2010/main" val="3579544509"/>
      </p:ext>
    </p:extLst>
  </p:cSld>
  <p:clrMap bg1="lt1" tx1="dk1" bg2="lt2" tx2="dk2" accent1="accent1" accent2="accent2" accent3="accent3" accent4="accent4" accent5="accent5" accent6="accent6" hlink="hlink" folHlink="folHlink"/>
  <p:hf hdr="0" ftr="0" dt="0"/>
  <p:notesStyle>
    <a:lvl1pPr marL="0" algn="l" defTabSz="228303" rtl="0" eaLnBrk="1" latinLnBrk="0" hangingPunct="1">
      <a:defRPr sz="600" b="0" i="0" kern="1200">
        <a:solidFill>
          <a:schemeClr val="tx1"/>
        </a:solidFill>
        <a:latin typeface="Lato Light" charset="0"/>
        <a:ea typeface="+mn-ea"/>
        <a:cs typeface="+mn-cs"/>
      </a:defRPr>
    </a:lvl1pPr>
    <a:lvl2pPr marL="228303" algn="l" defTabSz="228303" rtl="0" eaLnBrk="1" latinLnBrk="0" hangingPunct="1">
      <a:defRPr sz="600" b="0" i="0" kern="1200">
        <a:solidFill>
          <a:schemeClr val="tx1"/>
        </a:solidFill>
        <a:latin typeface="Lato Light" charset="0"/>
        <a:ea typeface="+mn-ea"/>
        <a:cs typeface="+mn-cs"/>
      </a:defRPr>
    </a:lvl2pPr>
    <a:lvl3pPr marL="456606" algn="l" defTabSz="228303" rtl="0" eaLnBrk="1" latinLnBrk="0" hangingPunct="1">
      <a:defRPr sz="600" b="0" i="0" kern="1200">
        <a:solidFill>
          <a:schemeClr val="tx1"/>
        </a:solidFill>
        <a:latin typeface="Lato Light" charset="0"/>
        <a:ea typeface="+mn-ea"/>
        <a:cs typeface="+mn-cs"/>
      </a:defRPr>
    </a:lvl3pPr>
    <a:lvl4pPr marL="684910" algn="l" defTabSz="228303" rtl="0" eaLnBrk="1" latinLnBrk="0" hangingPunct="1">
      <a:defRPr sz="600" b="0" i="0" kern="1200">
        <a:solidFill>
          <a:schemeClr val="tx1"/>
        </a:solidFill>
        <a:latin typeface="Lato Light" charset="0"/>
        <a:ea typeface="+mn-ea"/>
        <a:cs typeface="+mn-cs"/>
      </a:defRPr>
    </a:lvl4pPr>
    <a:lvl5pPr marL="913216" algn="l" defTabSz="228303" rtl="0" eaLnBrk="1" latinLnBrk="0" hangingPunct="1">
      <a:defRPr sz="600" b="0" i="0" kern="1200">
        <a:solidFill>
          <a:schemeClr val="tx1"/>
        </a:solidFill>
        <a:latin typeface="Lato Light" charset="0"/>
        <a:ea typeface="+mn-ea"/>
        <a:cs typeface="+mn-cs"/>
      </a:defRPr>
    </a:lvl5pPr>
    <a:lvl6pPr marL="1141518" algn="l" defTabSz="228303" rtl="0" eaLnBrk="1" latinLnBrk="0" hangingPunct="1">
      <a:defRPr sz="600" kern="1200">
        <a:solidFill>
          <a:schemeClr val="tx1"/>
        </a:solidFill>
        <a:latin typeface="+mn-lt"/>
        <a:ea typeface="+mn-ea"/>
        <a:cs typeface="+mn-cs"/>
      </a:defRPr>
    </a:lvl6pPr>
    <a:lvl7pPr marL="1369821" algn="l" defTabSz="228303" rtl="0" eaLnBrk="1" latinLnBrk="0" hangingPunct="1">
      <a:defRPr sz="600" kern="1200">
        <a:solidFill>
          <a:schemeClr val="tx1"/>
        </a:solidFill>
        <a:latin typeface="+mn-lt"/>
        <a:ea typeface="+mn-ea"/>
        <a:cs typeface="+mn-cs"/>
      </a:defRPr>
    </a:lvl7pPr>
    <a:lvl8pPr marL="1598125" algn="l" defTabSz="228303" rtl="0" eaLnBrk="1" latinLnBrk="0" hangingPunct="1">
      <a:defRPr sz="600" kern="1200">
        <a:solidFill>
          <a:schemeClr val="tx1"/>
        </a:solidFill>
        <a:latin typeface="+mn-lt"/>
        <a:ea typeface="+mn-ea"/>
        <a:cs typeface="+mn-cs"/>
      </a:defRPr>
    </a:lvl8pPr>
    <a:lvl9pPr marL="1826429" algn="l" defTabSz="228303"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Challenges: dual managed accts</a:t>
            </a:r>
          </a:p>
          <a:p>
            <a:r>
              <a:rPr lang="en-US"/>
              <a:t>When an acct goes into a module:</a:t>
            </a:r>
          </a:p>
          <a:p>
            <a:r>
              <a:rPr lang="en-US"/>
              <a:t>SMB BAE – after closed-won</a:t>
            </a:r>
          </a:p>
          <a:p>
            <a:r>
              <a:rPr lang="en-US"/>
              <a:t>SMB SBAE – 6+ months</a:t>
            </a:r>
          </a:p>
          <a:p>
            <a:r>
              <a:rPr lang="en-US"/>
              <a:t>ENT – 12+ months after initial closed-won date </a:t>
            </a:r>
          </a:p>
          <a:p>
            <a:endParaRPr lang="en-US"/>
          </a:p>
          <a:p>
            <a:r>
              <a:rPr lang="en-US"/>
              <a:t>Clarification BAE protected timeframe w/out </a:t>
            </a:r>
            <a:r>
              <a:rPr lang="en-US" err="1"/>
              <a:t>mgr</a:t>
            </a:r>
            <a:r>
              <a:rPr lang="en-US"/>
              <a:t> extension, 65 days – GOC, way migration to base is written</a:t>
            </a:r>
          </a:p>
          <a:p>
            <a:endParaRPr lang="en-US"/>
          </a:p>
          <a:p>
            <a:endParaRPr lang="en-US"/>
          </a:p>
        </p:txBody>
      </p:sp>
      <p:sp>
        <p:nvSpPr>
          <p:cNvPr id="4" name="Slide Number Placeholder 3"/>
          <p:cNvSpPr>
            <a:spLocks noGrp="1"/>
          </p:cNvSpPr>
          <p:nvPr>
            <p:ph type="sldNum" sz="quarter" idx="5"/>
          </p:nvPr>
        </p:nvSpPr>
        <p:spPr/>
        <p:txBody>
          <a:bodyPr/>
          <a:lstStyle/>
          <a:p>
            <a:fld id="{05A0EA9D-4D97-4881-97B9-1631E13FA5C4}" type="slidenum">
              <a:rPr lang="en-US" smtClean="0"/>
              <a:t>2</a:t>
            </a:fld>
            <a:endParaRPr lang="en-US"/>
          </a:p>
        </p:txBody>
      </p:sp>
    </p:spTree>
    <p:extLst>
      <p:ext uri="{BB962C8B-B14F-4D97-AF65-F5344CB8AC3E}">
        <p14:creationId xmlns:p14="http://schemas.microsoft.com/office/powerpoint/2010/main" val="3865527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Challenges: dual managed accts</a:t>
            </a:r>
          </a:p>
          <a:p>
            <a:r>
              <a:rPr lang="en-US"/>
              <a:t>When an acct goes into a module:</a:t>
            </a:r>
          </a:p>
          <a:p>
            <a:r>
              <a:rPr lang="en-US"/>
              <a:t>SMB BAE – after closed-won</a:t>
            </a:r>
          </a:p>
          <a:p>
            <a:r>
              <a:rPr lang="en-US"/>
              <a:t>SMB SBAE – 6+ months</a:t>
            </a:r>
          </a:p>
          <a:p>
            <a:r>
              <a:rPr lang="en-US"/>
              <a:t>ENT – 12+ months after initial closed-won date </a:t>
            </a:r>
          </a:p>
          <a:p>
            <a:endParaRPr lang="en-US"/>
          </a:p>
          <a:p>
            <a:r>
              <a:rPr lang="en-US"/>
              <a:t>Clarification BAE protected timeframe w/out </a:t>
            </a:r>
            <a:r>
              <a:rPr lang="en-US" err="1"/>
              <a:t>mgr</a:t>
            </a:r>
            <a:r>
              <a:rPr lang="en-US"/>
              <a:t> extension, 65 days – GOC, way migration to base is written</a:t>
            </a:r>
          </a:p>
          <a:p>
            <a:endParaRPr lang="en-US"/>
          </a:p>
          <a:p>
            <a:endParaRPr lang="en-US"/>
          </a:p>
        </p:txBody>
      </p:sp>
      <p:sp>
        <p:nvSpPr>
          <p:cNvPr id="4" name="Slide Number Placeholder 3"/>
          <p:cNvSpPr>
            <a:spLocks noGrp="1"/>
          </p:cNvSpPr>
          <p:nvPr>
            <p:ph type="sldNum" sz="quarter" idx="5"/>
          </p:nvPr>
        </p:nvSpPr>
        <p:spPr/>
        <p:txBody>
          <a:bodyPr/>
          <a:lstStyle/>
          <a:p>
            <a:fld id="{05A0EA9D-4D97-4881-97B9-1631E13FA5C4}" type="slidenum">
              <a:rPr lang="en-US" smtClean="0"/>
              <a:t>3</a:t>
            </a:fld>
            <a:endParaRPr lang="en-US"/>
          </a:p>
        </p:txBody>
      </p:sp>
    </p:spTree>
    <p:extLst>
      <p:ext uri="{BB962C8B-B14F-4D97-AF65-F5344CB8AC3E}">
        <p14:creationId xmlns:p14="http://schemas.microsoft.com/office/powerpoint/2010/main" val="322557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550028">
              <a:defRPr/>
            </a:pPr>
            <a:fld id="{C94E8D62-D41F-6042-BCDF-79D228EFA10F}" type="slidenum">
              <a:rPr lang="en-US">
                <a:solidFill>
                  <a:prstClr val="black"/>
                </a:solidFill>
              </a:rPr>
              <a:pPr defTabSz="550028">
                <a:defRPr/>
              </a:pPr>
              <a:t>5</a:t>
            </a:fld>
            <a:endParaRPr lang="en-US" dirty="0">
              <a:solidFill>
                <a:prstClr val="black"/>
              </a:solidFill>
            </a:endParaRPr>
          </a:p>
        </p:txBody>
      </p:sp>
    </p:spTree>
    <p:extLst>
      <p:ext uri="{BB962C8B-B14F-4D97-AF65-F5344CB8AC3E}">
        <p14:creationId xmlns:p14="http://schemas.microsoft.com/office/powerpoint/2010/main" val="232763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0EA9D-4D97-4881-97B9-1631E13FA5C4}" type="slidenum">
              <a:rPr lang="en-US" smtClean="0"/>
              <a:t>7</a:t>
            </a:fld>
            <a:endParaRPr lang="en-US"/>
          </a:p>
        </p:txBody>
      </p:sp>
    </p:spTree>
    <p:extLst>
      <p:ext uri="{BB962C8B-B14F-4D97-AF65-F5344CB8AC3E}">
        <p14:creationId xmlns:p14="http://schemas.microsoft.com/office/powerpoint/2010/main" val="234956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1CE9C83E-2AE6-4E6F-BCD1-413B2B24F1ED}"/>
              </a:ext>
            </a:extLst>
          </p:cNvPr>
          <p:cNvSpPr>
            <a:spLocks noGrp="1"/>
          </p:cNvSpPr>
          <p:nvPr>
            <p:ph type="body" sz="quarter" idx="10" hasCustomPrompt="1"/>
          </p:nvPr>
        </p:nvSpPr>
        <p:spPr>
          <a:xfrm>
            <a:off x="354330" y="1449239"/>
            <a:ext cx="8435340" cy="4715025"/>
          </a:xfrm>
          <a:prstGeom prst="rect">
            <a:avLst/>
          </a:prstGeom>
        </p:spPr>
        <p:txBody>
          <a:bodyPr lIns="0" tIns="0" rIns="0" bIns="0"/>
          <a:lstStyle>
            <a:lvl1pPr algn="l">
              <a:lnSpc>
                <a:spcPct val="110000"/>
              </a:lnSpc>
              <a:spcBef>
                <a:spcPts val="0"/>
              </a:spcBef>
              <a:spcAft>
                <a:spcPts val="1000"/>
              </a:spcAft>
              <a:defRPr sz="1400">
                <a:solidFill>
                  <a:schemeClr val="tx2"/>
                </a:solidFill>
                <a:latin typeface="+mj-lt"/>
              </a:defRPr>
            </a:lvl1pPr>
            <a:lvl2pPr marL="173038" indent="-173038" algn="l">
              <a:lnSpc>
                <a:spcPct val="110000"/>
              </a:lnSpc>
              <a:spcBef>
                <a:spcPts val="0"/>
              </a:spcBef>
              <a:spcAft>
                <a:spcPts val="1000"/>
              </a:spcAft>
              <a:buFont typeface="Arial" panose="020B0604020202020204" pitchFamily="34" charset="0"/>
              <a:buChar char="•"/>
              <a:defRPr sz="1400">
                <a:solidFill>
                  <a:schemeClr val="tx2"/>
                </a:solidFill>
                <a:latin typeface="+mj-lt"/>
              </a:defRPr>
            </a:lvl2pPr>
            <a:lvl3pPr marL="344488" indent="-17145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11175" indent="-166688"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96925" indent="-28575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4170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Section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9F46A-F98B-40B7-A386-DFEE31BAB9AB}"/>
              </a:ext>
            </a:extLst>
          </p:cNvPr>
          <p:cNvSpPr txBox="1"/>
          <p:nvPr userDrawn="1"/>
        </p:nvSpPr>
        <p:spPr>
          <a:xfrm>
            <a:off x="359288" y="6484382"/>
            <a:ext cx="3246120" cy="138499"/>
          </a:xfrm>
          <a:prstGeom prst="rect">
            <a:avLst/>
          </a:prstGeom>
          <a:noFill/>
        </p:spPr>
        <p:txBody>
          <a:bodyPr wrap="square" lIns="0" tIns="0" rIns="0" bIns="0" rtlCol="0">
            <a:spAutoFit/>
          </a:bodyPr>
          <a:lstStyle/>
          <a:p>
            <a:pPr algn="l"/>
            <a:r>
              <a:rPr lang="en-US" sz="900" dirty="0">
                <a:solidFill>
                  <a:schemeClr val="accent5"/>
                </a:solidFill>
                <a:latin typeface="+mj-lt"/>
              </a:rPr>
              <a:t>Comcast Proprietary &amp; Confidential</a:t>
            </a:r>
          </a:p>
        </p:txBody>
      </p:sp>
      <p:pic>
        <p:nvPicPr>
          <p:cNvPr id="10" name="Picture 9">
            <a:extLst>
              <a:ext uri="{FF2B5EF4-FFF2-40B4-BE49-F238E27FC236}">
                <a16:creationId xmlns:a16="http://schemas.microsoft.com/office/drawing/2014/main" id="{6CC3D367-56FD-454B-AF22-A8654CCABC4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110776"/>
          </a:xfrm>
          <a:prstGeom prst="rect">
            <a:avLst/>
          </a:prstGeom>
        </p:spPr>
      </p:pic>
      <p:sp>
        <p:nvSpPr>
          <p:cNvPr id="13" name="Rectangle 12"/>
          <p:cNvSpPr/>
          <p:nvPr userDrawn="1"/>
        </p:nvSpPr>
        <p:spPr>
          <a:xfrm>
            <a:off x="7486651" y="5789593"/>
            <a:ext cx="1478756" cy="400091"/>
          </a:xfrm>
          <a:prstGeom prst="rect">
            <a:avLst/>
          </a:prstGeom>
          <a:solidFill>
            <a:schemeClr val="bg1"/>
          </a:solidFill>
          <a:ln>
            <a:noFill/>
          </a:ln>
        </p:spPr>
        <p:txBody>
          <a:bodyPr wrap="square" lIns="91423" tIns="45711" rIns="91423" bIns="45711" rtlCol="0" anchor="ctr">
            <a:spAutoFit/>
          </a:bodyPr>
          <a:lstStyle/>
          <a:p>
            <a:pPr marL="0" marR="0" indent="0" algn="ctr" defTabSz="914153" eaLnBrk="1" fontAlgn="auto" latinLnBrk="0" hangingPunct="1">
              <a:lnSpc>
                <a:spcPct val="100000"/>
              </a:lnSpc>
              <a:spcBef>
                <a:spcPts val="0"/>
              </a:spcBef>
              <a:spcAft>
                <a:spcPts val="0"/>
              </a:spcAft>
              <a:buClrTx/>
              <a:buSzTx/>
              <a:buFontTx/>
              <a:buNone/>
              <a:tabLst/>
            </a:pPr>
            <a:endParaRPr kumimoji="0" lang="en-US" sz="2000" b="1" i="0" u="none" strike="noStrike" kern="0" cap="none" spc="51" normalizeH="0" baseline="0" noProof="0" dirty="0">
              <a:ln>
                <a:noFill/>
              </a:ln>
              <a:solidFill>
                <a:srgbClr val="FFFFFF"/>
              </a:solidFill>
              <a:effectLst/>
              <a:uLnTx/>
              <a:uFillTx/>
              <a:latin typeface="+mj-lt"/>
            </a:endParaRPr>
          </a:p>
        </p:txBody>
      </p:sp>
      <p:pic>
        <p:nvPicPr>
          <p:cNvPr id="11" name="Picture 10" descr="CB_BeyondFast_Lockup_K_Black_RGB_06142018_ForPPT.ai">
            <a:extLst>
              <a:ext uri="{FF2B5EF4-FFF2-40B4-BE49-F238E27FC236}">
                <a16:creationId xmlns:a16="http://schemas.microsoft.com/office/drawing/2014/main" id="{0754C101-217F-46E4-899D-57E79B4AF2A6}"/>
              </a:ext>
            </a:extLst>
          </p:cNvPr>
          <p:cNvPicPr>
            <a:picLocks noChangeAspect="1"/>
          </p:cNvPicPr>
          <p:nvPr userDrawn="1"/>
        </p:nvPicPr>
        <p:blipFill>
          <a:blip r:embed="rId3" cstate="print">
            <a:lum bright="100000" contrast="100000"/>
            <a:extLst>
              <a:ext uri="{28A0092B-C50C-407E-A947-70E740481C1C}">
                <a14:useLocalDpi xmlns:a14="http://schemas.microsoft.com/office/drawing/2010/main"/>
              </a:ext>
            </a:extLst>
          </a:blip>
          <a:stretch>
            <a:fillRect/>
          </a:stretch>
        </p:blipFill>
        <p:spPr>
          <a:xfrm>
            <a:off x="7622884" y="5447663"/>
            <a:ext cx="1180943" cy="920152"/>
          </a:xfrm>
          <a:prstGeom prst="rect">
            <a:avLst/>
          </a:prstGeom>
        </p:spPr>
      </p:pic>
      <p:sp>
        <p:nvSpPr>
          <p:cNvPr id="14" name="Rectangle 13"/>
          <p:cNvSpPr/>
          <p:nvPr userDrawn="1"/>
        </p:nvSpPr>
        <p:spPr>
          <a:xfrm>
            <a:off x="7622885" y="816244"/>
            <a:ext cx="1478756" cy="400091"/>
          </a:xfrm>
          <a:prstGeom prst="rect">
            <a:avLst/>
          </a:prstGeom>
          <a:solidFill>
            <a:schemeClr val="bg1"/>
          </a:solidFill>
          <a:ln>
            <a:noFill/>
          </a:ln>
        </p:spPr>
        <p:txBody>
          <a:bodyPr wrap="square" lIns="91423" tIns="45711" rIns="91423" bIns="45711" rtlCol="0" anchor="ctr">
            <a:spAutoFit/>
          </a:bodyPr>
          <a:lstStyle/>
          <a:p>
            <a:pPr marL="0" marR="0" indent="0" algn="ctr" defTabSz="914153" eaLnBrk="1" fontAlgn="auto" latinLnBrk="0" hangingPunct="1">
              <a:lnSpc>
                <a:spcPct val="100000"/>
              </a:lnSpc>
              <a:spcBef>
                <a:spcPts val="0"/>
              </a:spcBef>
              <a:spcAft>
                <a:spcPts val="0"/>
              </a:spcAft>
              <a:buClrTx/>
              <a:buSzTx/>
              <a:buFontTx/>
              <a:buNone/>
              <a:tabLst/>
            </a:pPr>
            <a:endParaRPr kumimoji="0" lang="en-US" sz="2000" b="1" i="0" u="none" strike="noStrike" kern="0" cap="none" spc="51" normalizeH="0" baseline="0" noProof="0" dirty="0">
              <a:ln>
                <a:noFill/>
              </a:ln>
              <a:solidFill>
                <a:srgbClr val="FFFFFF"/>
              </a:solidFill>
              <a:effectLst/>
              <a:uLnTx/>
              <a:uFillTx/>
              <a:latin typeface="+mj-lt"/>
            </a:endParaRPr>
          </a:p>
        </p:txBody>
      </p:sp>
      <p:sp>
        <p:nvSpPr>
          <p:cNvPr id="15" name="Title 8"/>
          <p:cNvSpPr>
            <a:spLocks noGrp="1"/>
          </p:cNvSpPr>
          <p:nvPr>
            <p:ph type="title" hasCustomPrompt="1"/>
          </p:nvPr>
        </p:nvSpPr>
        <p:spPr>
          <a:xfrm>
            <a:off x="518435" y="2272206"/>
            <a:ext cx="6677495" cy="1880695"/>
          </a:xfrm>
          <a:prstGeom prst="rect">
            <a:avLst/>
          </a:prstGeom>
        </p:spPr>
        <p:txBody>
          <a:bodyPr/>
          <a:lstStyle>
            <a:lvl1pPr algn="l">
              <a:defRPr sz="4800" b="1" baseline="0">
                <a:solidFill>
                  <a:schemeClr val="accent2"/>
                </a:solidFill>
              </a:defRPr>
            </a:lvl1pPr>
          </a:lstStyle>
          <a:p>
            <a:r>
              <a:rPr lang="en-US" dirty="0"/>
              <a:t>Click to add Section Title</a:t>
            </a:r>
          </a:p>
        </p:txBody>
      </p:sp>
      <p:sp>
        <p:nvSpPr>
          <p:cNvPr id="8" name="Rectangle 7"/>
          <p:cNvSpPr/>
          <p:nvPr userDrawn="1"/>
        </p:nvSpPr>
        <p:spPr>
          <a:xfrm>
            <a:off x="7600950" y="333375"/>
            <a:ext cx="1457325" cy="952500"/>
          </a:xfrm>
          <a:prstGeom prst="rect">
            <a:avLst/>
          </a:prstGeom>
          <a:solidFill>
            <a:schemeClr val="bg2"/>
          </a:solidFill>
          <a:ln>
            <a:solidFill>
              <a:schemeClr val="bg2"/>
            </a:solidFill>
          </a:ln>
        </p:spPr>
        <p:txBody>
          <a:bodyPr wrap="square" lIns="91423" tIns="45711" rIns="91423" bIns="45711" rtlCol="0" anchor="ctr">
            <a:spAutoFit/>
          </a:bodyPr>
          <a:lstStyle/>
          <a:p>
            <a:pPr marL="0" marR="0" indent="0" algn="ctr" defTabSz="914153" eaLnBrk="1" fontAlgn="auto" latinLnBrk="0" hangingPunct="1">
              <a:lnSpc>
                <a:spcPct val="100000"/>
              </a:lnSpc>
              <a:spcBef>
                <a:spcPts val="0"/>
              </a:spcBef>
              <a:spcAft>
                <a:spcPts val="0"/>
              </a:spcAft>
              <a:buClrTx/>
              <a:buSzTx/>
              <a:buFontTx/>
              <a:buNone/>
              <a:tabLst/>
            </a:pPr>
            <a:endParaRPr kumimoji="0" lang="en-US" sz="2000" b="1" i="0" u="none" strike="noStrike" kern="0" cap="none" spc="51" normalizeH="0" baseline="0" noProof="0" dirty="0">
              <a:ln>
                <a:noFill/>
              </a:ln>
              <a:solidFill>
                <a:srgbClr val="FFFFFF"/>
              </a:solidFill>
              <a:effectLst/>
              <a:uLnTx/>
              <a:uFillTx/>
              <a:latin typeface="+mj-lt"/>
            </a:endParaRPr>
          </a:p>
        </p:txBody>
      </p:sp>
      <p:sp>
        <p:nvSpPr>
          <p:cNvPr id="9" name="Rectangle 8"/>
          <p:cNvSpPr/>
          <p:nvPr userDrawn="1"/>
        </p:nvSpPr>
        <p:spPr>
          <a:xfrm>
            <a:off x="7546182" y="5670381"/>
            <a:ext cx="1457325" cy="952500"/>
          </a:xfrm>
          <a:prstGeom prst="rect">
            <a:avLst/>
          </a:prstGeom>
          <a:solidFill>
            <a:schemeClr val="bg2"/>
          </a:solidFill>
          <a:ln>
            <a:solidFill>
              <a:schemeClr val="bg2"/>
            </a:solidFill>
          </a:ln>
        </p:spPr>
        <p:txBody>
          <a:bodyPr wrap="square" lIns="91423" tIns="45711" rIns="91423" bIns="45711" rtlCol="0" anchor="ctr">
            <a:spAutoFit/>
          </a:bodyPr>
          <a:lstStyle/>
          <a:p>
            <a:pPr marL="0" marR="0" indent="0" algn="ctr" defTabSz="914153" eaLnBrk="1" fontAlgn="auto" latinLnBrk="0" hangingPunct="1">
              <a:lnSpc>
                <a:spcPct val="100000"/>
              </a:lnSpc>
              <a:spcBef>
                <a:spcPts val="0"/>
              </a:spcBef>
              <a:spcAft>
                <a:spcPts val="0"/>
              </a:spcAft>
              <a:buClrTx/>
              <a:buSzTx/>
              <a:buFontTx/>
              <a:buNone/>
              <a:tabLst/>
            </a:pPr>
            <a:endParaRPr kumimoji="0" lang="en-US" sz="2000" b="1" i="0" u="none" strike="noStrike" kern="0" cap="none" spc="51" normalizeH="0" baseline="0" noProof="0" dirty="0">
              <a:ln>
                <a:noFill/>
              </a:ln>
              <a:solidFill>
                <a:srgbClr val="FFFFFF"/>
              </a:solidFill>
              <a:effectLst/>
              <a:uLnTx/>
              <a:uFillTx/>
              <a:latin typeface="+mj-lt"/>
            </a:endParaRPr>
          </a:p>
        </p:txBody>
      </p:sp>
    </p:spTree>
    <p:extLst>
      <p:ext uri="{BB962C8B-B14F-4D97-AF65-F5344CB8AC3E}">
        <p14:creationId xmlns:p14="http://schemas.microsoft.com/office/powerpoint/2010/main" val="313871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6115050" y="6311903"/>
            <a:ext cx="2400300" cy="409575"/>
          </a:xfrm>
          <a:prstGeom prst="rect">
            <a:avLst/>
          </a:prstGeom>
        </p:spPr>
        <p:txBody>
          <a:bodyPr/>
          <a:lstStyle>
            <a:lvl1pPr>
              <a:defRPr>
                <a:solidFill>
                  <a:schemeClr val="bg1"/>
                </a:solidFill>
              </a:defRPr>
            </a:lvl1pPr>
          </a:lstStyle>
          <a:p>
            <a:r>
              <a:rPr lang="en-US"/>
              <a:t>Page </a:t>
            </a:r>
            <a:fld id="{20C8C57F-7FA8-47A6-9FA5-CC14F0508E3B}" type="slidenum">
              <a:rPr lang="en-US" smtClean="0"/>
              <a:pPr/>
              <a:t>‹#›</a:t>
            </a:fld>
            <a:endParaRPr lang="en-US"/>
          </a:p>
        </p:txBody>
      </p:sp>
      <p:sp>
        <p:nvSpPr>
          <p:cNvPr id="3" name="Slide Number Placeholder 5"/>
          <p:cNvSpPr txBox="1">
            <a:spLocks/>
          </p:cNvSpPr>
          <p:nvPr userDrawn="1"/>
        </p:nvSpPr>
        <p:spPr>
          <a:xfrm>
            <a:off x="6115050" y="6311903"/>
            <a:ext cx="2400300" cy="409575"/>
          </a:xfrm>
          <a:prstGeom prst="rect">
            <a:avLst/>
          </a:prstGeom>
        </p:spPr>
        <p:txBody>
          <a:bodyPr/>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a:t>Page </a:t>
            </a:r>
            <a:fld id="{20C8C57F-7FA8-47A6-9FA5-CC14F0508E3B}" type="slidenum">
              <a:rPr lang="en-US" sz="1800" smtClean="0"/>
              <a:pPr/>
              <a:t>‹#›</a:t>
            </a:fld>
            <a:endParaRPr lang="en-US" sz="1800"/>
          </a:p>
        </p:txBody>
      </p:sp>
      <p:sp>
        <p:nvSpPr>
          <p:cNvPr id="4"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5" name="Subtitle 2"/>
          <p:cNvSpPr>
            <a:spLocks noGrp="1"/>
          </p:cNvSpPr>
          <p:nvPr>
            <p:ph type="subTitle" idx="1"/>
          </p:nvPr>
        </p:nvSpPr>
        <p:spPr>
          <a:xfrm>
            <a:off x="1143000" y="3602038"/>
            <a:ext cx="6858000" cy="1655763"/>
          </a:xfrm>
          <a:prstGeom prst="rect">
            <a:avLst/>
          </a:prstGeo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6" name="Date Placeholder 3"/>
          <p:cNvSpPr>
            <a:spLocks noGrp="1"/>
          </p:cNvSpPr>
          <p:nvPr>
            <p:ph type="dt" sz="half" idx="10"/>
          </p:nvPr>
        </p:nvSpPr>
        <p:spPr>
          <a:xfrm>
            <a:off x="628650" y="6356352"/>
            <a:ext cx="2057400" cy="365125"/>
          </a:xfrm>
          <a:prstGeom prst="rect">
            <a:avLst/>
          </a:prstGeom>
        </p:spPr>
        <p:txBody>
          <a:bodyPr/>
          <a:lstStyle/>
          <a:p>
            <a:endParaRPr lang="en-US"/>
          </a:p>
        </p:txBody>
      </p:sp>
      <p:sp>
        <p:nvSpPr>
          <p:cNvPr id="7" name="Footer Placeholder 4"/>
          <p:cNvSpPr>
            <a:spLocks noGrp="1"/>
          </p:cNvSpPr>
          <p:nvPr>
            <p:ph type="ftr" sz="quarter" idx="11"/>
          </p:nvPr>
        </p:nvSpPr>
        <p:spPr>
          <a:xfrm>
            <a:off x="3028950" y="6356352"/>
            <a:ext cx="3086100" cy="365125"/>
          </a:xfrm>
          <a:prstGeom prst="rect">
            <a:avLst/>
          </a:prstGeom>
        </p:spPr>
        <p:txBody>
          <a:bodyPr/>
          <a:lstStyle/>
          <a:p>
            <a:endParaRPr lang="en-US"/>
          </a:p>
        </p:txBody>
      </p:sp>
    </p:spTree>
    <p:extLst>
      <p:ext uri="{BB962C8B-B14F-4D97-AF65-F5344CB8AC3E}">
        <p14:creationId xmlns:p14="http://schemas.microsoft.com/office/powerpoint/2010/main" val="320864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6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1CE9C83E-2AE6-4E6F-BCD1-413B2B24F1ED}"/>
              </a:ext>
            </a:extLst>
          </p:cNvPr>
          <p:cNvSpPr>
            <a:spLocks noGrp="1"/>
          </p:cNvSpPr>
          <p:nvPr>
            <p:ph type="body" sz="quarter" idx="10" hasCustomPrompt="1"/>
          </p:nvPr>
        </p:nvSpPr>
        <p:spPr>
          <a:xfrm>
            <a:off x="354330" y="2152651"/>
            <a:ext cx="8435340" cy="4011613"/>
          </a:xfrm>
          <a:prstGeom prst="rect">
            <a:avLst/>
          </a:prstGeom>
        </p:spPr>
        <p:txBody>
          <a:bodyPr lIns="0" tIns="0" rIns="0" bIns="0"/>
          <a:lstStyle>
            <a:lvl1pPr algn="l">
              <a:lnSpc>
                <a:spcPct val="110000"/>
              </a:lnSpc>
              <a:spcBef>
                <a:spcPts val="0"/>
              </a:spcBef>
              <a:spcAft>
                <a:spcPts val="1000"/>
              </a:spcAft>
              <a:defRPr sz="1400">
                <a:solidFill>
                  <a:schemeClr val="tx2"/>
                </a:solidFill>
                <a:latin typeface="+mj-lt"/>
              </a:defRPr>
            </a:lvl1pPr>
            <a:lvl2pPr marL="173038" indent="-173038" algn="l">
              <a:lnSpc>
                <a:spcPct val="110000"/>
              </a:lnSpc>
              <a:spcBef>
                <a:spcPts val="0"/>
              </a:spcBef>
              <a:spcAft>
                <a:spcPts val="1000"/>
              </a:spcAft>
              <a:buFont typeface="Arial" panose="020B0604020202020204" pitchFamily="34" charset="0"/>
              <a:buChar char="•"/>
              <a:defRPr sz="1400">
                <a:solidFill>
                  <a:schemeClr val="tx2"/>
                </a:solidFill>
                <a:latin typeface="+mj-lt"/>
              </a:defRPr>
            </a:lvl2pPr>
            <a:lvl3pPr marL="344488" indent="-17145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11175" indent="-166688"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96925" indent="-28575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sp>
        <p:nvSpPr>
          <p:cNvPr id="4" name="Text Placeholder 7">
            <a:extLst>
              <a:ext uri="{FF2B5EF4-FFF2-40B4-BE49-F238E27FC236}">
                <a16:creationId xmlns:a16="http://schemas.microsoft.com/office/drawing/2014/main" id="{73B844A1-0879-4498-8518-C12FF02DC3C9}"/>
              </a:ext>
            </a:extLst>
          </p:cNvPr>
          <p:cNvSpPr>
            <a:spLocks noGrp="1"/>
          </p:cNvSpPr>
          <p:nvPr>
            <p:ph type="body" sz="quarter" idx="12"/>
          </p:nvPr>
        </p:nvSpPr>
        <p:spPr>
          <a:xfrm>
            <a:off x="354329" y="1452555"/>
            <a:ext cx="8435340" cy="542924"/>
          </a:xfrm>
          <a:prstGeom prst="rect">
            <a:avLst/>
          </a:prstGeom>
        </p:spPr>
        <p:txBody>
          <a:bodyPr lIns="0" tIns="0" rIns="0" bIns="0"/>
          <a:lstStyle>
            <a:lvl1pPr marL="0" indent="0" algn="l">
              <a:lnSpc>
                <a:spcPct val="110000"/>
              </a:lnSpc>
              <a:spcBef>
                <a:spcPts val="0"/>
              </a:spcBef>
              <a:spcAft>
                <a:spcPts val="1000"/>
              </a:spcAft>
              <a:buFont typeface="Arial" panose="020B0604020202020204" pitchFamily="34" charset="0"/>
              <a:buNone/>
              <a:defRPr sz="1800" b="1">
                <a:solidFill>
                  <a:schemeClr val="accent1"/>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182880" indent="0" algn="l">
              <a:lnSpc>
                <a:spcPct val="110000"/>
              </a:lnSpc>
              <a:spcBef>
                <a:spcPts val="0"/>
              </a:spcBef>
              <a:spcAft>
                <a:spcPts val="1000"/>
              </a:spcAft>
              <a:buFont typeface="Arial" panose="020B0604020202020204" pitchFamily="34" charset="0"/>
              <a:buNone/>
              <a:defRPr sz="1400">
                <a:solidFill>
                  <a:schemeClr val="tx1"/>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1"/>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1"/>
                </a:solidFill>
                <a:latin typeface="+mj-lt"/>
              </a:defRPr>
            </a:lvl5pPr>
          </a:lstStyle>
          <a:p>
            <a:pPr lvl="0"/>
            <a:r>
              <a:rPr lang="en-US"/>
              <a:t>Click to edit Master text styles</a:t>
            </a:r>
          </a:p>
        </p:txBody>
      </p:sp>
    </p:spTree>
    <p:extLst>
      <p:ext uri="{BB962C8B-B14F-4D97-AF65-F5344CB8AC3E}">
        <p14:creationId xmlns:p14="http://schemas.microsoft.com/office/powerpoint/2010/main" val="39427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1CE9C83E-2AE6-4E6F-BCD1-413B2B24F1ED}"/>
              </a:ext>
            </a:extLst>
          </p:cNvPr>
          <p:cNvSpPr>
            <a:spLocks noGrp="1"/>
          </p:cNvSpPr>
          <p:nvPr>
            <p:ph type="body" sz="quarter" idx="10" hasCustomPrompt="1"/>
          </p:nvPr>
        </p:nvSpPr>
        <p:spPr>
          <a:xfrm>
            <a:off x="354329" y="1449239"/>
            <a:ext cx="4046220" cy="4715025"/>
          </a:xfrm>
          <a:prstGeom prst="rect">
            <a:avLst/>
          </a:prstGeom>
        </p:spPr>
        <p:txBody>
          <a:bodyPr lIns="0" tIns="0" rIns="0" bIns="0"/>
          <a:lstStyle>
            <a:lvl1pPr marL="18288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36576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sp>
        <p:nvSpPr>
          <p:cNvPr id="6" name="Text Placeholder 7">
            <a:extLst>
              <a:ext uri="{FF2B5EF4-FFF2-40B4-BE49-F238E27FC236}">
                <a16:creationId xmlns:a16="http://schemas.microsoft.com/office/drawing/2014/main" id="{8BBE4EBF-4A28-42C8-850D-855B28CA08B3}"/>
              </a:ext>
            </a:extLst>
          </p:cNvPr>
          <p:cNvSpPr>
            <a:spLocks noGrp="1"/>
          </p:cNvSpPr>
          <p:nvPr>
            <p:ph type="body" sz="quarter" idx="11" hasCustomPrompt="1"/>
          </p:nvPr>
        </p:nvSpPr>
        <p:spPr>
          <a:xfrm>
            <a:off x="4750348" y="1449237"/>
            <a:ext cx="4046220" cy="4715025"/>
          </a:xfrm>
          <a:prstGeom prst="rect">
            <a:avLst/>
          </a:prstGeom>
        </p:spPr>
        <p:txBody>
          <a:bodyPr lIns="0" tIns="0" rIns="0" bIns="0"/>
          <a:lstStyle>
            <a:lvl1pPr marL="18288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36576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cxnSp>
        <p:nvCxnSpPr>
          <p:cNvPr id="7" name="Straight Connector 6">
            <a:extLst>
              <a:ext uri="{FF2B5EF4-FFF2-40B4-BE49-F238E27FC236}">
                <a16:creationId xmlns:a16="http://schemas.microsoft.com/office/drawing/2014/main" id="{981C4AC0-5D91-4143-9E1E-C41187312ECD}"/>
              </a:ext>
            </a:extLst>
          </p:cNvPr>
          <p:cNvCxnSpPr>
            <a:cxnSpLocks/>
          </p:cNvCxnSpPr>
          <p:nvPr/>
        </p:nvCxnSpPr>
        <p:spPr>
          <a:xfrm>
            <a:off x="4572000" y="1449239"/>
            <a:ext cx="0" cy="4783049"/>
          </a:xfrm>
          <a:prstGeom prst="line">
            <a:avLst/>
          </a:prstGeom>
          <a:noFill/>
          <a:ln w="6350" cap="flat" cmpd="sng" algn="ctr">
            <a:solidFill>
              <a:schemeClr val="accent5">
                <a:lumMod val="60000"/>
                <a:lumOff val="40000"/>
              </a:schemeClr>
            </a:solidFill>
            <a:prstDash val="solid"/>
            <a:miter lim="800000"/>
          </a:ln>
          <a:effectLst/>
        </p:spPr>
      </p:cxnSp>
      <p:cxnSp>
        <p:nvCxnSpPr>
          <p:cNvPr id="9" name="Straight Connector 8">
            <a:extLst>
              <a:ext uri="{FF2B5EF4-FFF2-40B4-BE49-F238E27FC236}">
                <a16:creationId xmlns:a16="http://schemas.microsoft.com/office/drawing/2014/main" id="{981C4AC0-5D91-4143-9E1E-C41187312ECD}"/>
              </a:ext>
            </a:extLst>
          </p:cNvPr>
          <p:cNvCxnSpPr>
            <a:cxnSpLocks/>
          </p:cNvCxnSpPr>
          <p:nvPr userDrawn="1"/>
        </p:nvCxnSpPr>
        <p:spPr>
          <a:xfrm>
            <a:off x="4572000" y="1449239"/>
            <a:ext cx="0" cy="4783049"/>
          </a:xfrm>
          <a:prstGeom prst="line">
            <a:avLst/>
          </a:prstGeom>
          <a:noFill/>
          <a:ln w="6350" cap="flat" cmpd="sng" algn="ctr">
            <a:solidFill>
              <a:schemeClr val="accent5">
                <a:lumMod val="60000"/>
                <a:lumOff val="40000"/>
              </a:schemeClr>
            </a:solidFill>
            <a:prstDash val="solid"/>
            <a:miter lim="800000"/>
          </a:ln>
          <a:effectLst/>
        </p:spPr>
      </p:cxnSp>
    </p:spTree>
    <p:extLst>
      <p:ext uri="{BB962C8B-B14F-4D97-AF65-F5344CB8AC3E}">
        <p14:creationId xmlns:p14="http://schemas.microsoft.com/office/powerpoint/2010/main" val="175768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1CE9C83E-2AE6-4E6F-BCD1-413B2B24F1ED}"/>
              </a:ext>
            </a:extLst>
          </p:cNvPr>
          <p:cNvSpPr>
            <a:spLocks noGrp="1"/>
          </p:cNvSpPr>
          <p:nvPr>
            <p:ph type="body" sz="quarter" idx="10" hasCustomPrompt="1"/>
          </p:nvPr>
        </p:nvSpPr>
        <p:spPr>
          <a:xfrm>
            <a:off x="354330" y="2160104"/>
            <a:ext cx="2669151" cy="4004159"/>
          </a:xfrm>
          <a:prstGeom prst="rect">
            <a:avLst/>
          </a:prstGeom>
        </p:spPr>
        <p:txBody>
          <a:bodyPr lIns="0" tIns="0" rIns="0" bIns="0"/>
          <a:lstStyle>
            <a:lvl1pPr marL="18288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36576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sp>
        <p:nvSpPr>
          <p:cNvPr id="6" name="Text Placeholder 7">
            <a:extLst>
              <a:ext uri="{FF2B5EF4-FFF2-40B4-BE49-F238E27FC236}">
                <a16:creationId xmlns:a16="http://schemas.microsoft.com/office/drawing/2014/main" id="{8BBE4EBF-4A28-42C8-850D-855B28CA08B3}"/>
              </a:ext>
            </a:extLst>
          </p:cNvPr>
          <p:cNvSpPr>
            <a:spLocks noGrp="1"/>
          </p:cNvSpPr>
          <p:nvPr>
            <p:ph type="body" sz="quarter" idx="11" hasCustomPrompt="1"/>
          </p:nvPr>
        </p:nvSpPr>
        <p:spPr>
          <a:xfrm>
            <a:off x="6120519" y="2160104"/>
            <a:ext cx="2669151" cy="4004159"/>
          </a:xfrm>
          <a:prstGeom prst="rect">
            <a:avLst/>
          </a:prstGeom>
        </p:spPr>
        <p:txBody>
          <a:bodyPr lIns="0" tIns="0" rIns="0" bIns="0"/>
          <a:lstStyle>
            <a:lvl1pPr marL="18288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36576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sp>
        <p:nvSpPr>
          <p:cNvPr id="7" name="Text Placeholder 7">
            <a:extLst>
              <a:ext uri="{FF2B5EF4-FFF2-40B4-BE49-F238E27FC236}">
                <a16:creationId xmlns:a16="http://schemas.microsoft.com/office/drawing/2014/main" id="{AB45AB20-4524-48BB-9AFA-EB47C74FC94F}"/>
              </a:ext>
            </a:extLst>
          </p:cNvPr>
          <p:cNvSpPr>
            <a:spLocks noGrp="1"/>
          </p:cNvSpPr>
          <p:nvPr>
            <p:ph type="body" sz="quarter" idx="12" hasCustomPrompt="1"/>
          </p:nvPr>
        </p:nvSpPr>
        <p:spPr>
          <a:xfrm>
            <a:off x="3237425" y="2160104"/>
            <a:ext cx="2669151" cy="4004159"/>
          </a:xfrm>
          <a:prstGeom prst="rect">
            <a:avLst/>
          </a:prstGeom>
        </p:spPr>
        <p:txBody>
          <a:bodyPr lIns="0" tIns="0" rIns="0" bIns="0"/>
          <a:lstStyle>
            <a:lvl1pPr marL="18288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36576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sp>
        <p:nvSpPr>
          <p:cNvPr id="3" name="Text Placeholder 2"/>
          <p:cNvSpPr>
            <a:spLocks noGrp="1"/>
          </p:cNvSpPr>
          <p:nvPr>
            <p:ph type="body" sz="quarter" idx="13" hasCustomPrompt="1"/>
          </p:nvPr>
        </p:nvSpPr>
        <p:spPr>
          <a:xfrm>
            <a:off x="354806" y="1350963"/>
            <a:ext cx="2668191" cy="676620"/>
          </a:xfrm>
          <a:prstGeom prst="rect">
            <a:avLst/>
          </a:prstGeom>
        </p:spPr>
        <p:txBody>
          <a:bodyPr lIns="0"/>
          <a:lstStyle>
            <a:lvl1pPr marL="0" indent="0">
              <a:lnSpc>
                <a:spcPct val="114000"/>
              </a:lnSpc>
              <a:buNone/>
              <a:defRPr sz="1800" b="1" baseline="0">
                <a:solidFill>
                  <a:schemeClr val="accent1"/>
                </a:solidFill>
              </a:defRPr>
            </a:lvl1pPr>
          </a:lstStyle>
          <a:p>
            <a:pPr lvl="0"/>
            <a:r>
              <a:rPr lang="en-US" dirty="0"/>
              <a:t>Click to add Subhead</a:t>
            </a:r>
          </a:p>
        </p:txBody>
      </p:sp>
      <p:sp>
        <p:nvSpPr>
          <p:cNvPr id="9" name="Text Placeholder 2"/>
          <p:cNvSpPr>
            <a:spLocks noGrp="1"/>
          </p:cNvSpPr>
          <p:nvPr>
            <p:ph type="body" sz="quarter" idx="14" hasCustomPrompt="1"/>
          </p:nvPr>
        </p:nvSpPr>
        <p:spPr>
          <a:xfrm>
            <a:off x="3238385" y="1350963"/>
            <a:ext cx="2668191" cy="676620"/>
          </a:xfrm>
          <a:prstGeom prst="rect">
            <a:avLst/>
          </a:prstGeom>
        </p:spPr>
        <p:txBody>
          <a:bodyPr lIns="0"/>
          <a:lstStyle>
            <a:lvl1pPr marL="0" indent="0">
              <a:lnSpc>
                <a:spcPct val="114000"/>
              </a:lnSpc>
              <a:buNone/>
              <a:defRPr sz="1800" b="1" baseline="0">
                <a:solidFill>
                  <a:schemeClr val="accent1"/>
                </a:solidFill>
              </a:defRPr>
            </a:lvl1pPr>
          </a:lstStyle>
          <a:p>
            <a:pPr lvl="0"/>
            <a:r>
              <a:rPr lang="en-US" dirty="0"/>
              <a:t>Click to add Subhead</a:t>
            </a:r>
          </a:p>
        </p:txBody>
      </p:sp>
      <p:sp>
        <p:nvSpPr>
          <p:cNvPr id="10" name="Text Placeholder 2"/>
          <p:cNvSpPr>
            <a:spLocks noGrp="1"/>
          </p:cNvSpPr>
          <p:nvPr>
            <p:ph type="body" sz="quarter" idx="15" hasCustomPrompt="1"/>
          </p:nvPr>
        </p:nvSpPr>
        <p:spPr>
          <a:xfrm>
            <a:off x="6120519" y="1350963"/>
            <a:ext cx="2668191" cy="676620"/>
          </a:xfrm>
          <a:prstGeom prst="rect">
            <a:avLst/>
          </a:prstGeom>
        </p:spPr>
        <p:txBody>
          <a:bodyPr lIns="0"/>
          <a:lstStyle>
            <a:lvl1pPr marL="0" indent="0">
              <a:lnSpc>
                <a:spcPct val="114000"/>
              </a:lnSpc>
              <a:buNone/>
              <a:defRPr sz="1800" b="1" baseline="0">
                <a:solidFill>
                  <a:schemeClr val="accent1"/>
                </a:solidFill>
              </a:defRPr>
            </a:lvl1pPr>
          </a:lstStyle>
          <a:p>
            <a:pPr lvl="0"/>
            <a:r>
              <a:rPr lang="en-US" dirty="0"/>
              <a:t>Click to add Subhead</a:t>
            </a:r>
          </a:p>
        </p:txBody>
      </p:sp>
    </p:spTree>
    <p:extLst>
      <p:ext uri="{BB962C8B-B14F-4D97-AF65-F5344CB8AC3E}">
        <p14:creationId xmlns:p14="http://schemas.microsoft.com/office/powerpoint/2010/main" val="307056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1CE9C83E-2AE6-4E6F-BCD1-413B2B24F1ED}"/>
              </a:ext>
            </a:extLst>
          </p:cNvPr>
          <p:cNvSpPr>
            <a:spLocks noGrp="1"/>
          </p:cNvSpPr>
          <p:nvPr>
            <p:ph type="body" sz="quarter" idx="10" hasCustomPrompt="1"/>
          </p:nvPr>
        </p:nvSpPr>
        <p:spPr>
          <a:xfrm>
            <a:off x="354330" y="2114541"/>
            <a:ext cx="4067897" cy="3949699"/>
          </a:xfrm>
          <a:prstGeom prst="rect">
            <a:avLst/>
          </a:prstGeom>
        </p:spPr>
        <p:txBody>
          <a:bodyPr lIns="0" tIns="0" rIns="0" bIns="0"/>
          <a:lstStyle>
            <a:lvl1pPr marL="18288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36576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sp>
        <p:nvSpPr>
          <p:cNvPr id="6" name="Text Placeholder 7">
            <a:extLst>
              <a:ext uri="{FF2B5EF4-FFF2-40B4-BE49-F238E27FC236}">
                <a16:creationId xmlns:a16="http://schemas.microsoft.com/office/drawing/2014/main" id="{8BBE4EBF-4A28-42C8-850D-855B28CA08B3}"/>
              </a:ext>
            </a:extLst>
          </p:cNvPr>
          <p:cNvSpPr>
            <a:spLocks noGrp="1"/>
          </p:cNvSpPr>
          <p:nvPr>
            <p:ph type="body" sz="quarter" idx="11" hasCustomPrompt="1"/>
          </p:nvPr>
        </p:nvSpPr>
        <p:spPr>
          <a:xfrm>
            <a:off x="4721773" y="2114540"/>
            <a:ext cx="4067897" cy="3949699"/>
          </a:xfrm>
          <a:prstGeom prst="rect">
            <a:avLst/>
          </a:prstGeom>
        </p:spPr>
        <p:txBody>
          <a:bodyPr lIns="0" tIns="0" rIns="0" bIns="0"/>
          <a:lstStyle>
            <a:lvl1pPr marL="18288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36576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sp>
        <p:nvSpPr>
          <p:cNvPr id="7" name="Text Placeholder 7">
            <a:extLst>
              <a:ext uri="{FF2B5EF4-FFF2-40B4-BE49-F238E27FC236}">
                <a16:creationId xmlns:a16="http://schemas.microsoft.com/office/drawing/2014/main" id="{73B844A1-0879-4498-8518-C12FF02DC3C9}"/>
              </a:ext>
            </a:extLst>
          </p:cNvPr>
          <p:cNvSpPr>
            <a:spLocks noGrp="1"/>
          </p:cNvSpPr>
          <p:nvPr>
            <p:ph type="body" sz="quarter" idx="12"/>
          </p:nvPr>
        </p:nvSpPr>
        <p:spPr>
          <a:xfrm>
            <a:off x="354329" y="1452555"/>
            <a:ext cx="8435340" cy="542924"/>
          </a:xfrm>
          <a:prstGeom prst="rect">
            <a:avLst/>
          </a:prstGeom>
        </p:spPr>
        <p:txBody>
          <a:bodyPr lIns="0" tIns="0" rIns="0" bIns="0"/>
          <a:lstStyle>
            <a:lvl1pPr marL="0" indent="0" algn="l">
              <a:lnSpc>
                <a:spcPct val="110000"/>
              </a:lnSpc>
              <a:spcBef>
                <a:spcPts val="0"/>
              </a:spcBef>
              <a:spcAft>
                <a:spcPts val="1000"/>
              </a:spcAft>
              <a:buFont typeface="Arial" panose="020B0604020202020204" pitchFamily="34" charset="0"/>
              <a:buNone/>
              <a:defRPr sz="1800" b="1">
                <a:solidFill>
                  <a:schemeClr val="accent1"/>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182880" indent="0" algn="l">
              <a:lnSpc>
                <a:spcPct val="110000"/>
              </a:lnSpc>
              <a:spcBef>
                <a:spcPts val="0"/>
              </a:spcBef>
              <a:spcAft>
                <a:spcPts val="1000"/>
              </a:spcAft>
              <a:buFont typeface="Arial" panose="020B0604020202020204" pitchFamily="34" charset="0"/>
              <a:buNone/>
              <a:defRPr sz="1400">
                <a:solidFill>
                  <a:schemeClr val="tx1"/>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1"/>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1"/>
                </a:solidFill>
                <a:latin typeface="+mj-lt"/>
              </a:defRPr>
            </a:lvl5pPr>
          </a:lstStyle>
          <a:p>
            <a:pPr lvl="0"/>
            <a:r>
              <a:rPr lang="en-US"/>
              <a:t>Click to edit Master text styles</a:t>
            </a:r>
          </a:p>
        </p:txBody>
      </p:sp>
      <p:cxnSp>
        <p:nvCxnSpPr>
          <p:cNvPr id="9" name="Straight Connector 8">
            <a:extLst>
              <a:ext uri="{FF2B5EF4-FFF2-40B4-BE49-F238E27FC236}">
                <a16:creationId xmlns:a16="http://schemas.microsoft.com/office/drawing/2014/main" id="{981C4AC0-5D91-4143-9E1E-C41187312ECD}"/>
              </a:ext>
            </a:extLst>
          </p:cNvPr>
          <p:cNvCxnSpPr>
            <a:cxnSpLocks/>
          </p:cNvCxnSpPr>
          <p:nvPr/>
        </p:nvCxnSpPr>
        <p:spPr>
          <a:xfrm>
            <a:off x="4572000" y="2230289"/>
            <a:ext cx="0" cy="3749040"/>
          </a:xfrm>
          <a:prstGeom prst="line">
            <a:avLst/>
          </a:prstGeom>
          <a:noFill/>
          <a:ln w="6350" cap="flat" cmpd="sng" algn="ctr">
            <a:solidFill>
              <a:schemeClr val="accent5">
                <a:lumMod val="60000"/>
                <a:lumOff val="40000"/>
              </a:schemeClr>
            </a:solidFill>
            <a:prstDash val="solid"/>
            <a:miter lim="800000"/>
          </a:ln>
          <a:effectLst/>
        </p:spPr>
      </p:cxnSp>
      <p:cxnSp>
        <p:nvCxnSpPr>
          <p:cNvPr id="10" name="Straight Connector 9">
            <a:extLst>
              <a:ext uri="{FF2B5EF4-FFF2-40B4-BE49-F238E27FC236}">
                <a16:creationId xmlns:a16="http://schemas.microsoft.com/office/drawing/2014/main" id="{981C4AC0-5D91-4143-9E1E-C41187312ECD}"/>
              </a:ext>
            </a:extLst>
          </p:cNvPr>
          <p:cNvCxnSpPr>
            <a:cxnSpLocks/>
          </p:cNvCxnSpPr>
          <p:nvPr userDrawn="1"/>
        </p:nvCxnSpPr>
        <p:spPr>
          <a:xfrm>
            <a:off x="4572000" y="2230289"/>
            <a:ext cx="0" cy="3749040"/>
          </a:xfrm>
          <a:prstGeom prst="line">
            <a:avLst/>
          </a:prstGeom>
          <a:noFill/>
          <a:ln w="6350" cap="flat" cmpd="sng" algn="ctr">
            <a:solidFill>
              <a:schemeClr val="accent5">
                <a:lumMod val="60000"/>
                <a:lumOff val="40000"/>
              </a:schemeClr>
            </a:solidFill>
            <a:prstDash val="solid"/>
            <a:miter lim="800000"/>
          </a:ln>
          <a:effectLst/>
        </p:spPr>
      </p:cxnSp>
    </p:spTree>
    <p:extLst>
      <p:ext uri="{BB962C8B-B14F-4D97-AF65-F5344CB8AC3E}">
        <p14:creationId xmlns:p14="http://schemas.microsoft.com/office/powerpoint/2010/main" val="388039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Mai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54807" y="1477810"/>
            <a:ext cx="3374231" cy="771525"/>
          </a:xfrm>
          <a:prstGeom prst="rect">
            <a:avLst/>
          </a:prstGeom>
        </p:spPr>
        <p:txBody>
          <a:bodyPr lIns="0"/>
          <a:lstStyle>
            <a:lvl1pPr marL="0" indent="0">
              <a:lnSpc>
                <a:spcPct val="114000"/>
              </a:lnSpc>
              <a:buNone/>
              <a:defRPr sz="1800" b="1">
                <a:solidFill>
                  <a:schemeClr val="accent1"/>
                </a:solidFill>
                <a:latin typeface="+mj-lt"/>
              </a:defRPr>
            </a:lvl1pPr>
            <a:lvl2pPr>
              <a:defRPr sz="1800">
                <a:latin typeface="+mj-lt"/>
              </a:defRPr>
            </a:lvl2pPr>
            <a:lvl3pPr>
              <a:defRPr sz="1800">
                <a:latin typeface="+mj-lt"/>
              </a:defRPr>
            </a:lvl3pPr>
            <a:lvl4pPr>
              <a:defRPr sz="1800">
                <a:latin typeface="+mj-lt"/>
              </a:defRPr>
            </a:lvl4pPr>
            <a:lvl5pPr>
              <a:defRPr sz="1800">
                <a:latin typeface="+mj-lt"/>
              </a:defRPr>
            </a:lvl5pPr>
          </a:lstStyle>
          <a:p>
            <a:pPr lvl="0"/>
            <a:r>
              <a:rPr lang="en-US"/>
              <a:t>Click to edit Master text styles</a:t>
            </a:r>
          </a:p>
        </p:txBody>
      </p:sp>
      <p:sp>
        <p:nvSpPr>
          <p:cNvPr id="8" name="Picture Placeholder 7"/>
          <p:cNvSpPr>
            <a:spLocks noGrp="1"/>
          </p:cNvSpPr>
          <p:nvPr>
            <p:ph type="pic" sz="quarter" idx="12"/>
          </p:nvPr>
        </p:nvSpPr>
        <p:spPr>
          <a:xfrm>
            <a:off x="4008835" y="1477809"/>
            <a:ext cx="4790109" cy="4496670"/>
          </a:xfrm>
          <a:prstGeom prst="rect">
            <a:avLst/>
          </a:prstGeom>
        </p:spPr>
        <p:txBody>
          <a:bodyPr/>
          <a:lstStyle/>
          <a:p>
            <a:r>
              <a:rPr lang="en-US"/>
              <a:t>Click icon to add picture</a:t>
            </a:r>
            <a:endParaRPr lang="en-US" dirty="0"/>
          </a:p>
        </p:txBody>
      </p:sp>
      <p:sp>
        <p:nvSpPr>
          <p:cNvPr id="9" name="Text Placeholder 7">
            <a:extLst>
              <a:ext uri="{FF2B5EF4-FFF2-40B4-BE49-F238E27FC236}">
                <a16:creationId xmlns:a16="http://schemas.microsoft.com/office/drawing/2014/main" id="{1CE9C83E-2AE6-4E6F-BCD1-413B2B24F1ED}"/>
              </a:ext>
            </a:extLst>
          </p:cNvPr>
          <p:cNvSpPr>
            <a:spLocks noGrp="1"/>
          </p:cNvSpPr>
          <p:nvPr>
            <p:ph type="body" sz="quarter" idx="13" hasCustomPrompt="1"/>
          </p:nvPr>
        </p:nvSpPr>
        <p:spPr>
          <a:xfrm>
            <a:off x="354330" y="2398143"/>
            <a:ext cx="3374708" cy="3576337"/>
          </a:xfrm>
          <a:prstGeom prst="rect">
            <a:avLst/>
          </a:prstGeom>
        </p:spPr>
        <p:txBody>
          <a:bodyPr lIns="0" tIns="0" rIns="0" bIns="0"/>
          <a:lstStyle>
            <a:lvl1pPr marL="18288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1pPr>
            <a:lvl2pPr marL="182880" indent="-182880" algn="l">
              <a:spcBef>
                <a:spcPts val="0"/>
              </a:spcBef>
              <a:spcAft>
                <a:spcPts val="1000"/>
              </a:spcAft>
              <a:buFont typeface="Arial" panose="020B0604020202020204" pitchFamily="34" charset="0"/>
              <a:buChar char="•"/>
              <a:defRPr sz="1400">
                <a:solidFill>
                  <a:schemeClr val="tx1"/>
                </a:solidFill>
                <a:latin typeface="+mj-lt"/>
              </a:defRPr>
            </a:lvl2pPr>
            <a:lvl3pPr marL="36576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3pPr>
            <a:lvl4pPr marL="54864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4pPr>
            <a:lvl5pPr marL="731520" indent="-182880" algn="l">
              <a:lnSpc>
                <a:spcPct val="110000"/>
              </a:lnSpc>
              <a:spcBef>
                <a:spcPts val="0"/>
              </a:spcBef>
              <a:spcAft>
                <a:spcPts val="1000"/>
              </a:spcAft>
              <a:buFont typeface="Arial" panose="020B0604020202020204" pitchFamily="34" charset="0"/>
              <a:buChar char="-"/>
              <a:defRPr sz="1400">
                <a:solidFill>
                  <a:schemeClr val="tx2"/>
                </a:solidFill>
                <a:latin typeface="+mj-lt"/>
              </a:defRPr>
            </a:lvl5pPr>
          </a:lstStyle>
          <a:p>
            <a:pPr lvl="0"/>
            <a:r>
              <a:rPr lang="en-US" dirty="0"/>
              <a:t>Edit Master text styles</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87400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Main Blank">
    <p:spTree>
      <p:nvGrpSpPr>
        <p:cNvPr id="1" name=""/>
        <p:cNvGrpSpPr/>
        <p:nvPr/>
      </p:nvGrpSpPr>
      <p:grpSpPr>
        <a:xfrm>
          <a:off x="0" y="0"/>
          <a:ext cx="0" cy="0"/>
          <a:chOff x="0" y="0"/>
          <a:chExt cx="0" cy="0"/>
        </a:xfrm>
      </p:grpSpPr>
      <p:sp>
        <p:nvSpPr>
          <p:cNvPr id="2" name="Title 1"/>
          <p:cNvSpPr>
            <a:spLocks noGrp="1"/>
          </p:cNvSpPr>
          <p:nvPr>
            <p:ph type="title"/>
          </p:nvPr>
        </p:nvSpPr>
        <p:spPr>
          <a:xfrm>
            <a:off x="354330" y="445234"/>
            <a:ext cx="7308740" cy="678775"/>
          </a:xfrm>
        </p:spPr>
        <p:txBody>
          <a:bodyPr/>
          <a:lstStyle/>
          <a:p>
            <a:r>
              <a:rPr lang="en-US"/>
              <a:t>Click to edit Master title style</a:t>
            </a:r>
          </a:p>
        </p:txBody>
      </p:sp>
    </p:spTree>
    <p:extLst>
      <p:ext uri="{BB962C8B-B14F-4D97-AF65-F5344CB8AC3E}">
        <p14:creationId xmlns:p14="http://schemas.microsoft.com/office/powerpoint/2010/main" val="319422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62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ection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9F46A-F98B-40B7-A386-DFEE31BAB9AB}"/>
              </a:ext>
            </a:extLst>
          </p:cNvPr>
          <p:cNvSpPr txBox="1"/>
          <p:nvPr userDrawn="1"/>
        </p:nvSpPr>
        <p:spPr>
          <a:xfrm>
            <a:off x="359288" y="6484382"/>
            <a:ext cx="3246120" cy="138499"/>
          </a:xfrm>
          <a:prstGeom prst="rect">
            <a:avLst/>
          </a:prstGeom>
          <a:noFill/>
        </p:spPr>
        <p:txBody>
          <a:bodyPr wrap="square" lIns="0" tIns="0" rIns="0" bIns="0" rtlCol="0">
            <a:spAutoFit/>
          </a:bodyPr>
          <a:lstStyle/>
          <a:p>
            <a:pPr algn="l"/>
            <a:r>
              <a:rPr lang="en-US" sz="900" dirty="0">
                <a:solidFill>
                  <a:schemeClr val="accent5"/>
                </a:solidFill>
                <a:latin typeface="+mj-lt"/>
              </a:rPr>
              <a:t>Comcast Proprietary &amp; Confidential</a:t>
            </a:r>
          </a:p>
        </p:txBody>
      </p:sp>
      <p:sp>
        <p:nvSpPr>
          <p:cNvPr id="3" name="Title 8"/>
          <p:cNvSpPr>
            <a:spLocks noGrp="1"/>
          </p:cNvSpPr>
          <p:nvPr>
            <p:ph type="title" hasCustomPrompt="1"/>
          </p:nvPr>
        </p:nvSpPr>
        <p:spPr>
          <a:xfrm>
            <a:off x="518435" y="2583490"/>
            <a:ext cx="6677495" cy="738664"/>
          </a:xfrm>
          <a:prstGeom prst="rect">
            <a:avLst/>
          </a:prstGeom>
        </p:spPr>
        <p:txBody>
          <a:bodyPr lIns="0" anchor="b">
            <a:spAutoFit/>
          </a:bodyPr>
          <a:lstStyle>
            <a:lvl1pPr algn="l">
              <a:defRPr sz="4800" b="1" baseline="0">
                <a:solidFill>
                  <a:schemeClr val="accent2"/>
                </a:solidFill>
              </a:defRPr>
            </a:lvl1pPr>
          </a:lstStyle>
          <a:p>
            <a:r>
              <a:rPr lang="en-US" dirty="0"/>
              <a:t>Click to add Title</a:t>
            </a:r>
          </a:p>
        </p:txBody>
      </p:sp>
      <p:sp>
        <p:nvSpPr>
          <p:cNvPr id="4" name="Text Placeholder 12"/>
          <p:cNvSpPr>
            <a:spLocks noGrp="1"/>
          </p:cNvSpPr>
          <p:nvPr>
            <p:ph type="body" sz="quarter" idx="10" hasCustomPrompt="1"/>
          </p:nvPr>
        </p:nvSpPr>
        <p:spPr>
          <a:xfrm>
            <a:off x="518434" y="3382963"/>
            <a:ext cx="6678008" cy="692150"/>
          </a:xfrm>
          <a:prstGeom prst="rect">
            <a:avLst/>
          </a:prstGeom>
        </p:spPr>
        <p:txBody>
          <a:bodyPr lIns="0"/>
          <a:lstStyle>
            <a:lvl1pPr marL="0" indent="0" algn="l">
              <a:buNone/>
              <a:defRPr sz="2400" baseline="0">
                <a:solidFill>
                  <a:schemeClr val="tx2"/>
                </a:solidFill>
              </a:defRPr>
            </a:lvl1pPr>
          </a:lstStyle>
          <a:p>
            <a:pPr lvl="0"/>
            <a:r>
              <a:rPr lang="en-US" dirty="0"/>
              <a:t>Click to add Subtitle</a:t>
            </a:r>
          </a:p>
        </p:txBody>
      </p:sp>
      <p:sp>
        <p:nvSpPr>
          <p:cNvPr id="5" name="Text Placeholder 14"/>
          <p:cNvSpPr>
            <a:spLocks noGrp="1"/>
          </p:cNvSpPr>
          <p:nvPr>
            <p:ph type="body" sz="quarter" idx="11" hasCustomPrompt="1"/>
          </p:nvPr>
        </p:nvSpPr>
        <p:spPr>
          <a:xfrm>
            <a:off x="517923" y="5245101"/>
            <a:ext cx="3239690" cy="467591"/>
          </a:xfrm>
          <a:prstGeom prst="rect">
            <a:avLst/>
          </a:prstGeom>
        </p:spPr>
        <p:txBody>
          <a:bodyPr lIns="0"/>
          <a:lstStyle>
            <a:lvl1pPr marL="0" indent="0" algn="l">
              <a:buNone/>
              <a:defRPr sz="1400" b="1" baseline="0">
                <a:solidFill>
                  <a:schemeClr val="tx2"/>
                </a:solidFill>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add Presenter Name</a:t>
            </a:r>
          </a:p>
        </p:txBody>
      </p:sp>
      <p:sp>
        <p:nvSpPr>
          <p:cNvPr id="6" name="Text Placeholder 18"/>
          <p:cNvSpPr>
            <a:spLocks noGrp="1"/>
          </p:cNvSpPr>
          <p:nvPr>
            <p:ph type="body" sz="quarter" idx="12" hasCustomPrompt="1"/>
          </p:nvPr>
        </p:nvSpPr>
        <p:spPr>
          <a:xfrm>
            <a:off x="517923" y="5676994"/>
            <a:ext cx="3239690" cy="361950"/>
          </a:xfrm>
          <a:prstGeom prst="rect">
            <a:avLst/>
          </a:prstGeom>
        </p:spPr>
        <p:txBody>
          <a:bodyPr lIns="0"/>
          <a:lstStyle>
            <a:lvl1pPr marL="0" indent="0" algn="l">
              <a:buNone/>
              <a:defRPr sz="1400">
                <a:solidFill>
                  <a:schemeClr val="tx2"/>
                </a:solidFill>
              </a:defRPr>
            </a:lvl1pPr>
          </a:lstStyle>
          <a:p>
            <a:pPr lvl="0"/>
            <a:r>
              <a:rPr lang="en-US" dirty="0"/>
              <a:t>Click to add DATE</a:t>
            </a:r>
          </a:p>
        </p:txBody>
      </p:sp>
      <p:pic>
        <p:nvPicPr>
          <p:cNvPr id="10" name="Picture 9">
            <a:extLst>
              <a:ext uri="{FF2B5EF4-FFF2-40B4-BE49-F238E27FC236}">
                <a16:creationId xmlns:a16="http://schemas.microsoft.com/office/drawing/2014/main" id="{6CC3D367-56FD-454B-AF22-A8654CCABC4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110776"/>
          </a:xfrm>
          <a:prstGeom prst="rect">
            <a:avLst/>
          </a:prstGeom>
        </p:spPr>
      </p:pic>
      <p:sp>
        <p:nvSpPr>
          <p:cNvPr id="13" name="Rectangle 12"/>
          <p:cNvSpPr/>
          <p:nvPr userDrawn="1"/>
        </p:nvSpPr>
        <p:spPr>
          <a:xfrm>
            <a:off x="7486651" y="5789593"/>
            <a:ext cx="1478756" cy="400091"/>
          </a:xfrm>
          <a:prstGeom prst="rect">
            <a:avLst/>
          </a:prstGeom>
          <a:solidFill>
            <a:schemeClr val="bg1"/>
          </a:solidFill>
          <a:ln>
            <a:noFill/>
          </a:ln>
        </p:spPr>
        <p:txBody>
          <a:bodyPr wrap="square" lIns="91423" tIns="45711" rIns="91423" bIns="45711" rtlCol="0" anchor="ctr">
            <a:spAutoFit/>
          </a:bodyPr>
          <a:lstStyle/>
          <a:p>
            <a:pPr marL="0" marR="0" indent="0" algn="ctr" defTabSz="914153" eaLnBrk="1" fontAlgn="auto" latinLnBrk="0" hangingPunct="1">
              <a:lnSpc>
                <a:spcPct val="100000"/>
              </a:lnSpc>
              <a:spcBef>
                <a:spcPts val="0"/>
              </a:spcBef>
              <a:spcAft>
                <a:spcPts val="0"/>
              </a:spcAft>
              <a:buClrTx/>
              <a:buSzTx/>
              <a:buFontTx/>
              <a:buNone/>
              <a:tabLst/>
            </a:pPr>
            <a:endParaRPr kumimoji="0" lang="en-US" sz="2000" b="1" i="0" u="none" strike="noStrike" kern="0" cap="none" spc="51" normalizeH="0" baseline="0" noProof="0" dirty="0">
              <a:ln>
                <a:noFill/>
              </a:ln>
              <a:solidFill>
                <a:srgbClr val="FFFFFF"/>
              </a:solidFill>
              <a:effectLst/>
              <a:uLnTx/>
              <a:uFillTx/>
              <a:latin typeface="+mj-lt"/>
            </a:endParaRPr>
          </a:p>
        </p:txBody>
      </p:sp>
      <p:sp>
        <p:nvSpPr>
          <p:cNvPr id="16" name="Rectangle 15"/>
          <p:cNvSpPr/>
          <p:nvPr userDrawn="1"/>
        </p:nvSpPr>
        <p:spPr>
          <a:xfrm>
            <a:off x="6934201" y="5610225"/>
            <a:ext cx="2066926" cy="1126956"/>
          </a:xfrm>
          <a:prstGeom prst="rect">
            <a:avLst/>
          </a:prstGeom>
          <a:solidFill>
            <a:schemeClr val="bg2"/>
          </a:solidFill>
          <a:ln>
            <a:solidFill>
              <a:schemeClr val="bg2"/>
            </a:solidFill>
          </a:ln>
        </p:spPr>
        <p:txBody>
          <a:bodyPr wrap="square" lIns="91423" tIns="45711" rIns="91423" bIns="45711" rtlCol="0" anchor="ctr">
            <a:spAutoFit/>
          </a:bodyPr>
          <a:lstStyle/>
          <a:p>
            <a:pPr marL="0" marR="0" indent="0" algn="ctr" defTabSz="914153" eaLnBrk="1" fontAlgn="auto" latinLnBrk="0" hangingPunct="1">
              <a:lnSpc>
                <a:spcPct val="100000"/>
              </a:lnSpc>
              <a:spcBef>
                <a:spcPts val="0"/>
              </a:spcBef>
              <a:spcAft>
                <a:spcPts val="0"/>
              </a:spcAft>
              <a:buClrTx/>
              <a:buSzTx/>
              <a:buFontTx/>
              <a:buNone/>
              <a:tabLst/>
            </a:pPr>
            <a:endParaRPr kumimoji="0" lang="en-US" sz="2000" b="1" i="0" u="none" strike="noStrike" kern="0" cap="none" spc="51" normalizeH="0" baseline="0" noProof="0" dirty="0">
              <a:ln>
                <a:noFill/>
              </a:ln>
              <a:solidFill>
                <a:srgbClr val="FFFFFF"/>
              </a:solidFill>
              <a:effectLst/>
              <a:uLnTx/>
              <a:uFillTx/>
              <a:latin typeface="+mj-lt"/>
            </a:endParaRPr>
          </a:p>
        </p:txBody>
      </p:sp>
      <p:pic>
        <p:nvPicPr>
          <p:cNvPr id="15" name="Picture 14" descr="CB_BeyondFast_Lockup_K_Black_RGB_06142018_ForPPT.ai">
            <a:extLst>
              <a:ext uri="{FF2B5EF4-FFF2-40B4-BE49-F238E27FC236}">
                <a16:creationId xmlns:a16="http://schemas.microsoft.com/office/drawing/2014/main" id="{2460960F-2486-481E-BAE0-8C71B2DC4646}"/>
              </a:ext>
            </a:extLst>
          </p:cNvPr>
          <p:cNvPicPr/>
          <p:nvPr userDrawn="1"/>
        </p:nvPicPr>
        <p:blipFill>
          <a:blip r:embed="rId3" cstate="print">
            <a:extLst>
              <a:ext uri="{28A0092B-C50C-407E-A947-70E740481C1C}">
                <a14:useLocalDpi xmlns:a14="http://schemas.microsoft.com/office/drawing/2010/main"/>
              </a:ext>
            </a:extLst>
          </a:blip>
          <a:stretch>
            <a:fillRect/>
          </a:stretch>
        </p:blipFill>
        <p:spPr>
          <a:xfrm>
            <a:off x="7135721" y="5422449"/>
            <a:ext cx="1645920" cy="961390"/>
          </a:xfrm>
          <a:prstGeom prst="rect">
            <a:avLst/>
          </a:prstGeom>
        </p:spPr>
      </p:pic>
      <p:sp>
        <p:nvSpPr>
          <p:cNvPr id="7" name="Rectangle 6"/>
          <p:cNvSpPr/>
          <p:nvPr userDrawn="1"/>
        </p:nvSpPr>
        <p:spPr>
          <a:xfrm>
            <a:off x="7600950" y="333375"/>
            <a:ext cx="1457325" cy="952500"/>
          </a:xfrm>
          <a:prstGeom prst="rect">
            <a:avLst/>
          </a:prstGeom>
          <a:solidFill>
            <a:schemeClr val="bg2"/>
          </a:solidFill>
          <a:ln>
            <a:solidFill>
              <a:schemeClr val="bg2"/>
            </a:solidFill>
          </a:ln>
        </p:spPr>
        <p:txBody>
          <a:bodyPr wrap="square" lIns="91423" tIns="45711" rIns="91423" bIns="45711" rtlCol="0" anchor="ctr">
            <a:spAutoFit/>
          </a:bodyPr>
          <a:lstStyle/>
          <a:p>
            <a:pPr marL="0" marR="0" indent="0" algn="ctr" defTabSz="914153" eaLnBrk="1" fontAlgn="auto" latinLnBrk="0" hangingPunct="1">
              <a:lnSpc>
                <a:spcPct val="100000"/>
              </a:lnSpc>
              <a:spcBef>
                <a:spcPts val="0"/>
              </a:spcBef>
              <a:spcAft>
                <a:spcPts val="0"/>
              </a:spcAft>
              <a:buClrTx/>
              <a:buSzTx/>
              <a:buFontTx/>
              <a:buNone/>
              <a:tabLst/>
            </a:pPr>
            <a:endParaRPr kumimoji="0" lang="en-US" sz="2000" b="1" i="0" u="none" strike="noStrike" kern="0" cap="none" spc="51" normalizeH="0" baseline="0" noProof="0" dirty="0">
              <a:ln>
                <a:noFill/>
              </a:ln>
              <a:solidFill>
                <a:srgbClr val="FFFFFF"/>
              </a:solidFill>
              <a:effectLst/>
              <a:uLnTx/>
              <a:uFillTx/>
              <a:latin typeface="+mj-lt"/>
            </a:endParaRPr>
          </a:p>
        </p:txBody>
      </p:sp>
    </p:spTree>
    <p:extLst>
      <p:ext uri="{BB962C8B-B14F-4D97-AF65-F5344CB8AC3E}">
        <p14:creationId xmlns:p14="http://schemas.microsoft.com/office/powerpoint/2010/main" val="352333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4330" y="445234"/>
            <a:ext cx="7308740" cy="678775"/>
          </a:xfrm>
          <a:prstGeom prst="rect">
            <a:avLst/>
          </a:prstGeom>
        </p:spPr>
        <p:txBody>
          <a:bodyPr vert="horz" lIns="0" tIns="0" rIns="0" bIns="0" rtlCol="0" anchor="ctr">
            <a:noAutofit/>
          </a:bodyPr>
          <a:lstStyle/>
          <a:p>
            <a:r>
              <a:rPr lang="en-US"/>
              <a:t>Click to edit Master title style</a:t>
            </a:r>
            <a:endParaRPr lang="en-US" dirty="0"/>
          </a:p>
        </p:txBody>
      </p:sp>
      <p:sp>
        <p:nvSpPr>
          <p:cNvPr id="8" name="TextBox 7">
            <a:extLst>
              <a:ext uri="{FF2B5EF4-FFF2-40B4-BE49-F238E27FC236}">
                <a16:creationId xmlns:a16="http://schemas.microsoft.com/office/drawing/2014/main" id="{CAF740A9-9A6E-4731-B692-4C7C19E7FC15}"/>
              </a:ext>
            </a:extLst>
          </p:cNvPr>
          <p:cNvSpPr txBox="1"/>
          <p:nvPr/>
        </p:nvSpPr>
        <p:spPr>
          <a:xfrm>
            <a:off x="359288" y="6484382"/>
            <a:ext cx="3246120" cy="138499"/>
          </a:xfrm>
          <a:prstGeom prst="rect">
            <a:avLst/>
          </a:prstGeom>
          <a:noFill/>
        </p:spPr>
        <p:txBody>
          <a:bodyPr wrap="square" lIns="0" tIns="0" rIns="0" bIns="0" rtlCol="0">
            <a:spAutoFit/>
          </a:bodyPr>
          <a:lstStyle/>
          <a:p>
            <a:pPr algn="l"/>
            <a:r>
              <a:rPr lang="en-US" sz="900" dirty="0">
                <a:solidFill>
                  <a:schemeClr val="accent5">
                    <a:lumMod val="60000"/>
                    <a:lumOff val="40000"/>
                  </a:schemeClr>
                </a:solidFill>
                <a:latin typeface="+mj-lt"/>
              </a:rPr>
              <a:t>Comcast Proprietary &amp; Confidential</a:t>
            </a:r>
          </a:p>
        </p:txBody>
      </p:sp>
      <p:sp>
        <p:nvSpPr>
          <p:cNvPr id="9" name="TextBox 8">
            <a:extLst>
              <a:ext uri="{FF2B5EF4-FFF2-40B4-BE49-F238E27FC236}">
                <a16:creationId xmlns:a16="http://schemas.microsoft.com/office/drawing/2014/main" id="{CED87A4A-1138-4EC6-8162-C910E5B96A31}"/>
              </a:ext>
            </a:extLst>
          </p:cNvPr>
          <p:cNvSpPr txBox="1"/>
          <p:nvPr/>
        </p:nvSpPr>
        <p:spPr>
          <a:xfrm>
            <a:off x="8291564" y="6484381"/>
            <a:ext cx="480060" cy="138499"/>
          </a:xfrm>
          <a:prstGeom prst="rect">
            <a:avLst/>
          </a:prstGeom>
          <a:noFill/>
        </p:spPr>
        <p:txBody>
          <a:bodyPr wrap="square" lIns="0" tIns="0" rIns="0" bIns="0" rtlCol="0">
            <a:spAutoFit/>
          </a:bodyPr>
          <a:lstStyle/>
          <a:p>
            <a:pPr algn="r"/>
            <a:fld id="{AFF7730D-4709-480F-B1B1-CF26A38CA1DB}" type="slidenum">
              <a:rPr lang="en-US" sz="900" smtClean="0">
                <a:solidFill>
                  <a:schemeClr val="accent5"/>
                </a:solidFill>
                <a:latin typeface="+mj-lt"/>
              </a:rPr>
              <a:pPr algn="r"/>
              <a:t>‹#›</a:t>
            </a:fld>
            <a:endParaRPr lang="en-US" sz="900" dirty="0">
              <a:solidFill>
                <a:schemeClr val="accent5"/>
              </a:solidFill>
              <a:latin typeface="+mj-lt"/>
            </a:endParaRPr>
          </a:p>
        </p:txBody>
      </p:sp>
      <p:pic>
        <p:nvPicPr>
          <p:cNvPr id="11" name="Picture 10">
            <a:extLst>
              <a:ext uri="{FF2B5EF4-FFF2-40B4-BE49-F238E27FC236}">
                <a16:creationId xmlns:a16="http://schemas.microsoft.com/office/drawing/2014/main" id="{6CC3D367-56FD-454B-AF22-A8654CCABC4D}"/>
              </a:ext>
            </a:extLst>
          </p:cNvPr>
          <p:cNvPicPr>
            <a:picLocks noChangeAspect="1"/>
          </p:cNvPicPr>
          <p:nvPr/>
        </p:nvPicPr>
        <p:blipFill rotWithShape="1">
          <a:blip r:embed="rId13" cstate="hqprint">
            <a:extLst>
              <a:ext uri="{28A0092B-C50C-407E-A947-70E740481C1C}">
                <a14:useLocalDpi xmlns:a14="http://schemas.microsoft.com/office/drawing/2010/main"/>
              </a:ext>
            </a:extLst>
          </a:blip>
          <a:srcRect/>
          <a:stretch/>
        </p:blipFill>
        <p:spPr>
          <a:xfrm>
            <a:off x="0" y="0"/>
            <a:ext cx="9144000" cy="110776"/>
          </a:xfrm>
          <a:prstGeom prst="rect">
            <a:avLst/>
          </a:prstGeom>
        </p:spPr>
      </p:pic>
      <p:sp>
        <p:nvSpPr>
          <p:cNvPr id="12" name="TextBox 11">
            <a:extLst>
              <a:ext uri="{FF2B5EF4-FFF2-40B4-BE49-F238E27FC236}">
                <a16:creationId xmlns:a16="http://schemas.microsoft.com/office/drawing/2014/main" id="{CAF740A9-9A6E-4731-B692-4C7C19E7FC15}"/>
              </a:ext>
            </a:extLst>
          </p:cNvPr>
          <p:cNvSpPr txBox="1"/>
          <p:nvPr userDrawn="1"/>
        </p:nvSpPr>
        <p:spPr>
          <a:xfrm>
            <a:off x="359288" y="6484382"/>
            <a:ext cx="3246120" cy="138499"/>
          </a:xfrm>
          <a:prstGeom prst="rect">
            <a:avLst/>
          </a:prstGeom>
          <a:noFill/>
        </p:spPr>
        <p:txBody>
          <a:bodyPr wrap="square" lIns="0" tIns="0" rIns="0" bIns="0" rtlCol="0">
            <a:spAutoFit/>
          </a:bodyPr>
          <a:lstStyle/>
          <a:p>
            <a:pPr algn="l"/>
            <a:r>
              <a:rPr lang="en-US" sz="900" dirty="0">
                <a:solidFill>
                  <a:schemeClr val="accent5">
                    <a:lumMod val="60000"/>
                    <a:lumOff val="40000"/>
                  </a:schemeClr>
                </a:solidFill>
                <a:latin typeface="+mj-lt"/>
              </a:rPr>
              <a:t>Comcast Proprietary &amp; Confidential</a:t>
            </a:r>
          </a:p>
        </p:txBody>
      </p:sp>
      <p:pic>
        <p:nvPicPr>
          <p:cNvPr id="14" name="Picture 13">
            <a:extLst>
              <a:ext uri="{FF2B5EF4-FFF2-40B4-BE49-F238E27FC236}">
                <a16:creationId xmlns:a16="http://schemas.microsoft.com/office/drawing/2014/main" id="{6CC3D367-56FD-454B-AF22-A8654CCABC4D}"/>
              </a:ext>
            </a:extLst>
          </p:cNvPr>
          <p:cNvPicPr>
            <a:picLocks noChangeAspect="1"/>
          </p:cNvPicPr>
          <p:nvPr userDrawn="1"/>
        </p:nvPicPr>
        <p:blipFill rotWithShape="1">
          <a:blip r:embed="rId13" cstate="hqprint">
            <a:extLst>
              <a:ext uri="{28A0092B-C50C-407E-A947-70E740481C1C}">
                <a14:useLocalDpi xmlns:a14="http://schemas.microsoft.com/office/drawing/2010/main"/>
              </a:ext>
            </a:extLst>
          </a:blip>
          <a:srcRect/>
          <a:stretch/>
        </p:blipFill>
        <p:spPr>
          <a:xfrm>
            <a:off x="0" y="0"/>
            <a:ext cx="9144000" cy="110776"/>
          </a:xfrm>
          <a:prstGeom prst="rect">
            <a:avLst/>
          </a:prstGeom>
        </p:spPr>
      </p:pic>
      <p:pic>
        <p:nvPicPr>
          <p:cNvPr id="13" name="Picture 12" descr="CB_BeyondFast_Lockup_K_Black_RGB_06142018_ForPPT.ai">
            <a:extLst>
              <a:ext uri="{FF2B5EF4-FFF2-40B4-BE49-F238E27FC236}">
                <a16:creationId xmlns:a16="http://schemas.microsoft.com/office/drawing/2014/main" id="{2460960F-2486-481E-BAE0-8C71B2DC4646}"/>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7750938" y="508365"/>
            <a:ext cx="1038732" cy="550844"/>
          </a:xfrm>
          <a:prstGeom prst="rect">
            <a:avLst/>
          </a:prstGeom>
        </p:spPr>
      </p:pic>
    </p:spTree>
    <p:extLst>
      <p:ext uri="{BB962C8B-B14F-4D97-AF65-F5344CB8AC3E}">
        <p14:creationId xmlns:p14="http://schemas.microsoft.com/office/powerpoint/2010/main" val="2884845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l" defTabSz="543613" rtl="0" eaLnBrk="1" latinLnBrk="0" hangingPunct="1">
        <a:spcBef>
          <a:spcPct val="0"/>
        </a:spcBef>
        <a:buNone/>
        <a:defRPr sz="3000" b="1" i="0" kern="1200" baseline="0">
          <a:solidFill>
            <a:schemeClr val="accent2"/>
          </a:solidFill>
          <a:latin typeface="Arial" panose="020B0604020202020204" pitchFamily="34" charset="0"/>
          <a:ea typeface="+mj-ea"/>
          <a:cs typeface="Lato Light" charset="0"/>
        </a:defRPr>
      </a:lvl1pPr>
    </p:titleStyle>
    <p:bodyStyle>
      <a:lvl1pPr marL="182880" indent="-182880" algn="l" defTabSz="543613" rtl="0" eaLnBrk="1" latinLnBrk="0" hangingPunct="1">
        <a:lnSpc>
          <a:spcPct val="130000"/>
        </a:lnSpc>
        <a:spcBef>
          <a:spcPct val="20000"/>
        </a:spcBef>
        <a:buFont typeface="Arial" panose="020B0604020202020204" pitchFamily="34" charset="0"/>
        <a:buChar char="•"/>
        <a:defRPr sz="1200" b="0" i="0" kern="1200" baseline="0">
          <a:solidFill>
            <a:schemeClr val="tx1"/>
          </a:solidFill>
          <a:latin typeface="Arial" panose="020B0604020202020204" pitchFamily="34" charset="0"/>
          <a:ea typeface="+mn-ea"/>
          <a:cs typeface="Lato Light" charset="0"/>
        </a:defRPr>
      </a:lvl1pPr>
      <a:lvl2pPr marL="543613" indent="0" algn="ctr" defTabSz="543613" rtl="0" eaLnBrk="1" latinLnBrk="0" hangingPunct="1">
        <a:lnSpc>
          <a:spcPct val="130000"/>
        </a:lnSpc>
        <a:spcBef>
          <a:spcPct val="20000"/>
        </a:spcBef>
        <a:buFont typeface="Arial"/>
        <a:buNone/>
        <a:defRPr sz="1550" kern="1200">
          <a:solidFill>
            <a:schemeClr val="tx2"/>
          </a:solidFill>
          <a:latin typeface="Open Sans"/>
          <a:ea typeface="+mn-ea"/>
          <a:cs typeface="Open Sans"/>
        </a:defRPr>
      </a:lvl2pPr>
      <a:lvl3pPr marL="1087226" indent="0" algn="ctr" defTabSz="543613" rtl="0" eaLnBrk="1" latinLnBrk="0" hangingPunct="1">
        <a:lnSpc>
          <a:spcPct val="130000"/>
        </a:lnSpc>
        <a:spcBef>
          <a:spcPct val="20000"/>
        </a:spcBef>
        <a:buFont typeface="Arial"/>
        <a:buNone/>
        <a:defRPr sz="1550" kern="1200">
          <a:solidFill>
            <a:schemeClr val="tx2"/>
          </a:solidFill>
          <a:latin typeface="Open Sans"/>
          <a:ea typeface="+mn-ea"/>
          <a:cs typeface="Open Sans"/>
        </a:defRPr>
      </a:lvl3pPr>
      <a:lvl4pPr marL="1630843" indent="0" algn="ctr" defTabSz="543613" rtl="0" eaLnBrk="1" latinLnBrk="0" hangingPunct="1">
        <a:lnSpc>
          <a:spcPct val="130000"/>
        </a:lnSpc>
        <a:spcBef>
          <a:spcPct val="20000"/>
        </a:spcBef>
        <a:buFont typeface="Arial"/>
        <a:buNone/>
        <a:defRPr sz="1550" kern="1200">
          <a:solidFill>
            <a:schemeClr val="tx2"/>
          </a:solidFill>
          <a:latin typeface="Open Sans"/>
          <a:ea typeface="+mn-ea"/>
          <a:cs typeface="Open Sans"/>
        </a:defRPr>
      </a:lvl4pPr>
      <a:lvl5pPr marL="2174455" indent="0" algn="ctr" defTabSz="543613" rtl="0" eaLnBrk="1" latinLnBrk="0" hangingPunct="1">
        <a:lnSpc>
          <a:spcPct val="130000"/>
        </a:lnSpc>
        <a:spcBef>
          <a:spcPct val="20000"/>
        </a:spcBef>
        <a:buFont typeface="Arial"/>
        <a:buNone/>
        <a:defRPr sz="1550" kern="1200">
          <a:solidFill>
            <a:schemeClr val="tx2"/>
          </a:solidFill>
          <a:latin typeface="Open Sans"/>
          <a:ea typeface="+mn-ea"/>
          <a:cs typeface="Open Sans"/>
        </a:defRPr>
      </a:lvl5pPr>
      <a:lvl6pPr marL="2989875" indent="-271808" algn="l" defTabSz="543613" rtl="0" eaLnBrk="1" latinLnBrk="0" hangingPunct="1">
        <a:spcBef>
          <a:spcPct val="20000"/>
        </a:spcBef>
        <a:buFont typeface="Arial"/>
        <a:buChar char="•"/>
        <a:defRPr sz="2400" kern="1200">
          <a:solidFill>
            <a:schemeClr val="tx1"/>
          </a:solidFill>
          <a:latin typeface="+mn-lt"/>
          <a:ea typeface="+mn-ea"/>
          <a:cs typeface="+mn-cs"/>
        </a:defRPr>
      </a:lvl6pPr>
      <a:lvl7pPr marL="3533490" indent="-271808" algn="l" defTabSz="543613" rtl="0" eaLnBrk="1" latinLnBrk="0" hangingPunct="1">
        <a:spcBef>
          <a:spcPct val="20000"/>
        </a:spcBef>
        <a:buFont typeface="Arial"/>
        <a:buChar char="•"/>
        <a:defRPr sz="2400" kern="1200">
          <a:solidFill>
            <a:schemeClr val="tx1"/>
          </a:solidFill>
          <a:latin typeface="+mn-lt"/>
          <a:ea typeface="+mn-ea"/>
          <a:cs typeface="+mn-cs"/>
        </a:defRPr>
      </a:lvl7pPr>
      <a:lvl8pPr marL="4077105" indent="-271808" algn="l" defTabSz="543613" rtl="0" eaLnBrk="1" latinLnBrk="0" hangingPunct="1">
        <a:spcBef>
          <a:spcPct val="20000"/>
        </a:spcBef>
        <a:buFont typeface="Arial"/>
        <a:buChar char="•"/>
        <a:defRPr sz="2400" kern="1200">
          <a:solidFill>
            <a:schemeClr val="tx1"/>
          </a:solidFill>
          <a:latin typeface="+mn-lt"/>
          <a:ea typeface="+mn-ea"/>
          <a:cs typeface="+mn-cs"/>
        </a:defRPr>
      </a:lvl8pPr>
      <a:lvl9pPr marL="4620718" indent="-271808" algn="l" defTabSz="543613"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3613" rtl="0" eaLnBrk="1" latinLnBrk="0" hangingPunct="1">
        <a:defRPr sz="2150" kern="1200">
          <a:solidFill>
            <a:schemeClr val="tx1"/>
          </a:solidFill>
          <a:latin typeface="+mn-lt"/>
          <a:ea typeface="+mn-ea"/>
          <a:cs typeface="+mn-cs"/>
        </a:defRPr>
      </a:lvl1pPr>
      <a:lvl2pPr marL="543613" algn="l" defTabSz="543613" rtl="0" eaLnBrk="1" latinLnBrk="0" hangingPunct="1">
        <a:defRPr sz="2150" kern="1200">
          <a:solidFill>
            <a:schemeClr val="tx1"/>
          </a:solidFill>
          <a:latin typeface="+mn-lt"/>
          <a:ea typeface="+mn-ea"/>
          <a:cs typeface="+mn-cs"/>
        </a:defRPr>
      </a:lvl2pPr>
      <a:lvl3pPr marL="1087226" algn="l" defTabSz="543613" rtl="0" eaLnBrk="1" latinLnBrk="0" hangingPunct="1">
        <a:defRPr sz="2150" kern="1200">
          <a:solidFill>
            <a:schemeClr val="tx1"/>
          </a:solidFill>
          <a:latin typeface="+mn-lt"/>
          <a:ea typeface="+mn-ea"/>
          <a:cs typeface="+mn-cs"/>
        </a:defRPr>
      </a:lvl3pPr>
      <a:lvl4pPr marL="1630843" algn="l" defTabSz="543613" rtl="0" eaLnBrk="1" latinLnBrk="0" hangingPunct="1">
        <a:defRPr sz="2150" kern="1200">
          <a:solidFill>
            <a:schemeClr val="tx1"/>
          </a:solidFill>
          <a:latin typeface="+mn-lt"/>
          <a:ea typeface="+mn-ea"/>
          <a:cs typeface="+mn-cs"/>
        </a:defRPr>
      </a:lvl4pPr>
      <a:lvl5pPr marL="2174455" algn="l" defTabSz="543613" rtl="0" eaLnBrk="1" latinLnBrk="0" hangingPunct="1">
        <a:defRPr sz="2150" kern="1200">
          <a:solidFill>
            <a:schemeClr val="tx1"/>
          </a:solidFill>
          <a:latin typeface="+mn-lt"/>
          <a:ea typeface="+mn-ea"/>
          <a:cs typeface="+mn-cs"/>
        </a:defRPr>
      </a:lvl5pPr>
      <a:lvl6pPr marL="2718069" algn="l" defTabSz="543613" rtl="0" eaLnBrk="1" latinLnBrk="0" hangingPunct="1">
        <a:defRPr sz="2150" kern="1200">
          <a:solidFill>
            <a:schemeClr val="tx1"/>
          </a:solidFill>
          <a:latin typeface="+mn-lt"/>
          <a:ea typeface="+mn-ea"/>
          <a:cs typeface="+mn-cs"/>
        </a:defRPr>
      </a:lvl6pPr>
      <a:lvl7pPr marL="3261683" algn="l" defTabSz="543613" rtl="0" eaLnBrk="1" latinLnBrk="0" hangingPunct="1">
        <a:defRPr sz="2150" kern="1200">
          <a:solidFill>
            <a:schemeClr val="tx1"/>
          </a:solidFill>
          <a:latin typeface="+mn-lt"/>
          <a:ea typeface="+mn-ea"/>
          <a:cs typeface="+mn-cs"/>
        </a:defRPr>
      </a:lvl7pPr>
      <a:lvl8pPr marL="3805296" algn="l" defTabSz="543613" rtl="0" eaLnBrk="1" latinLnBrk="0" hangingPunct="1">
        <a:defRPr sz="2150" kern="1200">
          <a:solidFill>
            <a:schemeClr val="tx1"/>
          </a:solidFill>
          <a:latin typeface="+mn-lt"/>
          <a:ea typeface="+mn-ea"/>
          <a:cs typeface="+mn-cs"/>
        </a:defRPr>
      </a:lvl8pPr>
      <a:lvl9pPr marL="4348909" algn="l" defTabSz="543613" rtl="0" eaLnBrk="1" latinLnBrk="0" hangingPunct="1">
        <a:defRPr sz="21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9A8AEC-11F4-4172-BAC9-D052A6EA279E}"/>
              </a:ext>
            </a:extLst>
          </p:cNvPr>
          <p:cNvSpPr>
            <a:spLocks noGrp="1"/>
          </p:cNvSpPr>
          <p:nvPr>
            <p:ph type="title"/>
          </p:nvPr>
        </p:nvSpPr>
        <p:spPr>
          <a:xfrm>
            <a:off x="249197" y="280085"/>
            <a:ext cx="7452626" cy="509081"/>
          </a:xfrm>
        </p:spPr>
        <p:txBody>
          <a:bodyPr/>
          <a:lstStyle/>
          <a:p>
            <a:r>
              <a:rPr lang="en-US" sz="2400" dirty="0"/>
              <a:t>Process Flow</a:t>
            </a:r>
          </a:p>
        </p:txBody>
      </p:sp>
      <p:pic>
        <p:nvPicPr>
          <p:cNvPr id="1028" name="Picture 4">
            <a:extLst>
              <a:ext uri="{FF2B5EF4-FFF2-40B4-BE49-F238E27FC236}">
                <a16:creationId xmlns:a16="http://schemas.microsoft.com/office/drawing/2014/main" id="{1BB73018-57E1-40E1-AB9B-F75A2952F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67" y="2486025"/>
            <a:ext cx="7709611" cy="1647654"/>
          </a:xfrm>
          <a:prstGeom prst="rect">
            <a:avLst/>
          </a:prstGeom>
          <a:solidFill>
            <a:srgbClr val="005BBB"/>
          </a:solidFill>
          <a:ln>
            <a:noFill/>
          </a:ln>
        </p:spPr>
      </p:pic>
      <p:sp>
        <p:nvSpPr>
          <p:cNvPr id="8" name="TextBox 7">
            <a:extLst>
              <a:ext uri="{FF2B5EF4-FFF2-40B4-BE49-F238E27FC236}">
                <a16:creationId xmlns:a16="http://schemas.microsoft.com/office/drawing/2014/main" id="{5ACF82EA-D07D-445F-9404-8E98C47C1021}"/>
              </a:ext>
            </a:extLst>
          </p:cNvPr>
          <p:cNvSpPr txBox="1"/>
          <p:nvPr/>
        </p:nvSpPr>
        <p:spPr>
          <a:xfrm>
            <a:off x="2792187" y="2486025"/>
            <a:ext cx="1836964" cy="340542"/>
          </a:xfrm>
          <a:prstGeom prst="rect">
            <a:avLst/>
          </a:prstGeom>
          <a:noFill/>
        </p:spPr>
        <p:txBody>
          <a:bodyPr wrap="square" rtlCol="0">
            <a:spAutoFit/>
          </a:bodyPr>
          <a:lstStyle/>
          <a:p>
            <a:r>
              <a:rPr lang="en-US" sz="1613">
                <a:solidFill>
                  <a:schemeClr val="accent6">
                    <a:lumMod val="50000"/>
                  </a:schemeClr>
                </a:solidFill>
              </a:rPr>
              <a:t>Family ID</a:t>
            </a:r>
          </a:p>
        </p:txBody>
      </p:sp>
      <p:sp>
        <p:nvSpPr>
          <p:cNvPr id="2" name="Rectangle 1">
            <a:extLst>
              <a:ext uri="{FF2B5EF4-FFF2-40B4-BE49-F238E27FC236}">
                <a16:creationId xmlns:a16="http://schemas.microsoft.com/office/drawing/2014/main" id="{26238356-31B7-4016-8030-6E45CBC3106E}"/>
              </a:ext>
            </a:extLst>
          </p:cNvPr>
          <p:cNvSpPr/>
          <p:nvPr/>
        </p:nvSpPr>
        <p:spPr>
          <a:xfrm>
            <a:off x="1731145" y="3495502"/>
            <a:ext cx="372863" cy="300068"/>
          </a:xfrm>
          <a:prstGeom prst="rect">
            <a:avLst/>
          </a:prstGeom>
          <a:solidFill>
            <a:srgbClr val="0C7CBA"/>
          </a:solidFill>
          <a:ln>
            <a:solidFill>
              <a:srgbClr val="0C7CBA"/>
            </a:solidFill>
          </a:ln>
        </p:spPr>
        <p:txBody>
          <a:bodyPr rot="0" spcFirstLastPara="0" vertOverflow="overflow" horzOverflow="overflow" vert="horz" wrap="square" lIns="68567" tIns="34283" rIns="68567" bIns="34283" numCol="1" spcCol="0" rtlCol="0" fromWordArt="0" anchor="ctr" anchorCtr="0" forceAA="0" compatLnSpc="1">
            <a:prstTxWarp prst="textNoShape">
              <a:avLst/>
            </a:prstTxWarp>
            <a:spAutoFit/>
          </a:bodyPr>
          <a:lstStyle/>
          <a:p>
            <a:pPr algn="ctr" defTabSz="685615"/>
            <a:endParaRPr lang="en-US" sz="1500" b="1" kern="0" spc="38" dirty="0">
              <a:solidFill>
                <a:srgbClr val="FFFFFF"/>
              </a:solidFill>
              <a:latin typeface="+mj-lt"/>
            </a:endParaRPr>
          </a:p>
        </p:txBody>
      </p:sp>
    </p:spTree>
    <p:extLst>
      <p:ext uri="{BB962C8B-B14F-4D97-AF65-F5344CB8AC3E}">
        <p14:creationId xmlns:p14="http://schemas.microsoft.com/office/powerpoint/2010/main" val="300399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03" y="287527"/>
            <a:ext cx="7452626" cy="509081"/>
          </a:xfrm>
        </p:spPr>
        <p:txBody>
          <a:bodyPr/>
          <a:lstStyle/>
          <a:p>
            <a:r>
              <a:rPr lang="en-US" dirty="0"/>
              <a:t>Overview</a:t>
            </a:r>
          </a:p>
        </p:txBody>
      </p:sp>
      <p:sp>
        <p:nvSpPr>
          <p:cNvPr id="4" name="TextBox 3">
            <a:extLst>
              <a:ext uri="{FF2B5EF4-FFF2-40B4-BE49-F238E27FC236}">
                <a16:creationId xmlns:a16="http://schemas.microsoft.com/office/drawing/2014/main" id="{6580F352-E7AE-42B5-AC4A-FF6AA5E7C229}"/>
              </a:ext>
            </a:extLst>
          </p:cNvPr>
          <p:cNvSpPr txBox="1"/>
          <p:nvPr/>
        </p:nvSpPr>
        <p:spPr>
          <a:xfrm>
            <a:off x="771386" y="1135822"/>
            <a:ext cx="6967049" cy="4078039"/>
          </a:xfrm>
          <a:prstGeom prst="rect">
            <a:avLst/>
          </a:prstGeom>
          <a:noFill/>
        </p:spPr>
        <p:txBody>
          <a:bodyPr wrap="square" rtlCol="0">
            <a:spAutoFit/>
          </a:bodyPr>
          <a:lstStyle/>
          <a:p>
            <a:pPr lvl="1"/>
            <a:endParaRPr lang="en-US" sz="1400" dirty="0"/>
          </a:p>
          <a:p>
            <a:r>
              <a:rPr lang="en-US" sz="1400" dirty="0"/>
              <a:t>Criteria:</a:t>
            </a:r>
          </a:p>
          <a:p>
            <a:pPr marL="557213" lvl="1" indent="-214313">
              <a:buFont typeface="Arial" panose="020B0604020202020204" pitchFamily="34" charset="0"/>
              <a:buChar char="•"/>
            </a:pPr>
            <a:r>
              <a:rPr lang="en-US" sz="1400" dirty="0"/>
              <a:t>Accounts with open opportunities</a:t>
            </a:r>
          </a:p>
          <a:p>
            <a:pPr lvl="2"/>
            <a:r>
              <a:rPr lang="en-US" sz="1400" dirty="0"/>
              <a:t>1- Sales Accepted Vs. Closed Won</a:t>
            </a:r>
          </a:p>
          <a:p>
            <a:pPr marL="1157288" lvl="3" indent="-128588">
              <a:buFont typeface="Arial" panose="020B0604020202020204" pitchFamily="34" charset="0"/>
              <a:buChar char="•"/>
            </a:pPr>
            <a:r>
              <a:rPr lang="en-US" sz="1400" dirty="0"/>
              <a:t>SMB BAE – after closed-won</a:t>
            </a:r>
          </a:p>
          <a:p>
            <a:pPr marL="1157288" lvl="3" indent="-128588">
              <a:buFont typeface="Arial" panose="020B0604020202020204" pitchFamily="34" charset="0"/>
              <a:buChar char="•"/>
            </a:pPr>
            <a:r>
              <a:rPr lang="en-US" sz="1400" dirty="0"/>
              <a:t>SMB SBAE – 6+ months</a:t>
            </a:r>
          </a:p>
          <a:p>
            <a:pPr marL="1157288" lvl="3" indent="-128588">
              <a:buFont typeface="Arial" panose="020B0604020202020204" pitchFamily="34" charset="0"/>
              <a:buChar char="•"/>
            </a:pPr>
            <a:r>
              <a:rPr lang="en-US" sz="1400" dirty="0"/>
              <a:t>EAE – 12+ months after initial closed-won date </a:t>
            </a:r>
          </a:p>
          <a:p>
            <a:pPr lvl="2"/>
            <a:r>
              <a:rPr lang="en-US" sz="1400" dirty="0"/>
              <a:t>2 – Within that list, are there current open opportunities:</a:t>
            </a:r>
          </a:p>
          <a:p>
            <a:pPr lvl="2"/>
            <a:r>
              <a:rPr lang="en-US" sz="1400" dirty="0"/>
              <a:t>	- Qualified – post 90 days (created date = qualified date)</a:t>
            </a:r>
          </a:p>
          <a:p>
            <a:pPr lvl="4"/>
            <a:r>
              <a:rPr lang="en-US" sz="1400" dirty="0"/>
              <a:t>- Solution Proposal Accepted – post 90 days</a:t>
            </a:r>
          </a:p>
          <a:p>
            <a:pPr marL="1585913" lvl="4" indent="-214313">
              <a:buFontTx/>
              <a:buChar char="-"/>
            </a:pPr>
            <a:endParaRPr lang="en-US" sz="1400" dirty="0"/>
          </a:p>
          <a:p>
            <a:r>
              <a:rPr lang="en-US" sz="1400" dirty="0"/>
              <a:t>Filter out*:</a:t>
            </a:r>
          </a:p>
          <a:p>
            <a:pPr marL="557213" lvl="1" indent="-214313">
              <a:buFont typeface="Arial" panose="020B0604020202020204" pitchFamily="34" charset="0"/>
              <a:buChar char="•"/>
            </a:pPr>
            <a:r>
              <a:rPr lang="en-US" sz="1400" dirty="0"/>
              <a:t>AM Module field already populated with AM </a:t>
            </a:r>
          </a:p>
          <a:p>
            <a:pPr marL="557213" lvl="1" indent="-214313">
              <a:buFont typeface="Arial" panose="020B0604020202020204" pitchFamily="34" charset="0"/>
              <a:buChar char="•"/>
            </a:pPr>
            <a:r>
              <a:rPr lang="en-US" sz="1400" dirty="0"/>
              <a:t>Cage field populated with EAE or SBAE </a:t>
            </a:r>
          </a:p>
          <a:p>
            <a:pPr marL="557213" lvl="1" indent="-214313">
              <a:buFont typeface="Arial" panose="020B0604020202020204" pitchFamily="34" charset="0"/>
              <a:buChar char="•"/>
            </a:pPr>
            <a:r>
              <a:rPr lang="en-US" sz="1400" dirty="0"/>
              <a:t>MDU, GovEd, Named, Strategic, Channel Partners</a:t>
            </a:r>
          </a:p>
          <a:p>
            <a:pPr marL="557213" lvl="1" indent="-214313">
              <a:buFont typeface="Arial" panose="020B0604020202020204" pitchFamily="34" charset="0"/>
              <a:buChar char="•"/>
            </a:pPr>
            <a:r>
              <a:rPr lang="en-US" sz="1400" dirty="0"/>
              <a:t>Closed-lost Accounts</a:t>
            </a:r>
          </a:p>
          <a:p>
            <a:pPr marL="557213" lvl="1" indent="-214313">
              <a:buFont typeface="Arial" panose="020B0604020202020204" pitchFamily="34" charset="0"/>
              <a:buChar char="•"/>
            </a:pPr>
            <a:r>
              <a:rPr lang="en-US" sz="1400" dirty="0"/>
              <a:t>Indirect (SP) accounts – check to see if labeled SP under Opportunity Owner</a:t>
            </a:r>
          </a:p>
          <a:p>
            <a:pPr lvl="1"/>
            <a:endParaRPr lang="en-US" sz="1050" dirty="0"/>
          </a:p>
          <a:p>
            <a:pPr marL="557213" lvl="1" indent="-214313">
              <a:buFont typeface="Arial" panose="020B0604020202020204" pitchFamily="34" charset="0"/>
              <a:buChar char="•"/>
            </a:pPr>
            <a:endParaRPr lang="en-US" sz="1050" dirty="0"/>
          </a:p>
        </p:txBody>
      </p:sp>
    </p:spTree>
    <p:extLst>
      <p:ext uri="{BB962C8B-B14F-4D97-AF65-F5344CB8AC3E}">
        <p14:creationId xmlns:p14="http://schemas.microsoft.com/office/powerpoint/2010/main" val="265160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03" y="287527"/>
            <a:ext cx="7452626" cy="509081"/>
          </a:xfrm>
        </p:spPr>
        <p:txBody>
          <a:bodyPr/>
          <a:lstStyle/>
          <a:p>
            <a:r>
              <a:rPr lang="en-US" dirty="0"/>
              <a:t>Quick FYI</a:t>
            </a:r>
          </a:p>
        </p:txBody>
      </p:sp>
      <p:sp>
        <p:nvSpPr>
          <p:cNvPr id="4" name="TextBox 3">
            <a:extLst>
              <a:ext uri="{FF2B5EF4-FFF2-40B4-BE49-F238E27FC236}">
                <a16:creationId xmlns:a16="http://schemas.microsoft.com/office/drawing/2014/main" id="{6580F352-E7AE-42B5-AC4A-FF6AA5E7C229}"/>
              </a:ext>
            </a:extLst>
          </p:cNvPr>
          <p:cNvSpPr txBox="1"/>
          <p:nvPr/>
        </p:nvSpPr>
        <p:spPr>
          <a:xfrm>
            <a:off x="771386" y="1135822"/>
            <a:ext cx="6967049" cy="4508927"/>
          </a:xfrm>
          <a:prstGeom prst="rect">
            <a:avLst/>
          </a:prstGeom>
          <a:noFill/>
        </p:spPr>
        <p:txBody>
          <a:bodyPr wrap="square" rtlCol="0">
            <a:spAutoFit/>
          </a:bodyPr>
          <a:lstStyle/>
          <a:p>
            <a:endParaRPr lang="en-US" sz="1400" dirty="0"/>
          </a:p>
          <a:p>
            <a:pPr marL="557213" lvl="1" indent="-214313">
              <a:buFont typeface="Arial" panose="020B0604020202020204" pitchFamily="34" charset="0"/>
              <a:buChar char="•"/>
            </a:pPr>
            <a:r>
              <a:rPr lang="en-US" sz="2000" dirty="0"/>
              <a:t>There is no real concept of “owner” in SFDC</a:t>
            </a:r>
          </a:p>
          <a:p>
            <a:pPr marL="1100826" lvl="2" indent="-214313">
              <a:buFont typeface="Arial" panose="020B0604020202020204" pitchFamily="34" charset="0"/>
              <a:buChar char="•"/>
            </a:pPr>
            <a:r>
              <a:rPr lang="en-US" sz="1600" dirty="0"/>
              <a:t>Except AM Module and CAGE field</a:t>
            </a:r>
          </a:p>
          <a:p>
            <a:pPr marL="886513" lvl="2"/>
            <a:endParaRPr lang="en-US" sz="1600" dirty="0"/>
          </a:p>
          <a:p>
            <a:pPr marL="557213" lvl="1" indent="-214313">
              <a:buFont typeface="Arial" panose="020B0604020202020204" pitchFamily="34" charset="0"/>
              <a:buChar char="•"/>
            </a:pPr>
            <a:r>
              <a:rPr lang="en-US" sz="2000" dirty="0"/>
              <a:t>Winner is usually the last person with Closed-Won Opportunity</a:t>
            </a:r>
          </a:p>
          <a:p>
            <a:pPr marL="557213" lvl="1" indent="-214313">
              <a:buFont typeface="Arial" panose="020B0604020202020204" pitchFamily="34" charset="0"/>
              <a:buChar char="•"/>
            </a:pPr>
            <a:endParaRPr lang="en-US" sz="2000" dirty="0"/>
          </a:p>
          <a:p>
            <a:pPr marL="557213" lvl="1" indent="-214313">
              <a:buFont typeface="Arial" panose="020B0604020202020204" pitchFamily="34" charset="0"/>
              <a:buChar char="•"/>
            </a:pPr>
            <a:r>
              <a:rPr lang="en-US" sz="2000" dirty="0"/>
              <a:t>Duplicate accounts increases the difficulty of owner resolution</a:t>
            </a:r>
          </a:p>
          <a:p>
            <a:pPr marL="1100826" lvl="2" indent="-214313">
              <a:buFont typeface="Arial" panose="020B0604020202020204" pitchFamily="34" charset="0"/>
              <a:buChar char="•"/>
            </a:pPr>
            <a:r>
              <a:rPr lang="en-US" sz="2000" dirty="0"/>
              <a:t>i.e. SP sells on a Comcast account</a:t>
            </a:r>
          </a:p>
          <a:p>
            <a:pPr marL="1100826" lvl="2" indent="-214313">
              <a:buFont typeface="Arial" panose="020B0604020202020204" pitchFamily="34" charset="0"/>
              <a:buChar char="•"/>
            </a:pPr>
            <a:r>
              <a:rPr lang="en-US" sz="2000" dirty="0"/>
              <a:t>Some SFDC accounts with no biller link</a:t>
            </a:r>
          </a:p>
          <a:p>
            <a:pPr marL="1100826" lvl="2" indent="-214313">
              <a:buFont typeface="Arial" panose="020B0604020202020204" pitchFamily="34" charset="0"/>
              <a:buChar char="•"/>
            </a:pPr>
            <a:endParaRPr lang="en-US" sz="2000" dirty="0"/>
          </a:p>
          <a:p>
            <a:pPr marL="557213" lvl="1" indent="-214313">
              <a:buFont typeface="Arial" panose="020B0604020202020204" pitchFamily="34" charset="0"/>
              <a:buChar char="•"/>
            </a:pPr>
            <a:endParaRPr lang="en-US" sz="2000" dirty="0"/>
          </a:p>
          <a:p>
            <a:pPr marL="886513" lvl="2"/>
            <a:endParaRPr lang="en-US" sz="2000" dirty="0"/>
          </a:p>
          <a:p>
            <a:pPr lvl="1"/>
            <a:endParaRPr lang="en-US" sz="1050" dirty="0"/>
          </a:p>
          <a:p>
            <a:pPr marL="557213" lvl="1" indent="-214313">
              <a:buFont typeface="Arial" panose="020B0604020202020204" pitchFamily="34" charset="0"/>
              <a:buChar char="•"/>
            </a:pPr>
            <a:endParaRPr lang="en-US" sz="1050" dirty="0"/>
          </a:p>
        </p:txBody>
      </p:sp>
    </p:spTree>
    <p:extLst>
      <p:ext uri="{BB962C8B-B14F-4D97-AF65-F5344CB8AC3E}">
        <p14:creationId xmlns:p14="http://schemas.microsoft.com/office/powerpoint/2010/main" val="188439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Salesforce Hierarchy </a:t>
            </a:r>
          </a:p>
        </p:txBody>
      </p:sp>
      <p:graphicFrame>
        <p:nvGraphicFramePr>
          <p:cNvPr id="4" name="Diagram 3">
            <a:extLst>
              <a:ext uri="{FF2B5EF4-FFF2-40B4-BE49-F238E27FC236}">
                <a16:creationId xmlns:a16="http://schemas.microsoft.com/office/drawing/2014/main" id="{28BFC9B2-EF2E-4A29-846E-939CF3DAAF99}"/>
              </a:ext>
            </a:extLst>
          </p:cNvPr>
          <p:cNvGraphicFramePr/>
          <p:nvPr>
            <p:extLst>
              <p:ext uri="{D42A27DB-BD31-4B8C-83A1-F6EECF244321}">
                <p14:modId xmlns:p14="http://schemas.microsoft.com/office/powerpoint/2010/main" val="3199780836"/>
              </p:ext>
            </p:extLst>
          </p:nvPr>
        </p:nvGraphicFramePr>
        <p:xfrm>
          <a:off x="68423" y="12814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24B633A3-9843-4539-AAFD-1C938BF9D63B}"/>
              </a:ext>
            </a:extLst>
          </p:cNvPr>
          <p:cNvSpPr txBox="1"/>
          <p:nvPr/>
        </p:nvSpPr>
        <p:spPr>
          <a:xfrm>
            <a:off x="2485102" y="2079522"/>
            <a:ext cx="1718187" cy="423193"/>
          </a:xfrm>
          <a:prstGeom prst="rect">
            <a:avLst/>
          </a:prstGeom>
          <a:noFill/>
        </p:spPr>
        <p:txBody>
          <a:bodyPr wrap="square" rtlCol="0">
            <a:spAutoFit/>
          </a:bodyPr>
          <a:lstStyle/>
          <a:p>
            <a:r>
              <a:rPr lang="en-US" dirty="0"/>
              <a:t>summary</a:t>
            </a:r>
          </a:p>
        </p:txBody>
      </p:sp>
      <p:sp>
        <p:nvSpPr>
          <p:cNvPr id="7" name="Rectangle 6">
            <a:extLst>
              <a:ext uri="{FF2B5EF4-FFF2-40B4-BE49-F238E27FC236}">
                <a16:creationId xmlns:a16="http://schemas.microsoft.com/office/drawing/2014/main" id="{47DFCCDA-9C81-4927-8EB0-D8E25B76E243}"/>
              </a:ext>
            </a:extLst>
          </p:cNvPr>
          <p:cNvSpPr/>
          <p:nvPr/>
        </p:nvSpPr>
        <p:spPr>
          <a:xfrm>
            <a:off x="5867052" y="4652822"/>
            <a:ext cx="3276948" cy="307777"/>
          </a:xfrm>
          <a:prstGeom prst="rect">
            <a:avLst/>
          </a:prstGeom>
        </p:spPr>
        <p:txBody>
          <a:bodyPr wrap="square">
            <a:spAutoFit/>
          </a:bodyPr>
          <a:lstStyle/>
          <a:p>
            <a:r>
              <a:rPr lang="en-US" sz="1400" dirty="0"/>
              <a:t>Resolve winner at Opportunity level</a:t>
            </a:r>
          </a:p>
        </p:txBody>
      </p:sp>
      <p:sp>
        <p:nvSpPr>
          <p:cNvPr id="12" name="Rectangle 11">
            <a:extLst>
              <a:ext uri="{FF2B5EF4-FFF2-40B4-BE49-F238E27FC236}">
                <a16:creationId xmlns:a16="http://schemas.microsoft.com/office/drawing/2014/main" id="{47C47FEA-6996-4661-ACEA-ACED44C21FD1}"/>
              </a:ext>
            </a:extLst>
          </p:cNvPr>
          <p:cNvSpPr/>
          <p:nvPr/>
        </p:nvSpPr>
        <p:spPr>
          <a:xfrm>
            <a:off x="5031310" y="3249862"/>
            <a:ext cx="3276948" cy="307777"/>
          </a:xfrm>
          <a:prstGeom prst="rect">
            <a:avLst/>
          </a:prstGeom>
        </p:spPr>
        <p:txBody>
          <a:bodyPr wrap="square">
            <a:spAutoFit/>
          </a:bodyPr>
          <a:lstStyle/>
          <a:p>
            <a:r>
              <a:rPr lang="en-US" sz="1400" dirty="0"/>
              <a:t>Find the winning account</a:t>
            </a:r>
          </a:p>
        </p:txBody>
      </p:sp>
      <p:sp>
        <p:nvSpPr>
          <p:cNvPr id="14" name="Rectangle 13">
            <a:extLst>
              <a:ext uri="{FF2B5EF4-FFF2-40B4-BE49-F238E27FC236}">
                <a16:creationId xmlns:a16="http://schemas.microsoft.com/office/drawing/2014/main" id="{ECC8CED6-6078-43D3-B9AE-718FD18DD693}"/>
              </a:ext>
            </a:extLst>
          </p:cNvPr>
          <p:cNvSpPr/>
          <p:nvPr/>
        </p:nvSpPr>
        <p:spPr>
          <a:xfrm>
            <a:off x="4158641" y="1846902"/>
            <a:ext cx="3276948" cy="307777"/>
          </a:xfrm>
          <a:prstGeom prst="rect">
            <a:avLst/>
          </a:prstGeom>
        </p:spPr>
        <p:txBody>
          <a:bodyPr wrap="square">
            <a:spAutoFit/>
          </a:bodyPr>
          <a:lstStyle/>
          <a:p>
            <a:r>
              <a:rPr lang="en-US" sz="1400" dirty="0"/>
              <a:t>Merge the SFDC data with biller</a:t>
            </a:r>
          </a:p>
        </p:txBody>
      </p:sp>
    </p:spTree>
    <p:extLst>
      <p:ext uri="{BB962C8B-B14F-4D97-AF65-F5344CB8AC3E}">
        <p14:creationId xmlns:p14="http://schemas.microsoft.com/office/powerpoint/2010/main" val="24350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Python Implementation</a:t>
            </a:r>
          </a:p>
        </p:txBody>
      </p:sp>
      <p:sp>
        <p:nvSpPr>
          <p:cNvPr id="10" name="TextBox 9">
            <a:extLst>
              <a:ext uri="{FF2B5EF4-FFF2-40B4-BE49-F238E27FC236}">
                <a16:creationId xmlns:a16="http://schemas.microsoft.com/office/drawing/2014/main" id="{E56FDBFF-6823-42CC-A429-FC026EFCD821}"/>
              </a:ext>
            </a:extLst>
          </p:cNvPr>
          <p:cNvSpPr txBox="1"/>
          <p:nvPr/>
        </p:nvSpPr>
        <p:spPr>
          <a:xfrm>
            <a:off x="354330" y="1618710"/>
            <a:ext cx="2350770" cy="830997"/>
          </a:xfrm>
          <a:prstGeom prst="rect">
            <a:avLst/>
          </a:prstGeom>
          <a:noFill/>
        </p:spPr>
        <p:txBody>
          <a:bodyPr wrap="square" rtlCol="0">
            <a:spAutoFit/>
          </a:bodyPr>
          <a:lstStyle/>
          <a:p>
            <a:r>
              <a:rPr lang="en-US" sz="1800" dirty="0"/>
              <a:t>ABC PLUMBERS</a:t>
            </a:r>
          </a:p>
          <a:p>
            <a:r>
              <a:rPr lang="en-US" sz="1800" dirty="0">
                <a:solidFill>
                  <a:schemeClr val="accent4">
                    <a:lumMod val="50000"/>
                  </a:schemeClr>
                </a:solidFill>
              </a:rPr>
              <a:t>       </a:t>
            </a:r>
            <a:r>
              <a:rPr lang="en-US" sz="1200" dirty="0">
                <a:solidFill>
                  <a:schemeClr val="accent4">
                    <a:lumMod val="50000"/>
                  </a:schemeClr>
                </a:solidFill>
              </a:rPr>
              <a:t>(</a:t>
            </a:r>
            <a:r>
              <a:rPr lang="en-US" sz="1200" dirty="0" err="1">
                <a:solidFill>
                  <a:schemeClr val="accent4">
                    <a:lumMod val="50000"/>
                  </a:schemeClr>
                </a:solidFill>
              </a:rPr>
              <a:t>sfdc_id</a:t>
            </a:r>
            <a:r>
              <a:rPr lang="en-US" sz="1200" dirty="0">
                <a:solidFill>
                  <a:schemeClr val="accent4">
                    <a:lumMod val="50000"/>
                  </a:schemeClr>
                </a:solidFill>
              </a:rPr>
              <a:t>: 123</a:t>
            </a:r>
          </a:p>
          <a:p>
            <a:r>
              <a:rPr lang="en-US" sz="1200" dirty="0">
                <a:solidFill>
                  <a:schemeClr val="accent4">
                    <a:lumMod val="50000"/>
                  </a:schemeClr>
                </a:solidFill>
              </a:rPr>
              <a:t>           </a:t>
            </a:r>
            <a:r>
              <a:rPr lang="en-US" sz="1200" dirty="0" err="1">
                <a:solidFill>
                  <a:schemeClr val="accent2">
                    <a:lumMod val="50000"/>
                  </a:schemeClr>
                </a:solidFill>
              </a:rPr>
              <a:t>acct_id</a:t>
            </a:r>
            <a:r>
              <a:rPr lang="en-US" sz="1200" dirty="0">
                <a:solidFill>
                  <a:schemeClr val="accent2">
                    <a:lumMod val="50000"/>
                  </a:schemeClr>
                </a:solidFill>
              </a:rPr>
              <a:t>: </a:t>
            </a:r>
            <a:r>
              <a:rPr lang="en-US" sz="1200" dirty="0" err="1">
                <a:solidFill>
                  <a:schemeClr val="accent2">
                    <a:lumMod val="50000"/>
                  </a:schemeClr>
                </a:solidFill>
              </a:rPr>
              <a:t>abc</a:t>
            </a:r>
            <a:r>
              <a:rPr lang="en-US" sz="1200" dirty="0">
                <a:solidFill>
                  <a:schemeClr val="accent4">
                    <a:lumMod val="50000"/>
                  </a:schemeClr>
                </a:solidFill>
              </a:rPr>
              <a:t>)</a:t>
            </a:r>
          </a:p>
        </p:txBody>
      </p:sp>
      <p:graphicFrame>
        <p:nvGraphicFramePr>
          <p:cNvPr id="3" name="Table 4">
            <a:extLst>
              <a:ext uri="{FF2B5EF4-FFF2-40B4-BE49-F238E27FC236}">
                <a16:creationId xmlns:a16="http://schemas.microsoft.com/office/drawing/2014/main" id="{9EBB0E0A-2E43-4155-9D8E-BFC64DE18813}"/>
              </a:ext>
            </a:extLst>
          </p:cNvPr>
          <p:cNvGraphicFramePr>
            <a:graphicFrameLocks noGrp="1"/>
          </p:cNvGraphicFramePr>
          <p:nvPr>
            <p:extLst>
              <p:ext uri="{D42A27DB-BD31-4B8C-83A1-F6EECF244321}">
                <p14:modId xmlns:p14="http://schemas.microsoft.com/office/powerpoint/2010/main" val="1065755459"/>
              </p:ext>
            </p:extLst>
          </p:nvPr>
        </p:nvGraphicFramePr>
        <p:xfrm>
          <a:off x="2705100" y="1295400"/>
          <a:ext cx="3429000" cy="863601"/>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735723904"/>
                    </a:ext>
                  </a:extLst>
                </a:gridCol>
                <a:gridCol w="1143000">
                  <a:extLst>
                    <a:ext uri="{9D8B030D-6E8A-4147-A177-3AD203B41FA5}">
                      <a16:colId xmlns:a16="http://schemas.microsoft.com/office/drawing/2014/main" val="2466580112"/>
                    </a:ext>
                  </a:extLst>
                </a:gridCol>
                <a:gridCol w="1143000">
                  <a:extLst>
                    <a:ext uri="{9D8B030D-6E8A-4147-A177-3AD203B41FA5}">
                      <a16:colId xmlns:a16="http://schemas.microsoft.com/office/drawing/2014/main" val="348339581"/>
                    </a:ext>
                  </a:extLst>
                </a:gridCol>
              </a:tblGrid>
              <a:tr h="287867">
                <a:tc>
                  <a:txBody>
                    <a:bodyPr/>
                    <a:lstStyle/>
                    <a:p>
                      <a:r>
                        <a:rPr lang="en-US" sz="1000" dirty="0"/>
                        <a:t>opportunity</a:t>
                      </a:r>
                    </a:p>
                  </a:txBody>
                  <a:tcPr/>
                </a:tc>
                <a:tc>
                  <a:txBody>
                    <a:bodyPr/>
                    <a:lstStyle/>
                    <a:p>
                      <a:r>
                        <a:rPr lang="en-US" sz="1000" dirty="0"/>
                        <a:t>Closed date</a:t>
                      </a:r>
                    </a:p>
                  </a:txBody>
                  <a:tcPr/>
                </a:tc>
                <a:tc>
                  <a:txBody>
                    <a:bodyPr/>
                    <a:lstStyle/>
                    <a:p>
                      <a:r>
                        <a:rPr lang="en-US" sz="1000" dirty="0"/>
                        <a:t>Agent</a:t>
                      </a:r>
                    </a:p>
                  </a:txBody>
                  <a:tcPr/>
                </a:tc>
                <a:extLst>
                  <a:ext uri="{0D108BD9-81ED-4DB2-BD59-A6C34878D82A}">
                    <a16:rowId xmlns:a16="http://schemas.microsoft.com/office/drawing/2014/main" val="2869761096"/>
                  </a:ext>
                </a:extLst>
              </a:tr>
              <a:tr h="287867">
                <a:tc>
                  <a:txBody>
                    <a:bodyPr/>
                    <a:lstStyle/>
                    <a:p>
                      <a:r>
                        <a:rPr lang="en-US" sz="1200" dirty="0">
                          <a:highlight>
                            <a:srgbClr val="FFFF00"/>
                          </a:highlight>
                        </a:rPr>
                        <a:t>O-KFC</a:t>
                      </a:r>
                    </a:p>
                  </a:txBody>
                  <a:tcPr/>
                </a:tc>
                <a:tc>
                  <a:txBody>
                    <a:bodyPr/>
                    <a:lstStyle/>
                    <a:p>
                      <a:r>
                        <a:rPr lang="en-US" sz="1200" dirty="0">
                          <a:highlight>
                            <a:srgbClr val="FFFF00"/>
                          </a:highlight>
                        </a:rPr>
                        <a:t>2019-12-12</a:t>
                      </a:r>
                    </a:p>
                  </a:txBody>
                  <a:tcPr/>
                </a:tc>
                <a:tc>
                  <a:txBody>
                    <a:bodyPr/>
                    <a:lstStyle/>
                    <a:p>
                      <a:r>
                        <a:rPr lang="en-US" sz="1200" dirty="0">
                          <a:highlight>
                            <a:srgbClr val="FFFF00"/>
                          </a:highlight>
                        </a:rPr>
                        <a:t>David</a:t>
                      </a:r>
                    </a:p>
                  </a:txBody>
                  <a:tcPr/>
                </a:tc>
                <a:extLst>
                  <a:ext uri="{0D108BD9-81ED-4DB2-BD59-A6C34878D82A}">
                    <a16:rowId xmlns:a16="http://schemas.microsoft.com/office/drawing/2014/main" val="2149574765"/>
                  </a:ext>
                </a:extLst>
              </a:tr>
              <a:tr h="287867">
                <a:tc>
                  <a:txBody>
                    <a:bodyPr/>
                    <a:lstStyle/>
                    <a:p>
                      <a:r>
                        <a:rPr lang="en-US" sz="1200" dirty="0"/>
                        <a:t>O-PHO</a:t>
                      </a:r>
                    </a:p>
                  </a:txBody>
                  <a:tcPr/>
                </a:tc>
                <a:tc>
                  <a:txBody>
                    <a:bodyPr/>
                    <a:lstStyle/>
                    <a:p>
                      <a:pPr marL="0" marR="0" lvl="0" indent="0" algn="l" defTabSz="543613" rtl="0" eaLnBrk="1" fontAlgn="auto" latinLnBrk="0" hangingPunct="1">
                        <a:lnSpc>
                          <a:spcPct val="100000"/>
                        </a:lnSpc>
                        <a:spcBef>
                          <a:spcPts val="0"/>
                        </a:spcBef>
                        <a:spcAft>
                          <a:spcPts val="0"/>
                        </a:spcAft>
                        <a:buClrTx/>
                        <a:buSzTx/>
                        <a:buFontTx/>
                        <a:buNone/>
                        <a:tabLst/>
                        <a:defRPr/>
                      </a:pPr>
                      <a:r>
                        <a:rPr lang="en-US" sz="1200" dirty="0"/>
                        <a:t>2018-04-19</a:t>
                      </a:r>
                    </a:p>
                  </a:txBody>
                  <a:tcPr/>
                </a:tc>
                <a:tc>
                  <a:txBody>
                    <a:bodyPr/>
                    <a:lstStyle/>
                    <a:p>
                      <a:r>
                        <a:rPr lang="en-US" sz="1200" dirty="0"/>
                        <a:t>Leon</a:t>
                      </a:r>
                    </a:p>
                  </a:txBody>
                  <a:tcPr/>
                </a:tc>
                <a:extLst>
                  <a:ext uri="{0D108BD9-81ED-4DB2-BD59-A6C34878D82A}">
                    <a16:rowId xmlns:a16="http://schemas.microsoft.com/office/drawing/2014/main" val="1501140709"/>
                  </a:ext>
                </a:extLst>
              </a:tr>
            </a:tbl>
          </a:graphicData>
        </a:graphic>
      </p:graphicFrame>
      <p:sp>
        <p:nvSpPr>
          <p:cNvPr id="14" name="TextBox 13">
            <a:extLst>
              <a:ext uri="{FF2B5EF4-FFF2-40B4-BE49-F238E27FC236}">
                <a16:creationId xmlns:a16="http://schemas.microsoft.com/office/drawing/2014/main" id="{D83987B4-8F4B-499A-9239-9BEB67F0D118}"/>
              </a:ext>
            </a:extLst>
          </p:cNvPr>
          <p:cNvSpPr txBox="1"/>
          <p:nvPr/>
        </p:nvSpPr>
        <p:spPr>
          <a:xfrm>
            <a:off x="265430" y="3631660"/>
            <a:ext cx="2350770" cy="830997"/>
          </a:xfrm>
          <a:prstGeom prst="rect">
            <a:avLst/>
          </a:prstGeom>
          <a:noFill/>
        </p:spPr>
        <p:txBody>
          <a:bodyPr wrap="square" rtlCol="0">
            <a:spAutoFit/>
          </a:bodyPr>
          <a:lstStyle/>
          <a:p>
            <a:r>
              <a:rPr lang="en-US" sz="1800" dirty="0"/>
              <a:t>ABC PLUMBING</a:t>
            </a:r>
          </a:p>
          <a:p>
            <a:r>
              <a:rPr lang="en-US" sz="1800" dirty="0">
                <a:solidFill>
                  <a:schemeClr val="accent4">
                    <a:lumMod val="50000"/>
                  </a:schemeClr>
                </a:solidFill>
              </a:rPr>
              <a:t>       </a:t>
            </a:r>
            <a:r>
              <a:rPr lang="en-US" sz="1200" dirty="0">
                <a:solidFill>
                  <a:schemeClr val="accent4">
                    <a:lumMod val="50000"/>
                  </a:schemeClr>
                </a:solidFill>
              </a:rPr>
              <a:t>(</a:t>
            </a:r>
            <a:r>
              <a:rPr lang="en-US" sz="1200" dirty="0" err="1">
                <a:solidFill>
                  <a:schemeClr val="accent4">
                    <a:lumMod val="50000"/>
                  </a:schemeClr>
                </a:solidFill>
              </a:rPr>
              <a:t>sfdc_id</a:t>
            </a:r>
            <a:r>
              <a:rPr lang="en-US" sz="1200" dirty="0">
                <a:solidFill>
                  <a:schemeClr val="accent4">
                    <a:lumMod val="50000"/>
                  </a:schemeClr>
                </a:solidFill>
              </a:rPr>
              <a:t>: 456</a:t>
            </a:r>
          </a:p>
          <a:p>
            <a:r>
              <a:rPr lang="en-US" sz="1200" dirty="0">
                <a:solidFill>
                  <a:schemeClr val="accent4">
                    <a:lumMod val="50000"/>
                  </a:schemeClr>
                </a:solidFill>
              </a:rPr>
              <a:t>            </a:t>
            </a:r>
            <a:r>
              <a:rPr lang="en-US" sz="1200" dirty="0" err="1">
                <a:solidFill>
                  <a:schemeClr val="accent2">
                    <a:lumMod val="50000"/>
                  </a:schemeClr>
                </a:solidFill>
              </a:rPr>
              <a:t>acct_id</a:t>
            </a:r>
            <a:r>
              <a:rPr lang="en-US" sz="1200" dirty="0">
                <a:solidFill>
                  <a:schemeClr val="accent2">
                    <a:lumMod val="50000"/>
                  </a:schemeClr>
                </a:solidFill>
              </a:rPr>
              <a:t>: </a:t>
            </a:r>
            <a:r>
              <a:rPr lang="en-US" sz="1200" dirty="0" err="1">
                <a:solidFill>
                  <a:schemeClr val="accent2">
                    <a:lumMod val="50000"/>
                  </a:schemeClr>
                </a:solidFill>
              </a:rPr>
              <a:t>abc</a:t>
            </a:r>
            <a:r>
              <a:rPr lang="en-US" sz="1200" dirty="0">
                <a:solidFill>
                  <a:schemeClr val="accent4">
                    <a:lumMod val="50000"/>
                  </a:schemeClr>
                </a:solidFill>
              </a:rPr>
              <a:t>)</a:t>
            </a:r>
          </a:p>
        </p:txBody>
      </p:sp>
      <p:graphicFrame>
        <p:nvGraphicFramePr>
          <p:cNvPr id="16" name="Table 4">
            <a:extLst>
              <a:ext uri="{FF2B5EF4-FFF2-40B4-BE49-F238E27FC236}">
                <a16:creationId xmlns:a16="http://schemas.microsoft.com/office/drawing/2014/main" id="{E14524F9-8FCE-4972-A7B6-5D9F5CA12E9C}"/>
              </a:ext>
            </a:extLst>
          </p:cNvPr>
          <p:cNvGraphicFramePr>
            <a:graphicFrameLocks noGrp="1"/>
          </p:cNvGraphicFramePr>
          <p:nvPr>
            <p:extLst>
              <p:ext uri="{D42A27DB-BD31-4B8C-83A1-F6EECF244321}">
                <p14:modId xmlns:p14="http://schemas.microsoft.com/office/powerpoint/2010/main" val="2491178342"/>
              </p:ext>
            </p:extLst>
          </p:nvPr>
        </p:nvGraphicFramePr>
        <p:xfrm>
          <a:off x="2616200" y="3631660"/>
          <a:ext cx="3429000" cy="863601"/>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735723904"/>
                    </a:ext>
                  </a:extLst>
                </a:gridCol>
                <a:gridCol w="1143000">
                  <a:extLst>
                    <a:ext uri="{9D8B030D-6E8A-4147-A177-3AD203B41FA5}">
                      <a16:colId xmlns:a16="http://schemas.microsoft.com/office/drawing/2014/main" val="2466580112"/>
                    </a:ext>
                  </a:extLst>
                </a:gridCol>
                <a:gridCol w="1143000">
                  <a:extLst>
                    <a:ext uri="{9D8B030D-6E8A-4147-A177-3AD203B41FA5}">
                      <a16:colId xmlns:a16="http://schemas.microsoft.com/office/drawing/2014/main" val="348339581"/>
                    </a:ext>
                  </a:extLst>
                </a:gridCol>
              </a:tblGrid>
              <a:tr h="287867">
                <a:tc>
                  <a:txBody>
                    <a:bodyPr/>
                    <a:lstStyle/>
                    <a:p>
                      <a:r>
                        <a:rPr lang="en-US" sz="1000" dirty="0"/>
                        <a:t>opportunity</a:t>
                      </a:r>
                    </a:p>
                  </a:txBody>
                  <a:tcPr/>
                </a:tc>
                <a:tc>
                  <a:txBody>
                    <a:bodyPr/>
                    <a:lstStyle/>
                    <a:p>
                      <a:r>
                        <a:rPr lang="en-US" sz="1000" dirty="0"/>
                        <a:t>Closed date</a:t>
                      </a:r>
                    </a:p>
                  </a:txBody>
                  <a:tcPr/>
                </a:tc>
                <a:tc>
                  <a:txBody>
                    <a:bodyPr/>
                    <a:lstStyle/>
                    <a:p>
                      <a:r>
                        <a:rPr lang="en-US" sz="1000" dirty="0"/>
                        <a:t>Agent</a:t>
                      </a:r>
                    </a:p>
                  </a:txBody>
                  <a:tcPr/>
                </a:tc>
                <a:extLst>
                  <a:ext uri="{0D108BD9-81ED-4DB2-BD59-A6C34878D82A}">
                    <a16:rowId xmlns:a16="http://schemas.microsoft.com/office/drawing/2014/main" val="2869761096"/>
                  </a:ext>
                </a:extLst>
              </a:tr>
              <a:tr h="287867">
                <a:tc>
                  <a:txBody>
                    <a:bodyPr/>
                    <a:lstStyle/>
                    <a:p>
                      <a:r>
                        <a:rPr lang="en-US" sz="1200" dirty="0"/>
                        <a:t>O-BW3</a:t>
                      </a:r>
                    </a:p>
                  </a:txBody>
                  <a:tcPr/>
                </a:tc>
                <a:tc>
                  <a:txBody>
                    <a:bodyPr/>
                    <a:lstStyle/>
                    <a:p>
                      <a:r>
                        <a:rPr lang="en-US" sz="1200" dirty="0"/>
                        <a:t>2013-09-04</a:t>
                      </a:r>
                    </a:p>
                  </a:txBody>
                  <a:tcPr/>
                </a:tc>
                <a:tc>
                  <a:txBody>
                    <a:bodyPr/>
                    <a:lstStyle/>
                    <a:p>
                      <a:r>
                        <a:rPr lang="en-US" sz="1200" dirty="0"/>
                        <a:t>Ram</a:t>
                      </a:r>
                    </a:p>
                  </a:txBody>
                  <a:tcPr/>
                </a:tc>
                <a:extLst>
                  <a:ext uri="{0D108BD9-81ED-4DB2-BD59-A6C34878D82A}">
                    <a16:rowId xmlns:a16="http://schemas.microsoft.com/office/drawing/2014/main" val="2149574765"/>
                  </a:ext>
                </a:extLst>
              </a:tr>
              <a:tr h="287867">
                <a:tc>
                  <a:txBody>
                    <a:bodyPr/>
                    <a:lstStyle/>
                    <a:p>
                      <a:r>
                        <a:rPr lang="en-US" sz="1200" dirty="0">
                          <a:highlight>
                            <a:srgbClr val="FFFF00"/>
                          </a:highlight>
                        </a:rPr>
                        <a:t>O-BBQ</a:t>
                      </a:r>
                    </a:p>
                  </a:txBody>
                  <a:tcPr/>
                </a:tc>
                <a:tc>
                  <a:txBody>
                    <a:bodyPr/>
                    <a:lstStyle/>
                    <a:p>
                      <a:pPr marL="0" marR="0" lvl="0" indent="0" algn="l" defTabSz="543613" rtl="0" eaLnBrk="1" fontAlgn="auto" latinLnBrk="0" hangingPunct="1">
                        <a:lnSpc>
                          <a:spcPct val="100000"/>
                        </a:lnSpc>
                        <a:spcBef>
                          <a:spcPts val="0"/>
                        </a:spcBef>
                        <a:spcAft>
                          <a:spcPts val="0"/>
                        </a:spcAft>
                        <a:buClrTx/>
                        <a:buSzTx/>
                        <a:buFontTx/>
                        <a:buNone/>
                        <a:tabLst/>
                        <a:defRPr/>
                      </a:pPr>
                      <a:r>
                        <a:rPr lang="en-US" sz="1200" dirty="0">
                          <a:highlight>
                            <a:srgbClr val="FFFF00"/>
                          </a:highlight>
                        </a:rPr>
                        <a:t>2020-08-03</a:t>
                      </a:r>
                    </a:p>
                  </a:txBody>
                  <a:tcPr/>
                </a:tc>
                <a:tc>
                  <a:txBody>
                    <a:bodyPr/>
                    <a:lstStyle/>
                    <a:p>
                      <a:r>
                        <a:rPr lang="en-US" sz="1200" dirty="0">
                          <a:highlight>
                            <a:srgbClr val="FFFF00"/>
                          </a:highlight>
                        </a:rPr>
                        <a:t>Hiruy</a:t>
                      </a:r>
                    </a:p>
                  </a:txBody>
                  <a:tcPr/>
                </a:tc>
                <a:extLst>
                  <a:ext uri="{0D108BD9-81ED-4DB2-BD59-A6C34878D82A}">
                    <a16:rowId xmlns:a16="http://schemas.microsoft.com/office/drawing/2014/main" val="1501140709"/>
                  </a:ext>
                </a:extLst>
              </a:tr>
            </a:tbl>
          </a:graphicData>
        </a:graphic>
      </p:graphicFrame>
      <p:cxnSp>
        <p:nvCxnSpPr>
          <p:cNvPr id="19" name="Straight Arrow Connector 18">
            <a:extLst>
              <a:ext uri="{FF2B5EF4-FFF2-40B4-BE49-F238E27FC236}">
                <a16:creationId xmlns:a16="http://schemas.microsoft.com/office/drawing/2014/main" id="{265258C3-D0B3-4952-A833-1767A529B5A0}"/>
              </a:ext>
            </a:extLst>
          </p:cNvPr>
          <p:cNvCxnSpPr/>
          <p:nvPr/>
        </p:nvCxnSpPr>
        <p:spPr>
          <a:xfrm>
            <a:off x="6045200" y="1790700"/>
            <a:ext cx="806450" cy="768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6D815B8-85D5-45BE-AA29-E4E030C401F6}"/>
              </a:ext>
            </a:extLst>
          </p:cNvPr>
          <p:cNvCxnSpPr>
            <a:cxnSpLocks/>
          </p:cNvCxnSpPr>
          <p:nvPr/>
        </p:nvCxnSpPr>
        <p:spPr>
          <a:xfrm flipV="1">
            <a:off x="5594350" y="2844800"/>
            <a:ext cx="1200150" cy="1562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0D4730C4-43FD-48C7-B9C7-9158038D3AE1}"/>
              </a:ext>
            </a:extLst>
          </p:cNvPr>
          <p:cNvSpPr/>
          <p:nvPr/>
        </p:nvSpPr>
        <p:spPr>
          <a:xfrm>
            <a:off x="6911975" y="2316357"/>
            <a:ext cx="2121093" cy="1200329"/>
          </a:xfrm>
          <a:prstGeom prst="rect">
            <a:avLst/>
          </a:prstGeom>
        </p:spPr>
        <p:txBody>
          <a:bodyPr wrap="none">
            <a:spAutoFit/>
          </a:bodyPr>
          <a:lstStyle/>
          <a:p>
            <a:r>
              <a:rPr lang="en-US" sz="1800" b="1" dirty="0"/>
              <a:t>Winner?</a:t>
            </a:r>
          </a:p>
          <a:p>
            <a:r>
              <a:rPr lang="en-US" sz="1800" dirty="0">
                <a:solidFill>
                  <a:srgbClr val="7030A0"/>
                </a:solidFill>
              </a:rPr>
              <a:t>ABC PLUMBING</a:t>
            </a:r>
          </a:p>
          <a:p>
            <a:r>
              <a:rPr lang="en-US" sz="1800" dirty="0">
                <a:solidFill>
                  <a:srgbClr val="7030A0"/>
                </a:solidFill>
              </a:rPr>
              <a:t>Since it is the most</a:t>
            </a:r>
          </a:p>
          <a:p>
            <a:r>
              <a:rPr lang="en-US" sz="1800" dirty="0">
                <a:solidFill>
                  <a:srgbClr val="7030A0"/>
                </a:solidFill>
              </a:rPr>
              <a:t>recent</a:t>
            </a:r>
          </a:p>
        </p:txBody>
      </p:sp>
    </p:spTree>
    <p:extLst>
      <p:ext uri="{BB962C8B-B14F-4D97-AF65-F5344CB8AC3E}">
        <p14:creationId xmlns:p14="http://schemas.microsoft.com/office/powerpoint/2010/main" val="6754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9A8AEC-11F4-4172-BAC9-D052A6EA279E}"/>
              </a:ext>
            </a:extLst>
          </p:cNvPr>
          <p:cNvSpPr>
            <a:spLocks noGrp="1"/>
          </p:cNvSpPr>
          <p:nvPr>
            <p:ph type="title"/>
          </p:nvPr>
        </p:nvSpPr>
        <p:spPr>
          <a:xfrm>
            <a:off x="205362" y="492499"/>
            <a:ext cx="7452626" cy="509081"/>
          </a:xfrm>
        </p:spPr>
        <p:txBody>
          <a:bodyPr/>
          <a:lstStyle/>
          <a:p>
            <a:r>
              <a:rPr lang="en-US" dirty="0">
                <a:latin typeface="Arial"/>
              </a:rPr>
              <a:t>If no biller link </a:t>
            </a:r>
            <a:r>
              <a:rPr lang="en-US">
                <a:latin typeface="Arial"/>
              </a:rPr>
              <a:t>to Salesforce…</a:t>
            </a:r>
            <a:endParaRPr lang="en-US" dirty="0"/>
          </a:p>
        </p:txBody>
      </p:sp>
      <p:sp>
        <p:nvSpPr>
          <p:cNvPr id="3" name="TextBox 2">
            <a:extLst>
              <a:ext uri="{FF2B5EF4-FFF2-40B4-BE49-F238E27FC236}">
                <a16:creationId xmlns:a16="http://schemas.microsoft.com/office/drawing/2014/main" id="{FED460B3-5599-4325-BBB3-A3A6EB13366A}"/>
              </a:ext>
            </a:extLst>
          </p:cNvPr>
          <p:cNvSpPr txBox="1"/>
          <p:nvPr/>
        </p:nvSpPr>
        <p:spPr>
          <a:xfrm>
            <a:off x="3510950" y="4006969"/>
            <a:ext cx="1496684" cy="31745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1613"/>
          </a:p>
        </p:txBody>
      </p:sp>
      <p:sp>
        <p:nvSpPr>
          <p:cNvPr id="4" name="TextBox 3">
            <a:extLst>
              <a:ext uri="{FF2B5EF4-FFF2-40B4-BE49-F238E27FC236}">
                <a16:creationId xmlns:a16="http://schemas.microsoft.com/office/drawing/2014/main" id="{A759FDC6-AA70-41A0-9B24-06924EF85773}"/>
              </a:ext>
            </a:extLst>
          </p:cNvPr>
          <p:cNvSpPr txBox="1"/>
          <p:nvPr/>
        </p:nvSpPr>
        <p:spPr>
          <a:xfrm>
            <a:off x="6098877" y="2233163"/>
            <a:ext cx="2515678" cy="106208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613" b="1" dirty="0">
                <a:solidFill>
                  <a:srgbClr val="EB7E10"/>
                </a:solidFill>
              </a:rPr>
              <a:t>ABC PLUMBER</a:t>
            </a:r>
            <a:r>
              <a:rPr lang="en-US" sz="1613" dirty="0">
                <a:solidFill>
                  <a:srgbClr val="EB7E10"/>
                </a:solidFill>
              </a:rPr>
              <a:t>  </a:t>
            </a:r>
            <a:r>
              <a:rPr lang="en-US" sz="1613" dirty="0">
                <a:solidFill>
                  <a:schemeClr val="tx2"/>
                </a:solidFill>
              </a:rPr>
              <a:t>is</a:t>
            </a:r>
            <a:r>
              <a:rPr lang="en-US" sz="1613" dirty="0">
                <a:solidFill>
                  <a:srgbClr val="EB7E10"/>
                </a:solidFill>
              </a:rPr>
              <a:t> </a:t>
            </a:r>
            <a:r>
              <a:rPr lang="en-US" sz="1613" dirty="0">
                <a:solidFill>
                  <a:schemeClr val="tx2"/>
                </a:solidFill>
              </a:rPr>
              <a:t>not tied with the other ABC Plumbers via biller or Athena data. </a:t>
            </a:r>
            <a:endParaRPr lang="en-US" sz="1613" b="1" dirty="0">
              <a:solidFill>
                <a:schemeClr val="tx2"/>
              </a:solidFill>
              <a:cs typeface="Arial"/>
            </a:endParaRPr>
          </a:p>
        </p:txBody>
      </p:sp>
      <p:sp>
        <p:nvSpPr>
          <p:cNvPr id="7" name="TextBox 6">
            <a:extLst>
              <a:ext uri="{FF2B5EF4-FFF2-40B4-BE49-F238E27FC236}">
                <a16:creationId xmlns:a16="http://schemas.microsoft.com/office/drawing/2014/main" id="{CE0CE617-CA84-4EAB-9AFA-FFE3F4E57F90}"/>
              </a:ext>
            </a:extLst>
          </p:cNvPr>
          <p:cNvSpPr txBox="1"/>
          <p:nvPr/>
        </p:nvSpPr>
        <p:spPr>
          <a:xfrm>
            <a:off x="5608250" y="4335853"/>
            <a:ext cx="2790644" cy="81387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613" b="1">
                <a:solidFill>
                  <a:schemeClr val="accent2"/>
                </a:solidFill>
              </a:rPr>
              <a:t>The winning account with the latest Closed – Won is missed</a:t>
            </a:r>
            <a:endParaRPr lang="en-US" sz="1613" b="1">
              <a:solidFill>
                <a:schemeClr val="accent2"/>
              </a:solidFill>
              <a:cs typeface="Arial"/>
            </a:endParaRPr>
          </a:p>
        </p:txBody>
      </p:sp>
      <p:pic>
        <p:nvPicPr>
          <p:cNvPr id="5" name="Picture 7" descr="A screenshot of a cell phone&#10;&#10;Description automatically generated">
            <a:extLst>
              <a:ext uri="{FF2B5EF4-FFF2-40B4-BE49-F238E27FC236}">
                <a16:creationId xmlns:a16="http://schemas.microsoft.com/office/drawing/2014/main" id="{D87804D6-6611-416D-A10D-433152AF3B51}"/>
              </a:ext>
            </a:extLst>
          </p:cNvPr>
          <p:cNvPicPr>
            <a:picLocks noChangeAspect="1"/>
          </p:cNvPicPr>
          <p:nvPr/>
        </p:nvPicPr>
        <p:blipFill>
          <a:blip r:embed="rId2"/>
          <a:stretch>
            <a:fillRect/>
          </a:stretch>
        </p:blipFill>
        <p:spPr>
          <a:xfrm>
            <a:off x="-2426" y="2052884"/>
            <a:ext cx="5606631" cy="2967891"/>
          </a:xfrm>
          <a:prstGeom prst="rect">
            <a:avLst/>
          </a:prstGeom>
        </p:spPr>
      </p:pic>
      <p:sp>
        <p:nvSpPr>
          <p:cNvPr id="8" name="TextBox 7">
            <a:extLst>
              <a:ext uri="{FF2B5EF4-FFF2-40B4-BE49-F238E27FC236}">
                <a16:creationId xmlns:a16="http://schemas.microsoft.com/office/drawing/2014/main" id="{9FBDD5F8-2FE9-4F09-86EC-B3E175E0CDB3}"/>
              </a:ext>
            </a:extLst>
          </p:cNvPr>
          <p:cNvSpPr txBox="1"/>
          <p:nvPr/>
        </p:nvSpPr>
        <p:spPr>
          <a:xfrm>
            <a:off x="3618781" y="4373593"/>
            <a:ext cx="973707" cy="31745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1613"/>
          </a:p>
        </p:txBody>
      </p:sp>
    </p:spTree>
    <p:extLst>
      <p:ext uri="{BB962C8B-B14F-4D97-AF65-F5344CB8AC3E}">
        <p14:creationId xmlns:p14="http://schemas.microsoft.com/office/powerpoint/2010/main" val="237817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66003A-8A9A-4560-901B-00EFDA551896}"/>
              </a:ext>
            </a:extLst>
          </p:cNvPr>
          <p:cNvPicPr>
            <a:picLocks noChangeAspect="1"/>
          </p:cNvPicPr>
          <p:nvPr/>
        </p:nvPicPr>
        <p:blipFill>
          <a:blip r:embed="rId3"/>
          <a:stretch>
            <a:fillRect/>
          </a:stretch>
        </p:blipFill>
        <p:spPr>
          <a:xfrm>
            <a:off x="472981" y="1588227"/>
            <a:ext cx="7940810" cy="2768211"/>
          </a:xfrm>
          <a:prstGeom prst="rect">
            <a:avLst/>
          </a:prstGeom>
        </p:spPr>
      </p:pic>
      <p:sp>
        <p:nvSpPr>
          <p:cNvPr id="2" name="Title 1">
            <a:extLst>
              <a:ext uri="{FF2B5EF4-FFF2-40B4-BE49-F238E27FC236}">
                <a16:creationId xmlns:a16="http://schemas.microsoft.com/office/drawing/2014/main" id="{C80EA44F-2525-4389-AE54-249E7CF2293B}"/>
              </a:ext>
            </a:extLst>
          </p:cNvPr>
          <p:cNvSpPr>
            <a:spLocks noGrp="1"/>
          </p:cNvSpPr>
          <p:nvPr>
            <p:ph type="ctrTitle"/>
          </p:nvPr>
        </p:nvSpPr>
        <p:spPr>
          <a:xfrm>
            <a:off x="828676" y="1279553"/>
            <a:ext cx="7102136" cy="323422"/>
          </a:xfrm>
        </p:spPr>
        <p:txBody>
          <a:bodyPr/>
          <a:lstStyle/>
          <a:p>
            <a:r>
              <a:rPr lang="en-US" sz="1800"/>
              <a:t>Scoring Tables</a:t>
            </a:r>
          </a:p>
        </p:txBody>
      </p:sp>
      <p:sp>
        <p:nvSpPr>
          <p:cNvPr id="7" name="TextBox 6">
            <a:extLst>
              <a:ext uri="{FF2B5EF4-FFF2-40B4-BE49-F238E27FC236}">
                <a16:creationId xmlns:a16="http://schemas.microsoft.com/office/drawing/2014/main" id="{D8D0BD24-26BF-4CC3-B0E7-643D067E4BD9}"/>
              </a:ext>
            </a:extLst>
          </p:cNvPr>
          <p:cNvSpPr txBox="1"/>
          <p:nvPr/>
        </p:nvSpPr>
        <p:spPr>
          <a:xfrm>
            <a:off x="5890847" y="4714142"/>
            <a:ext cx="2358566" cy="1361911"/>
          </a:xfrm>
          <a:prstGeom prst="rect">
            <a:avLst/>
          </a:prstGeom>
          <a:noFill/>
        </p:spPr>
        <p:txBody>
          <a:bodyPr wrap="square" rtlCol="0">
            <a:spAutoFit/>
          </a:bodyPr>
          <a:lstStyle/>
          <a:p>
            <a:r>
              <a:rPr lang="en-US" sz="825"/>
              <a:t>Seattle Used these 4 categories (% of Wallet remaining, Estimated Telco, Comcast billing, and sites). You can change these, either the bands, or the categories all together. If the bands are changed you just need to make sure they are still sorted in ascending order. And if a category is changed you would just need to update the formula on Family ID summary tab to the columns you know want to score. </a:t>
            </a:r>
          </a:p>
        </p:txBody>
      </p:sp>
      <p:sp>
        <p:nvSpPr>
          <p:cNvPr id="3" name="TextBox 2">
            <a:extLst>
              <a:ext uri="{FF2B5EF4-FFF2-40B4-BE49-F238E27FC236}">
                <a16:creationId xmlns:a16="http://schemas.microsoft.com/office/drawing/2014/main" id="{150CF20F-7F2C-4DDB-9396-4039B49D4C32}"/>
              </a:ext>
            </a:extLst>
          </p:cNvPr>
          <p:cNvSpPr txBox="1"/>
          <p:nvPr/>
        </p:nvSpPr>
        <p:spPr>
          <a:xfrm>
            <a:off x="405745" y="4813249"/>
            <a:ext cx="2594636" cy="1384995"/>
          </a:xfrm>
          <a:prstGeom prst="rect">
            <a:avLst/>
          </a:prstGeom>
          <a:noFill/>
        </p:spPr>
        <p:txBody>
          <a:bodyPr wrap="square" rtlCol="0">
            <a:spAutoFit/>
          </a:bodyPr>
          <a:lstStyle/>
          <a:p>
            <a:r>
              <a:rPr lang="en-US" sz="1050" dirty="0"/>
              <a:t>**</a:t>
            </a:r>
            <a:r>
              <a:rPr lang="en-US" sz="1050" dirty="0">
                <a:highlight>
                  <a:srgbClr val="FFFF00"/>
                </a:highlight>
              </a:rPr>
              <a:t>Change Weighting to?</a:t>
            </a:r>
          </a:p>
          <a:p>
            <a:r>
              <a:rPr lang="en-US" sz="1050" u="sng" dirty="0">
                <a:highlight>
                  <a:srgbClr val="FFFF00"/>
                </a:highlight>
              </a:rPr>
              <a:t>Category 		      Weight</a:t>
            </a:r>
          </a:p>
          <a:p>
            <a:r>
              <a:rPr lang="en-US" sz="1050" dirty="0"/>
              <a:t>% Wallet Share Remaining 10%</a:t>
            </a:r>
          </a:p>
          <a:p>
            <a:r>
              <a:rPr lang="en-US" sz="1050" dirty="0"/>
              <a:t>Estimated Telco spend        10%</a:t>
            </a:r>
          </a:p>
          <a:p>
            <a:r>
              <a:rPr lang="en-US" sz="1050" dirty="0"/>
              <a:t>Comcast Billing                   20%</a:t>
            </a:r>
          </a:p>
          <a:p>
            <a:r>
              <a:rPr lang="en-US" sz="1050" dirty="0"/>
              <a:t># Sites                                 25%</a:t>
            </a:r>
          </a:p>
          <a:p>
            <a:r>
              <a:rPr lang="en-US" sz="1050" dirty="0"/>
              <a:t>Tenure                                 10%</a:t>
            </a:r>
          </a:p>
          <a:p>
            <a:r>
              <a:rPr lang="en-US" sz="1050" dirty="0"/>
              <a:t>AV/EDI/Data Only               25%</a:t>
            </a:r>
          </a:p>
        </p:txBody>
      </p:sp>
    </p:spTree>
    <p:extLst>
      <p:ext uri="{BB962C8B-B14F-4D97-AF65-F5344CB8AC3E}">
        <p14:creationId xmlns:p14="http://schemas.microsoft.com/office/powerpoint/2010/main" val="202379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A44F-2525-4389-AE54-249E7CF2293B}"/>
              </a:ext>
            </a:extLst>
          </p:cNvPr>
          <p:cNvSpPr>
            <a:spLocks noGrp="1"/>
          </p:cNvSpPr>
          <p:nvPr>
            <p:ph type="ctrTitle"/>
          </p:nvPr>
        </p:nvSpPr>
        <p:spPr>
          <a:xfrm>
            <a:off x="828676" y="1279553"/>
            <a:ext cx="7102136" cy="323422"/>
          </a:xfrm>
        </p:spPr>
        <p:txBody>
          <a:bodyPr/>
          <a:lstStyle/>
          <a:p>
            <a:r>
              <a:rPr lang="en-US" sz="1800"/>
              <a:t>Applying the Scoring</a:t>
            </a:r>
          </a:p>
        </p:txBody>
      </p:sp>
      <p:sp>
        <p:nvSpPr>
          <p:cNvPr id="5" name="TextBox 4">
            <a:extLst>
              <a:ext uri="{FF2B5EF4-FFF2-40B4-BE49-F238E27FC236}">
                <a16:creationId xmlns:a16="http://schemas.microsoft.com/office/drawing/2014/main" id="{C3E0179A-5B5C-42F7-AF0A-721EBFE8AAF0}"/>
              </a:ext>
            </a:extLst>
          </p:cNvPr>
          <p:cNvSpPr txBox="1"/>
          <p:nvPr/>
        </p:nvSpPr>
        <p:spPr>
          <a:xfrm>
            <a:off x="765700" y="3647556"/>
            <a:ext cx="7165112" cy="2279535"/>
          </a:xfrm>
          <a:prstGeom prst="rect">
            <a:avLst/>
          </a:prstGeom>
          <a:noFill/>
        </p:spPr>
        <p:txBody>
          <a:bodyPr wrap="square" rtlCol="0">
            <a:spAutoFit/>
          </a:bodyPr>
          <a:lstStyle/>
          <a:p>
            <a:r>
              <a:rPr lang="en-US" sz="900" dirty="0"/>
              <a:t>% to Wallet Remaining -- Column M/K (CSG and SV Total MRC/Est Family Spend)</a:t>
            </a:r>
          </a:p>
          <a:p>
            <a:endParaRPr lang="en-US" sz="900" dirty="0"/>
          </a:p>
          <a:p>
            <a:r>
              <a:rPr lang="en-US" sz="900" dirty="0"/>
              <a:t>% to Wallet Remaining Scoring -- </a:t>
            </a:r>
            <a:r>
              <a:rPr lang="en-US" sz="900" dirty="0" err="1"/>
              <a:t>Vlookup</a:t>
            </a:r>
            <a:r>
              <a:rPr lang="en-US" sz="900" dirty="0"/>
              <a:t> off column BU to the corresponding scoring table. =VLOOKUP(BU9,Scoring!$F$5:$H$9,3,1)</a:t>
            </a:r>
          </a:p>
          <a:p>
            <a:r>
              <a:rPr lang="en-US" sz="900" dirty="0"/>
              <a:t>Estimated Telco Spend Scoring -- </a:t>
            </a:r>
            <a:r>
              <a:rPr lang="en-US" sz="900" dirty="0" err="1"/>
              <a:t>Vlookup</a:t>
            </a:r>
            <a:r>
              <a:rPr lang="en-US" sz="900" dirty="0"/>
              <a:t> off column K to the corresponding scoring table. =VLOOKUP(K10,Scoring!$L$5:$N$9,3,1)</a:t>
            </a:r>
          </a:p>
          <a:p>
            <a:r>
              <a:rPr lang="en-US" sz="900" dirty="0"/>
              <a:t>Comcast Billing Scoring -- </a:t>
            </a:r>
            <a:r>
              <a:rPr lang="en-US" sz="900" dirty="0" err="1"/>
              <a:t>Vlookup</a:t>
            </a:r>
            <a:r>
              <a:rPr lang="en-US" sz="900" dirty="0"/>
              <a:t> off column M to the corresponding scoring table. =VLOOKUP(M9,Scoring!$R$5:$T$9,3,1)</a:t>
            </a:r>
          </a:p>
          <a:p>
            <a:r>
              <a:rPr lang="en-US" sz="900" dirty="0"/>
              <a:t>Sites Scoring -- </a:t>
            </a:r>
            <a:r>
              <a:rPr lang="en-US" sz="900" dirty="0" err="1"/>
              <a:t>Vlookup</a:t>
            </a:r>
            <a:r>
              <a:rPr lang="en-US" sz="900" dirty="0"/>
              <a:t> off column N to the corresponding scoring table. =VLOOKUP(N9,Scoring!$X$5:$Z$9,3,1)</a:t>
            </a:r>
          </a:p>
          <a:p>
            <a:endParaRPr lang="en-US" sz="900" dirty="0"/>
          </a:p>
          <a:p>
            <a:r>
              <a:rPr lang="en-US" sz="900" dirty="0"/>
              <a:t>The Combined score column is then taking the score from each column you are scoring, multiplying it by that items weighting, and then summing together to get a final score. The Weighting percentage is linked to the scoring table, so if you adjust it there, it will automatically adjust the scoring on the Family ID Summary Tab. =(BV9*$BV$7)+(BW9*$BW$7)+(BX9*$BX$7)+(BY9*$BY$7)</a:t>
            </a:r>
          </a:p>
          <a:p>
            <a:endParaRPr lang="en-US" sz="900" dirty="0"/>
          </a:p>
          <a:p>
            <a:r>
              <a:rPr lang="en-US" sz="900" dirty="0"/>
              <a:t>Note on the </a:t>
            </a:r>
            <a:r>
              <a:rPr lang="en-US" sz="900" dirty="0" err="1"/>
              <a:t>Vlookup</a:t>
            </a:r>
            <a:r>
              <a:rPr lang="en-US" sz="900" dirty="0"/>
              <a:t> formula: You need to do an approximate look up. This is done by setting the look up range in the formula to 1 or True, which is approximate match.                                                                           You then need to make sure your tables are sorted in ascending order. </a:t>
            </a:r>
          </a:p>
          <a:p>
            <a:endParaRPr lang="en-US" sz="1613" dirty="0"/>
          </a:p>
        </p:txBody>
      </p:sp>
      <p:pic>
        <p:nvPicPr>
          <p:cNvPr id="8" name="Picture 7">
            <a:extLst>
              <a:ext uri="{FF2B5EF4-FFF2-40B4-BE49-F238E27FC236}">
                <a16:creationId xmlns:a16="http://schemas.microsoft.com/office/drawing/2014/main" id="{22F20570-B056-4306-9B70-7A8C186FC114}"/>
              </a:ext>
            </a:extLst>
          </p:cNvPr>
          <p:cNvPicPr>
            <a:picLocks noChangeAspect="1"/>
          </p:cNvPicPr>
          <p:nvPr/>
        </p:nvPicPr>
        <p:blipFill>
          <a:blip r:embed="rId2"/>
          <a:stretch>
            <a:fillRect/>
          </a:stretch>
        </p:blipFill>
        <p:spPr>
          <a:xfrm>
            <a:off x="1617742" y="1757407"/>
            <a:ext cx="5771429" cy="1735715"/>
          </a:xfrm>
          <a:prstGeom prst="rect">
            <a:avLst/>
          </a:prstGeom>
        </p:spPr>
      </p:pic>
      <p:pic>
        <p:nvPicPr>
          <p:cNvPr id="9" name="Picture 8">
            <a:extLst>
              <a:ext uri="{FF2B5EF4-FFF2-40B4-BE49-F238E27FC236}">
                <a16:creationId xmlns:a16="http://schemas.microsoft.com/office/drawing/2014/main" id="{34C45361-4939-4016-A746-1D9A7DFEBBBF}"/>
              </a:ext>
            </a:extLst>
          </p:cNvPr>
          <p:cNvPicPr>
            <a:picLocks noChangeAspect="1"/>
          </p:cNvPicPr>
          <p:nvPr/>
        </p:nvPicPr>
        <p:blipFill>
          <a:blip r:embed="rId3"/>
          <a:stretch>
            <a:fillRect/>
          </a:stretch>
        </p:blipFill>
        <p:spPr>
          <a:xfrm>
            <a:off x="1821975" y="5308270"/>
            <a:ext cx="1771429" cy="150000"/>
          </a:xfrm>
          <a:prstGeom prst="rect">
            <a:avLst/>
          </a:prstGeom>
        </p:spPr>
      </p:pic>
    </p:spTree>
    <p:extLst>
      <p:ext uri="{BB962C8B-B14F-4D97-AF65-F5344CB8AC3E}">
        <p14:creationId xmlns:p14="http://schemas.microsoft.com/office/powerpoint/2010/main" val="159031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B_BF_2018">
  <a:themeElements>
    <a:clrScheme name="CB - Beyond Fast">
      <a:dk1>
        <a:srgbClr val="6C6C6C"/>
      </a:dk1>
      <a:lt1>
        <a:srgbClr val="FFFFFF"/>
      </a:lt1>
      <a:dk2>
        <a:srgbClr val="000000"/>
      </a:dk2>
      <a:lt2>
        <a:srgbClr val="FFFFFF"/>
      </a:lt2>
      <a:accent1>
        <a:srgbClr val="005BBB"/>
      </a:accent1>
      <a:accent2>
        <a:srgbClr val="1D417D"/>
      </a:accent2>
      <a:accent3>
        <a:srgbClr val="96C9E7"/>
      </a:accent3>
      <a:accent4>
        <a:srgbClr val="74CBCD"/>
      </a:accent4>
      <a:accent5>
        <a:srgbClr val="A5A3AA"/>
      </a:accent5>
      <a:accent6>
        <a:srgbClr val="F9D14F"/>
      </a:accent6>
      <a:hlink>
        <a:srgbClr val="005BBB"/>
      </a:hlink>
      <a:folHlink>
        <a:srgbClr val="A5A3AA"/>
      </a:folHlink>
    </a:clrScheme>
    <a:fontScheme name="CB - Beyond Fa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spPr>
      <a:bodyPr wrap="square" lIns="91423" tIns="45711" rIns="91423" bIns="45711">
        <a:spAutoFit/>
      </a:bodyPr>
      <a:lstStyle>
        <a:defPPr marL="0" marR="0" indent="0" algn="ctr" defTabSz="914153" eaLnBrk="1" fontAlgn="auto" latinLnBrk="0" hangingPunct="1">
          <a:lnSpc>
            <a:spcPct val="100000"/>
          </a:lnSpc>
          <a:spcBef>
            <a:spcPts val="0"/>
          </a:spcBef>
          <a:spcAft>
            <a:spcPts val="0"/>
          </a:spcAft>
          <a:buClrTx/>
          <a:buSzTx/>
          <a:buFontTx/>
          <a:buNone/>
          <a:tabLst/>
          <a:defRPr kumimoji="0" sz="2000" b="1" i="0" u="none" strike="noStrike" kern="0" cap="none" spc="51" normalizeH="0" baseline="0" noProof="0" dirty="0" smtClean="0">
            <a:ln>
              <a:noFill/>
            </a:ln>
            <a:solidFill>
              <a:srgbClr val="FFFFFF"/>
            </a:solidFill>
            <a:effectLst/>
            <a:uLnTx/>
            <a:uFillTx/>
            <a:latin typeface="+mj-lt"/>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B_BF_2018" id="{CFB76A26-2693-4A00-8064-A5AF0CBD5C96}" vid="{CDBF3539-DDEF-4AA8-A034-7161E8BA2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E13546F568534EA35317A8A0710527" ma:contentTypeVersion="13" ma:contentTypeDescription="Create a new document." ma:contentTypeScope="" ma:versionID="90faddfb905b8d5a7f8c602dedf0889f">
  <xsd:schema xmlns:xsd="http://www.w3.org/2001/XMLSchema" xmlns:xs="http://www.w3.org/2001/XMLSchema" xmlns:p="http://schemas.microsoft.com/office/2006/metadata/properties" xmlns:ns3="62cf4ff5-a051-4763-b335-62d3e0eb085a" xmlns:ns4="4bc43091-2e83-4e59-b38b-613d36c87e64" targetNamespace="http://schemas.microsoft.com/office/2006/metadata/properties" ma:root="true" ma:fieldsID="262f7299cb16933056c41efe8f12079b" ns3:_="" ns4:_="">
    <xsd:import namespace="62cf4ff5-a051-4763-b335-62d3e0eb085a"/>
    <xsd:import namespace="4bc43091-2e83-4e59-b38b-613d36c87e6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f4ff5-a051-4763-b335-62d3e0eb08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c43091-2e83-4e59-b38b-613d36c87e6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BCB6D1-048A-4C4B-B3F9-920CEABDC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cf4ff5-a051-4763-b335-62d3e0eb085a"/>
    <ds:schemaRef ds:uri="4bc43091-2e83-4e59-b38b-613d36c87e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972BE0-B027-466A-8316-4E911C57DC55}">
  <ds:schemaRefs>
    <ds:schemaRef ds:uri="http://schemas.microsoft.com/sharepoint/v3/contenttype/forms"/>
  </ds:schemaRefs>
</ds:datastoreItem>
</file>

<file path=customXml/itemProps3.xml><?xml version="1.0" encoding="utf-8"?>
<ds:datastoreItem xmlns:ds="http://schemas.openxmlformats.org/officeDocument/2006/customXml" ds:itemID="{BD3AB86F-C5DD-45F5-86AB-869873C2D09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802</Words>
  <Application>Microsoft Office PowerPoint</Application>
  <PresentationFormat>On-screen Show (4:3)</PresentationFormat>
  <Paragraphs>111</Paragraphs>
  <Slides>8</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 Light</vt:lpstr>
      <vt:lpstr>Open Sans</vt:lpstr>
      <vt:lpstr>1_CB_BF_2018</vt:lpstr>
      <vt:lpstr>Process Flow</vt:lpstr>
      <vt:lpstr>Overview</vt:lpstr>
      <vt:lpstr>Quick FYI</vt:lpstr>
      <vt:lpstr>Salesforce Hierarchy </vt:lpstr>
      <vt:lpstr>Python Implementation</vt:lpstr>
      <vt:lpstr>If no biller link to Salesforce…</vt:lpstr>
      <vt:lpstr>Scoring Tables</vt:lpstr>
      <vt:lpstr>Applying the Scoring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JIRA?</dc:title>
  <dc:subject/>
  <dc:creator/>
  <cp:keywords/>
  <dc:description/>
  <cp:lastModifiedBy/>
  <cp:revision>3</cp:revision>
  <dcterms:created xsi:type="dcterms:W3CDTF">2018-09-04T23:21:49Z</dcterms:created>
  <dcterms:modified xsi:type="dcterms:W3CDTF">2020-12-02T20:56:52Z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0x0101003CE13546F568534EA35317A8A0710527</vt:lpwstr>
  </property>
</Properties>
</file>