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63" r:id="rId4"/>
    <p:sldId id="270" r:id="rId5"/>
    <p:sldId id="271" r:id="rId6"/>
    <p:sldId id="272" r:id="rId7"/>
    <p:sldId id="273" r:id="rId8"/>
    <p:sldId id="264" r:id="rId9"/>
    <p:sldId id="274" r:id="rId10"/>
    <p:sldId id="292" r:id="rId11"/>
    <p:sldId id="265" r:id="rId12"/>
    <p:sldId id="275" r:id="rId13"/>
    <p:sldId id="276" r:id="rId14"/>
    <p:sldId id="277" r:id="rId15"/>
    <p:sldId id="278" r:id="rId16"/>
    <p:sldId id="279" r:id="rId17"/>
    <p:sldId id="283" r:id="rId18"/>
    <p:sldId id="280" r:id="rId19"/>
    <p:sldId id="281" r:id="rId20"/>
    <p:sldId id="282" r:id="rId21"/>
    <p:sldId id="284" r:id="rId22"/>
    <p:sldId id="266" r:id="rId23"/>
    <p:sldId id="293" r:id="rId24"/>
    <p:sldId id="295" r:id="rId25"/>
    <p:sldId id="296" r:id="rId26"/>
    <p:sldId id="267" r:id="rId27"/>
    <p:sldId id="257" r:id="rId28"/>
    <p:sldId id="297" r:id="rId29"/>
    <p:sldId id="261" r:id="rId3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A60"/>
    <a:srgbClr val="F2869D"/>
    <a:srgbClr val="E86E8B"/>
    <a:srgbClr val="2BB7A0"/>
    <a:srgbClr val="1B69C7"/>
    <a:srgbClr val="A2D7F8"/>
    <a:srgbClr val="969696"/>
    <a:srgbClr val="1088D2"/>
    <a:srgbClr val="1383DF"/>
    <a:srgbClr val="2D7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84" autoAdjust="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F756-C203-442D-B471-9871A653894D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2BC84-F3CF-4951-8321-5C8020D98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4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2BC84-F3CF-4951-8321-5C8020D988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6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2BC84-F3CF-4951-8321-5C8020D988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7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404409&amp;cid=40942&amp;categoryId=32837" TargetMode="External"/><Relationship Id="rId13" Type="http://schemas.openxmlformats.org/officeDocument/2006/relationships/hyperlink" Target="http://blog.naver.com/serverwizard/220784439490" TargetMode="External"/><Relationship Id="rId3" Type="http://schemas.openxmlformats.org/officeDocument/2006/relationships/hyperlink" Target="http://withwani.tistory.com/175" TargetMode="External"/><Relationship Id="rId7" Type="http://schemas.openxmlformats.org/officeDocument/2006/relationships/hyperlink" Target="https://ko.wikipedia.org/wiki/%EA%B8%B0%EC%88%98_%EC%A0%95%EB%A0%AC" TargetMode="External"/><Relationship Id="rId12" Type="http://schemas.openxmlformats.org/officeDocument/2006/relationships/hyperlink" Target="http://blog.naver.com/metuz/120058517552" TargetMode="External"/><Relationship Id="rId2" Type="http://schemas.openxmlformats.org/officeDocument/2006/relationships/hyperlink" Target="https://www.google.com/design/spec/material-design/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lab.ulsan.ac.kr/ce/lecture5.pdf" TargetMode="External"/><Relationship Id="rId11" Type="http://schemas.openxmlformats.org/officeDocument/2006/relationships/hyperlink" Target="http://reeeh.blog.me/220419884734" TargetMode="External"/><Relationship Id="rId5" Type="http://schemas.openxmlformats.org/officeDocument/2006/relationships/hyperlink" Target="http://shkam777.tistory.com/entry/%ED%95%9C%EB%B0%A9%EC%97%90-%EC%BB%A4%ED%94%BC-%EC%A3%BC%EB%AC%B8%ED%95%98%EA%B8%B0" TargetMode="External"/><Relationship Id="rId10" Type="http://schemas.openxmlformats.org/officeDocument/2006/relationships/hyperlink" Target="http://cafe.naver.com/0x01/686" TargetMode="External"/><Relationship Id="rId4" Type="http://schemas.openxmlformats.org/officeDocument/2006/relationships/hyperlink" Target="http://www.macguyver.co.kr/2015/02/coffee.html" TargetMode="External"/><Relationship Id="rId9" Type="http://schemas.openxmlformats.org/officeDocument/2006/relationships/hyperlink" Target="http://terms.naver.com/entry.nhn?docId=3404411&amp;cid=40942&amp;categoryId=32837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94******@gmail.com" TargetMode="External"/><Relationship Id="rId2" Type="http://schemas.openxmlformats.org/officeDocument/2006/relationships/hyperlink" Target="mailto:ms******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vkdlvjs@na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467544" y="670967"/>
            <a:ext cx="144016" cy="388843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43608" y="105958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7" name="Picture 3" descr="C:\Users\순임\Documents\카카오톡 받은 파일\KakaoTalk_20161030_1821531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7"/>
            <a:ext cx="297633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785999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CAFÉ GO !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928" y="2437636"/>
            <a:ext cx="4968552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이래서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		60******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60******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60******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60******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</a:t>
            </a:r>
          </a:p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3923928" y="241654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060" y="1217081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ea typeface="나눔고딕"/>
              </a:rPr>
              <a:t>현실적 제한조건</a:t>
            </a:r>
            <a:endParaRPr lang="en-US" altLang="ko-KR" sz="2400" b="1" dirty="0" smtClean="0">
              <a:ea typeface="나눔고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02891"/>
              </p:ext>
            </p:extLst>
          </p:nvPr>
        </p:nvGraphicFramePr>
        <p:xfrm>
          <a:off x="225059" y="1419622"/>
          <a:ext cx="8793179" cy="3600400"/>
        </p:xfrm>
        <a:graphic>
          <a:graphicData uri="http://schemas.openxmlformats.org/drawingml/2006/table">
            <a:tbl>
              <a:tblPr/>
              <a:tblGrid>
                <a:gridCol w="917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8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현실적 제한조건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상세 제한조건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내 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관리적 제한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시간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⦁제품 개발기간을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주로 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예산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인적자원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⦁제품 개발에 투여되는 인적자원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(MM(Man-Month))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을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명으로 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⦁각 업무를 분담하여 개발한다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1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물적자원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⦁제품 제작에 사용될 컴퓨터의 사양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운영체제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–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Mac OS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현재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Mac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북을 보유하고 있는 인원이 없음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제품이 사용될 작업 환경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: iOS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기반 모바일 단말기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버전 관련없이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시스템적 요구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성능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⦁서비스 요청에 대한 응답시간을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초 이하로 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기능성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⦁사용자가 쉽게 사용할 수 있는 구성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⦁복잡하지 않고 핵심적이고 단순한 기능들로 구성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4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이식성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⦁제품은 </a:t>
                      </a:r>
                      <a:r>
                        <a:rPr lang="en-US" altLang="ko-KR" sz="105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iOS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환경에서 작동될 수 있어야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유지보수성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⦁수정 예상 </a:t>
                      </a: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LOC(Line Of Codes)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가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이하이도록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59" marR="36359" marT="10052" marB="100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5463" y="1187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2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217164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2800" b="1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Content3</a:t>
            </a:r>
          </a:p>
          <a:p>
            <a:pPr algn="dist"/>
            <a:endParaRPr lang="en-US" altLang="ko-KR" sz="200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dist"/>
            <a:r>
              <a:rPr lang="ko-KR" altLang="en-US" sz="200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설계요</a:t>
            </a:r>
            <a:r>
              <a:rPr lang="ko-KR" altLang="en-US" sz="2000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약</a:t>
            </a:r>
          </a:p>
        </p:txBody>
      </p:sp>
    </p:spTree>
    <p:extLst>
      <p:ext uri="{BB962C8B-B14F-4D97-AF65-F5344CB8AC3E}">
        <p14:creationId xmlns:p14="http://schemas.microsoft.com/office/powerpoint/2010/main" val="38481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060" y="987574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관련 이론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563638"/>
            <a:ext cx="7272971" cy="25545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맑은 고딕"/>
              </a:rPr>
              <a:t>1)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원형 큐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 lang="ko-KR" altLang="en-US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 lang="ko-KR" altLang="en-US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맑은 고딕"/>
              </a:rPr>
              <a:t>2)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맑은 고딕"/>
              </a:rPr>
              <a:t>스택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맑은 고딕"/>
              </a:rPr>
              <a:t> 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맑은 고딕"/>
            </a:endParaRPr>
          </a:p>
          <a:p>
            <a:pPr>
              <a:defRPr lang="ko-KR" altLang="en-US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맑은 고딕"/>
              </a:rPr>
              <a:t>3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맑은 고딕"/>
              </a:rPr>
              <a:t>)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맑은 고딕"/>
              </a:rPr>
              <a:t>탐색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defRPr lang="ko-KR" altLang="en-US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맑은 고딕"/>
              </a:rPr>
              <a:t>4)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레드블랙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트리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defRPr lang="ko-KR" altLang="en-US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5131"/>
            <a:ext cx="5247479" cy="4018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1851670"/>
            <a:ext cx="3582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원형 큐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광고기능을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구현할 때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마지막 페이지에서 다시 첫 페이지로 가는 기능을 추가시키기 위해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처음과 끝을 연결한 구조로 다른 구조에 비해 빠르고 간단함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5060" y="987574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1.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원형 큐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스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4005262" cy="376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5060" y="987574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2.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스택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9952" y="165703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스택</a:t>
            </a:r>
            <a:endParaRPr lang="en-US" altLang="ko-KR" dirty="0"/>
          </a:p>
          <a:p>
            <a:pPr lvl="1"/>
            <a:r>
              <a:rPr lang="en-US" altLang="ko-KR" dirty="0"/>
              <a:t>view controller </a:t>
            </a:r>
            <a:r>
              <a:rPr lang="ko-KR" altLang="en-US" dirty="0"/>
              <a:t>의 기본적인 구조이며 </a:t>
            </a:r>
            <a:r>
              <a:rPr lang="ko-KR" altLang="en-US" dirty="0" err="1"/>
              <a:t>댓글</a:t>
            </a:r>
            <a:r>
              <a:rPr lang="ko-KR" altLang="en-US" dirty="0"/>
              <a:t> 창의 </a:t>
            </a:r>
            <a:r>
              <a:rPr lang="ko-KR" altLang="en-US" dirty="0" err="1"/>
              <a:t>댓글을</a:t>
            </a:r>
            <a:r>
              <a:rPr lang="ko-KR" altLang="en-US" dirty="0"/>
              <a:t> 구성할 때 사용한 자료구조</a:t>
            </a:r>
            <a:endParaRPr lang="en-US" altLang="ko-KR" dirty="0"/>
          </a:p>
          <a:p>
            <a:pPr lvl="1"/>
            <a:r>
              <a:rPr lang="ko-KR" altLang="en-US" dirty="0"/>
              <a:t>가장 기본적인 자료 구조로서 </a:t>
            </a:r>
            <a:r>
              <a:rPr lang="ko-KR" altLang="en-US" dirty="0" err="1"/>
              <a:t>댓글을</a:t>
            </a:r>
            <a:r>
              <a:rPr lang="ko-KR" altLang="en-US" dirty="0"/>
              <a:t> 쓴 순서대로 보이기 위해 사용함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root view controller</a:t>
            </a:r>
            <a:r>
              <a:rPr lang="ko-KR" altLang="en-US" dirty="0"/>
              <a:t>가 가장 아래에 있고 그 위에 </a:t>
            </a:r>
            <a:r>
              <a:rPr lang="en-US" altLang="ko-KR" dirty="0"/>
              <a:t>view controller</a:t>
            </a:r>
            <a:r>
              <a:rPr lang="ko-KR" altLang="en-US" dirty="0"/>
              <a:t>들을 </a:t>
            </a:r>
            <a:r>
              <a:rPr lang="en-US" altLang="ko-KR" dirty="0"/>
              <a:t>push</a:t>
            </a:r>
            <a:r>
              <a:rPr lang="ko-KR" altLang="en-US" dirty="0"/>
              <a:t>를 통해 보여주고 </a:t>
            </a:r>
            <a:r>
              <a:rPr lang="en-US" altLang="ko-KR" dirty="0"/>
              <a:t>pop</a:t>
            </a:r>
            <a:r>
              <a:rPr lang="ko-KR" altLang="en-US" dirty="0"/>
              <a:t>을 통해 다시 되돌아오게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42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060" y="987574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3.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탐색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87672"/>
              </p:ext>
            </p:extLst>
          </p:nvPr>
        </p:nvGraphicFramePr>
        <p:xfrm>
          <a:off x="539552" y="1634671"/>
          <a:ext cx="4734528" cy="2942772"/>
        </p:xfrm>
        <a:graphic>
          <a:graphicData uri="http://schemas.openxmlformats.org/drawingml/2006/table">
            <a:tbl>
              <a:tblPr/>
              <a:tblGrid>
                <a:gridCol w="1578176">
                  <a:extLst>
                    <a:ext uri="{9D8B030D-6E8A-4147-A177-3AD203B41FA5}">
                      <a16:colId xmlns:a16="http://schemas.microsoft.com/office/drawing/2014/main" val="625536053"/>
                    </a:ext>
                  </a:extLst>
                </a:gridCol>
                <a:gridCol w="789088">
                  <a:extLst>
                    <a:ext uri="{9D8B030D-6E8A-4147-A177-3AD203B41FA5}">
                      <a16:colId xmlns:a16="http://schemas.microsoft.com/office/drawing/2014/main" val="197374412"/>
                    </a:ext>
                  </a:extLst>
                </a:gridCol>
                <a:gridCol w="789088">
                  <a:extLst>
                    <a:ext uri="{9D8B030D-6E8A-4147-A177-3AD203B41FA5}">
                      <a16:colId xmlns:a16="http://schemas.microsoft.com/office/drawing/2014/main" val="1720438034"/>
                    </a:ext>
                  </a:extLst>
                </a:gridCol>
                <a:gridCol w="789088">
                  <a:extLst>
                    <a:ext uri="{9D8B030D-6E8A-4147-A177-3AD203B41FA5}">
                      <a16:colId xmlns:a16="http://schemas.microsoft.com/office/drawing/2014/main" val="1417832864"/>
                    </a:ext>
                  </a:extLst>
                </a:gridCol>
                <a:gridCol w="789088">
                  <a:extLst>
                    <a:ext uri="{9D8B030D-6E8A-4147-A177-3AD203B41FA5}">
                      <a16:colId xmlns:a16="http://schemas.microsoft.com/office/drawing/2014/main" val="3336442187"/>
                    </a:ext>
                  </a:extLst>
                </a:gridCol>
              </a:tblGrid>
              <a:tr h="9314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        아이디어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기준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순차 탐색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86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해싱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86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이진 탐색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86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레드 블랙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91935"/>
                  </a:ext>
                </a:extLst>
              </a:tr>
              <a:tr h="5026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속도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48309"/>
                  </a:ext>
                </a:extLst>
              </a:tr>
              <a:tr h="5026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구현 가능성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67174"/>
                  </a:ext>
                </a:extLst>
              </a:tr>
              <a:tr h="5026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크기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143639"/>
                  </a:ext>
                </a:extLst>
              </a:tr>
              <a:tr h="5033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오류 가능성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822506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545870" y="1629003"/>
            <a:ext cx="1599474" cy="9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6"/>
          <p:cNvSpPr txBox="1">
            <a:spLocks/>
          </p:cNvSpPr>
          <p:nvPr/>
        </p:nvSpPr>
        <p:spPr>
          <a:xfrm>
            <a:off x="5146848" y="1419622"/>
            <a:ext cx="3997152" cy="38807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탐색구조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순차 탐색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알고리즘 단순</a:t>
            </a:r>
            <a:r>
              <a:rPr lang="en-US" altLang="ko-KR" sz="1600" dirty="0" smtClean="0"/>
              <a:t> </a:t>
            </a:r>
          </a:p>
          <a:p>
            <a:pPr marL="457200" lvl="1" indent="0">
              <a:buNone/>
            </a:pPr>
            <a:r>
              <a:rPr lang="en-US" altLang="ko-KR" sz="1600" dirty="0"/>
              <a:t>*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시간이 많이 걸림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이진탐색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알고리즘 단순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비교 횟수 적음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* </a:t>
            </a:r>
            <a:r>
              <a:rPr lang="ko-KR" altLang="en-US" sz="1600" dirty="0" smtClean="0"/>
              <a:t>사전 정렬 필요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해싱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비교가 없어 속도가 빠름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*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데이터가 충돌할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레드</a:t>
            </a:r>
            <a:r>
              <a:rPr lang="ko-KR" altLang="en-US" sz="1600" dirty="0" smtClean="0"/>
              <a:t> 블랙 트리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트리 구조 중 가장 안정적 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*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구현이 어려움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05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060" y="987574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레드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 블랙 트리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pic>
        <p:nvPicPr>
          <p:cNvPr id="4" name="Picture 2" descr="https://upload.wikimedia.org/wikipedia/commons/thumb/6/66/Red-black_tree_example.svg/500px-Red-black_tree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2" y="1347614"/>
            <a:ext cx="4762500" cy="34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3"/>
          <p:cNvSpPr txBox="1">
            <a:spLocks/>
          </p:cNvSpPr>
          <p:nvPr/>
        </p:nvSpPr>
        <p:spPr>
          <a:xfrm>
            <a:off x="4592926" y="1347614"/>
            <a:ext cx="4393314" cy="38807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/>
              <a:t>레드</a:t>
            </a:r>
            <a:r>
              <a:rPr lang="ko-KR" altLang="en-US" sz="1800" dirty="0" smtClean="0"/>
              <a:t> 블랙 트리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최악의 경우에도 일정한 시간</a:t>
            </a:r>
            <a:r>
              <a:rPr lang="en-US" altLang="ko-KR" sz="1600" dirty="0" smtClean="0"/>
              <a:t>(O(log n))</a:t>
            </a:r>
            <a:r>
              <a:rPr lang="ko-KR" altLang="en-US" sz="1600" dirty="0" smtClean="0"/>
              <a:t>을 보장함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메뉴를 로드 할 때 사용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800" dirty="0" err="1" smtClean="0"/>
              <a:t>레드</a:t>
            </a:r>
            <a:r>
              <a:rPr lang="ko-KR" altLang="en-US" sz="1800" dirty="0" smtClean="0"/>
              <a:t> 블랙 </a:t>
            </a:r>
            <a:r>
              <a:rPr lang="ko-KR" altLang="en-US" sz="1800" dirty="0" err="1" smtClean="0"/>
              <a:t>트리의</a:t>
            </a:r>
            <a:r>
              <a:rPr lang="ko-KR" altLang="en-US" sz="1800" dirty="0" smtClean="0"/>
              <a:t> 규칙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노드는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레드</a:t>
            </a:r>
            <a:r>
              <a:rPr lang="ko-KR" altLang="en-US" sz="1600" dirty="0" smtClean="0"/>
              <a:t> 혹은 블랙 중의 하나이다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루트 </a:t>
            </a:r>
            <a:r>
              <a:rPr lang="ko-KR" altLang="en-US" sz="1600" dirty="0" err="1" smtClean="0"/>
              <a:t>노드는</a:t>
            </a:r>
            <a:r>
              <a:rPr lang="ko-KR" altLang="en-US" sz="1600" dirty="0" smtClean="0"/>
              <a:t> 블랙이다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모든 </a:t>
            </a:r>
            <a:r>
              <a:rPr lang="ko-KR" altLang="en-US" sz="1600" dirty="0" err="1" smtClean="0"/>
              <a:t>리프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노드는</a:t>
            </a:r>
            <a:r>
              <a:rPr lang="ko-KR" altLang="en-US" sz="1600" dirty="0" smtClean="0"/>
              <a:t> 블랙이다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레드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노드의</a:t>
            </a:r>
            <a:r>
              <a:rPr lang="ko-KR" altLang="en-US" sz="1600" dirty="0" smtClean="0"/>
              <a:t> 자식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양쪽은 언제나 모두 블랙이다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모든 경로에 </a:t>
            </a:r>
            <a:r>
              <a:rPr lang="ko-KR" altLang="en-US" sz="1600" dirty="0" err="1" smtClean="0"/>
              <a:t>리프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제외하면 블랙 </a:t>
            </a:r>
            <a:r>
              <a:rPr lang="ko-KR" altLang="en-US" sz="1600" dirty="0" err="1" smtClean="0"/>
              <a:t>노드의</a:t>
            </a:r>
            <a:r>
              <a:rPr lang="ko-KR" altLang="en-US" sz="1600" dirty="0" smtClean="0"/>
              <a:t> 수는 같다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53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jino\Downloads\macbook-577758_19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3" b="15976"/>
          <a:stretch/>
        </p:blipFill>
        <p:spPr bwMode="auto">
          <a:xfrm>
            <a:off x="1965435" y="2069310"/>
            <a:ext cx="6927045" cy="28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24300" y="411510"/>
            <a:ext cx="4506393" cy="2170142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67372" y="1347614"/>
            <a:ext cx="1456928" cy="1456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687852" y="1347614"/>
            <a:ext cx="1456928" cy="1456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447764" y="142800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527612" y="1347614"/>
            <a:ext cx="1456928" cy="1456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08004" y="142800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768244" y="142800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79712" y="1842959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THE정고딕160" panose="02020603020101020101" pitchFamily="18" charset="-127"/>
              </a:rPr>
              <a:t>USECASE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THE정고딕160" panose="02020603020101020101" pitchFamily="18" charset="-127"/>
              </a:rPr>
              <a:t>DIAGRAM</a:t>
            </a:r>
          </a:p>
        </p:txBody>
      </p:sp>
      <p:sp>
        <p:nvSpPr>
          <p:cNvPr id="18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설계요약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9952" y="1842959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THE정고딕160" panose="02020603020101020101" pitchFamily="18" charset="-127"/>
              </a:rPr>
              <a:t>CLASS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THE정고딕160" panose="02020603020101020101" pitchFamily="18" charset="-127"/>
              </a:rPr>
              <a:t>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192" y="185711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화면구상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도</a:t>
            </a:r>
            <a:endParaRPr lang="en-US" altLang="ko-KR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75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673224" y="-332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SW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를 이용한 설계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  <a:p>
            <a:pPr defTabSz="871876">
              <a:spcBef>
                <a:spcPct val="0"/>
              </a:spcBef>
              <a:defRPr lang="ko-KR"/>
            </a:pPr>
            <a:r>
              <a:rPr lang="en-US" altLang="ko-KR" sz="2400" dirty="0" smtClean="0">
                <a:latin typeface="나눔고딕"/>
                <a:ea typeface="나눔고딕"/>
              </a:rPr>
              <a:t>USECASE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" y="843558"/>
            <a:ext cx="8147248" cy="43229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7544" y="670967"/>
            <a:ext cx="144016" cy="388843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673224" y="-332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SW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를 이용한 설계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  <a:p>
            <a:pPr defTabSz="871876">
              <a:spcBef>
                <a:spcPct val="0"/>
              </a:spcBef>
              <a:defRPr lang="ko-KR"/>
            </a:pPr>
            <a:r>
              <a:rPr lang="en-US" altLang="ko-KR" sz="2400" dirty="0" smtClean="0">
                <a:latin typeface="나눔고딕"/>
                <a:ea typeface="나눔고딕"/>
              </a:rPr>
              <a:t>CLASS DIAGRAM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670967"/>
            <a:ext cx="144016" cy="388843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6424336" descr="EMB0000239068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74059" y="-1218935"/>
            <a:ext cx="4299938" cy="84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2915816" y="1191737"/>
            <a:ext cx="1339577" cy="907529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40152" y="1137179"/>
            <a:ext cx="1452329" cy="957932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7956" y="493167"/>
            <a:ext cx="162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2012" y="1266607"/>
            <a:ext cx="162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2012" y="1216035"/>
            <a:ext cx="18825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 smtClean="0"/>
              <a:t>&lt; SERVER &gt;</a:t>
            </a:r>
            <a:endParaRPr lang="ko-KR" altLang="en-US" sz="2000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761992" y="627416"/>
            <a:ext cx="18825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 smtClean="0"/>
              <a:t>&lt; CLIENT &gt;</a:t>
            </a:r>
            <a:endParaRPr lang="ko-KR" altLang="en-US" sz="20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67544" y="2536617"/>
            <a:ext cx="283479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u="sng" dirty="0" smtClean="0"/>
              <a:t>&lt; SOCKET_IO </a:t>
            </a:r>
            <a:r>
              <a:rPr lang="ko-KR" altLang="en-US" sz="1500" b="1" u="sng" dirty="0" smtClean="0"/>
              <a:t>라이브러리</a:t>
            </a:r>
            <a:r>
              <a:rPr lang="en-US" altLang="ko-KR" sz="1500" b="1" u="sng" dirty="0" smtClean="0"/>
              <a:t>&gt;</a:t>
            </a:r>
            <a:endParaRPr lang="ko-KR" altLang="en-US" sz="1500" b="1" u="sng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3224" y="3075806"/>
            <a:ext cx="3826768" cy="1339577"/>
          </a:xfrm>
          <a:prstGeom prst="round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97448" y="2283718"/>
            <a:ext cx="4305376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653234" y="1128234"/>
            <a:ext cx="131665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 smtClean="0"/>
              <a:t>&lt; MVC &gt;</a:t>
            </a:r>
            <a:endParaRPr lang="ko-KR" altLang="en-US" sz="2000" b="1" u="sng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88024" y="2993533"/>
            <a:ext cx="4248472" cy="13064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76057" y="4415383"/>
            <a:ext cx="3384375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u="sng" dirty="0" smtClean="0"/>
              <a:t>&lt; </a:t>
            </a:r>
            <a:r>
              <a:rPr lang="ko-KR" altLang="en-US" sz="1500" b="1" u="sng" dirty="0" smtClean="0"/>
              <a:t>기타 이미지파일 및 </a:t>
            </a:r>
            <a:r>
              <a:rPr lang="en-US" altLang="ko-KR" sz="1500" b="1" u="sng" dirty="0" err="1" smtClean="0"/>
              <a:t>Json</a:t>
            </a:r>
            <a:r>
              <a:rPr lang="en-US" altLang="ko-KR" sz="1500" b="1" u="sng" dirty="0" smtClean="0"/>
              <a:t> </a:t>
            </a:r>
            <a:r>
              <a:rPr lang="ko-KR" altLang="en-US" sz="1500" b="1" u="sng" dirty="0" smtClean="0"/>
              <a:t>파일</a:t>
            </a:r>
            <a:r>
              <a:rPr lang="en-US" altLang="ko-KR" sz="1500" b="1" u="sng" dirty="0" smtClean="0"/>
              <a:t> &gt;</a:t>
            </a:r>
            <a:endParaRPr lang="ko-KR" altLang="en-US" sz="1500" b="1" u="sng" dirty="0"/>
          </a:p>
        </p:txBody>
      </p:sp>
    </p:spTree>
    <p:extLst>
      <p:ext uri="{BB962C8B-B14F-4D97-AF65-F5344CB8AC3E}">
        <p14:creationId xmlns:p14="http://schemas.microsoft.com/office/powerpoint/2010/main" val="6131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>
              <a:defRPr lang="ko-KR" altLang="en-US"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/>
              </a:rPr>
              <a:t>INDEX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나눔고딕"/>
            </a:endParaRPr>
          </a:p>
        </p:txBody>
      </p:sp>
      <p:cxnSp>
        <p:nvCxnSpPr>
          <p:cNvPr id="8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95888" y="2425436"/>
            <a:ext cx="8385756" cy="1953507"/>
            <a:chOff x="575556" y="2564904"/>
            <a:chExt cx="8385756" cy="1953507"/>
          </a:xfrm>
        </p:grpSpPr>
        <p:sp>
          <p:nvSpPr>
            <p:cNvPr id="12" name="자유형 11"/>
            <p:cNvSpPr/>
            <p:nvPr/>
          </p:nvSpPr>
          <p:spPr>
            <a:xfrm>
              <a:off x="1240158" y="4052744"/>
              <a:ext cx="973667" cy="465667"/>
            </a:xfrm>
            <a:custGeom>
              <a:avLst/>
              <a:gdLst>
                <a:gd name="connsiteX0" fmla="*/ 897467 w 973667"/>
                <a:gd name="connsiteY0" fmla="*/ 0 h 465667"/>
                <a:gd name="connsiteX1" fmla="*/ 0 w 973667"/>
                <a:gd name="connsiteY1" fmla="*/ 440267 h 465667"/>
                <a:gd name="connsiteX2" fmla="*/ 973667 w 973667"/>
                <a:gd name="connsiteY2" fmla="*/ 465667 h 465667"/>
                <a:gd name="connsiteX3" fmla="*/ 931334 w 973667"/>
                <a:gd name="connsiteY3" fmla="*/ 93134 h 465667"/>
                <a:gd name="connsiteX4" fmla="*/ 897467 w 973667"/>
                <a:gd name="connsiteY4" fmla="*/ 0 h 46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67" h="465667">
                  <a:moveTo>
                    <a:pt x="897467" y="0"/>
                  </a:moveTo>
                  <a:lnTo>
                    <a:pt x="0" y="440267"/>
                  </a:lnTo>
                  <a:lnTo>
                    <a:pt x="973667" y="465667"/>
                  </a:lnTo>
                  <a:lnTo>
                    <a:pt x="931334" y="93134"/>
                  </a:lnTo>
                  <a:lnTo>
                    <a:pt x="89746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>
                <a:ea typeface="나눔고딕"/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597480" y="4052744"/>
              <a:ext cx="973667" cy="465667"/>
            </a:xfrm>
            <a:custGeom>
              <a:avLst/>
              <a:gdLst>
                <a:gd name="connsiteX0" fmla="*/ 897467 w 973667"/>
                <a:gd name="connsiteY0" fmla="*/ 0 h 465667"/>
                <a:gd name="connsiteX1" fmla="*/ 0 w 973667"/>
                <a:gd name="connsiteY1" fmla="*/ 440267 h 465667"/>
                <a:gd name="connsiteX2" fmla="*/ 973667 w 973667"/>
                <a:gd name="connsiteY2" fmla="*/ 465667 h 465667"/>
                <a:gd name="connsiteX3" fmla="*/ 931334 w 973667"/>
                <a:gd name="connsiteY3" fmla="*/ 93134 h 465667"/>
                <a:gd name="connsiteX4" fmla="*/ 897467 w 973667"/>
                <a:gd name="connsiteY4" fmla="*/ 0 h 46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67" h="465667">
                  <a:moveTo>
                    <a:pt x="897467" y="0"/>
                  </a:moveTo>
                  <a:lnTo>
                    <a:pt x="0" y="440267"/>
                  </a:lnTo>
                  <a:lnTo>
                    <a:pt x="973667" y="465667"/>
                  </a:lnTo>
                  <a:lnTo>
                    <a:pt x="931334" y="93134"/>
                  </a:lnTo>
                  <a:lnTo>
                    <a:pt x="89746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>
                <a:ea typeface="나눔고딕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3954802" y="4052744"/>
              <a:ext cx="973667" cy="465667"/>
            </a:xfrm>
            <a:custGeom>
              <a:avLst/>
              <a:gdLst>
                <a:gd name="connsiteX0" fmla="*/ 897467 w 973667"/>
                <a:gd name="connsiteY0" fmla="*/ 0 h 465667"/>
                <a:gd name="connsiteX1" fmla="*/ 0 w 973667"/>
                <a:gd name="connsiteY1" fmla="*/ 440267 h 465667"/>
                <a:gd name="connsiteX2" fmla="*/ 973667 w 973667"/>
                <a:gd name="connsiteY2" fmla="*/ 465667 h 465667"/>
                <a:gd name="connsiteX3" fmla="*/ 931334 w 973667"/>
                <a:gd name="connsiteY3" fmla="*/ 93134 h 465667"/>
                <a:gd name="connsiteX4" fmla="*/ 897467 w 973667"/>
                <a:gd name="connsiteY4" fmla="*/ 0 h 46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67" h="465667">
                  <a:moveTo>
                    <a:pt x="897467" y="0"/>
                  </a:moveTo>
                  <a:lnTo>
                    <a:pt x="0" y="440267"/>
                  </a:lnTo>
                  <a:lnTo>
                    <a:pt x="973667" y="465667"/>
                  </a:lnTo>
                  <a:lnTo>
                    <a:pt x="931334" y="93134"/>
                  </a:lnTo>
                  <a:lnTo>
                    <a:pt x="89746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>
                <a:ea typeface="나눔고딕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75556" y="2781008"/>
              <a:ext cx="1571636" cy="1571636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>
                <a:ea typeface="나눔고딕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932878" y="2781008"/>
              <a:ext cx="1571636" cy="1571636"/>
            </a:xfrm>
            <a:prstGeom prst="ellipse">
              <a:avLst/>
            </a:prstGeom>
            <a:solidFill>
              <a:schemeClr val="accent2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>
                <a:ea typeface="나눔고딕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290200" y="2781008"/>
              <a:ext cx="1571636" cy="1571636"/>
            </a:xfrm>
            <a:prstGeom prst="ellipse">
              <a:avLst/>
            </a:prstGeom>
            <a:solidFill>
              <a:schemeClr val="bg1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>
                <a:ea typeface="나눔고딕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068005" y="2781008"/>
              <a:ext cx="1571636" cy="1571636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>
                <a:ea typeface="나눔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6994" y="2566694"/>
              <a:ext cx="57150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80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/>
                </a:rPr>
                <a:t>1</a:t>
              </a:r>
              <a:endParaRPr lang="ko-KR" altLang="en-US" sz="4800">
                <a:solidFill>
                  <a:schemeClr val="tx1">
                    <a:lumMod val="65000"/>
                    <a:lumOff val="35000"/>
                  </a:schemeClr>
                </a:solidFill>
                <a:ea typeface="나눔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04316" y="2566694"/>
              <a:ext cx="57150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80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/>
                </a:rPr>
                <a:t>2</a:t>
              </a:r>
              <a:endParaRPr lang="ko-KR" altLang="en-US" sz="4800">
                <a:solidFill>
                  <a:schemeClr val="tx1">
                    <a:lumMod val="65000"/>
                    <a:lumOff val="35000"/>
                  </a:schemeClr>
                </a:solidFill>
                <a:ea typeface="나눔고딕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74907" y="2568252"/>
              <a:ext cx="57150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/>
                </a:rPr>
                <a:t>5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7522" y="2566694"/>
              <a:ext cx="57150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80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/>
                </a:rPr>
                <a:t>4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6474" y="3382160"/>
              <a:ext cx="14222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"/>
                </a:rPr>
                <a:t>개발배경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04316" y="3265667"/>
              <a:ext cx="14222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40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"/>
                </a:rPr>
                <a:t>프로젝트</a:t>
              </a:r>
              <a:endParaRPr lang="ko-KR" altLang="en-US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endParaRPr>
            </a:p>
            <a:p>
              <a:pPr algn="ctr">
                <a:defRPr lang="ko-KR" altLang="en-US"/>
              </a:pPr>
              <a:r>
                <a:rPr lang="ko-KR" altLang="en-US" sz="24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"/>
                </a:rPr>
                <a:t>개요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364895" y="3401611"/>
              <a:ext cx="14222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40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"/>
                </a:rPr>
                <a:t>설계요약</a:t>
              </a:r>
              <a:endParaRPr lang="en-US" altLang="ko-KR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42700" y="3332848"/>
              <a:ext cx="14222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4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"/>
                </a:rPr>
                <a:t>시연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4710683" y="2773320"/>
              <a:ext cx="1571636" cy="1571636"/>
            </a:xfrm>
            <a:prstGeom prst="ellipse">
              <a:avLst/>
            </a:prstGeom>
            <a:solidFill>
              <a:schemeClr val="accent2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>
                <a:ea typeface="나눔고딕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62821" y="3335498"/>
              <a:ext cx="14222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40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"/>
                </a:rPr>
                <a:t>기능소개</a:t>
              </a:r>
              <a:endParaRPr lang="en-US" altLang="ko-KR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33076" y="2564904"/>
              <a:ext cx="57150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/>
                </a:rPr>
                <a:t>3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7389676" y="2781008"/>
              <a:ext cx="1571636" cy="1571636"/>
            </a:xfrm>
            <a:prstGeom prst="ellipse">
              <a:avLst/>
            </a:prstGeom>
            <a:solidFill>
              <a:schemeClr val="accent2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>
                <a:ea typeface="나눔고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441814" y="3343186"/>
              <a:ext cx="14222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40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"/>
                </a:rPr>
                <a:t>참고자</a:t>
              </a:r>
              <a:r>
                <a:rPr lang="ko-KR" altLang="en-US" sz="24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"/>
                </a:rPr>
                <a:t>료</a:t>
              </a:r>
              <a:endParaRPr lang="en-US" altLang="ko-KR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31332" y="2587265"/>
              <a:ext cx="57150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/>
                </a:rPr>
                <a:t>6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25060" y="1217081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화면 구성도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1883" y="1109492"/>
            <a:ext cx="7524533" cy="3478482"/>
            <a:chOff x="1016000" y="924560"/>
            <a:chExt cx="7106137" cy="514491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270948" y="2981213"/>
              <a:ext cx="13053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270948" y="3610290"/>
              <a:ext cx="13053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265868" y="4904767"/>
              <a:ext cx="13053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281108" y="5943644"/>
              <a:ext cx="153905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17" idx="2"/>
            </p:cNvCxnSpPr>
            <p:nvPr/>
          </p:nvCxnSpPr>
          <p:spPr>
            <a:xfrm>
              <a:off x="2270948" y="1438273"/>
              <a:ext cx="0" cy="11441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/>
            <p:nvPr/>
          </p:nvCxnSpPr>
          <p:spPr>
            <a:xfrm flipV="1">
              <a:off x="2270948" y="1534046"/>
              <a:ext cx="1305372" cy="274434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/>
            <p:nvPr/>
          </p:nvCxnSpPr>
          <p:spPr>
            <a:xfrm>
              <a:off x="2281108" y="1807728"/>
              <a:ext cx="1274892" cy="293686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/>
            <p:nvPr/>
          </p:nvCxnSpPr>
          <p:spPr>
            <a:xfrm>
              <a:off x="4736784" y="4852779"/>
              <a:ext cx="1341043" cy="2315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flipV="1">
              <a:off x="4621253" y="4700776"/>
              <a:ext cx="1436266" cy="152191"/>
            </a:xfrm>
            <a:prstGeom prst="bentConnector3">
              <a:avLst>
                <a:gd name="adj1" fmla="val 54244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>
              <a:off x="4697691" y="3654851"/>
              <a:ext cx="1341043" cy="2315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flipV="1">
              <a:off x="4582160" y="3502848"/>
              <a:ext cx="1436266" cy="152191"/>
            </a:xfrm>
            <a:prstGeom prst="bentConnector3">
              <a:avLst>
                <a:gd name="adj1" fmla="val 54244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29" idx="0"/>
              <a:endCxn id="30" idx="2"/>
            </p:cNvCxnSpPr>
            <p:nvPr/>
          </p:nvCxnSpPr>
          <p:spPr>
            <a:xfrm>
              <a:off x="7611449" y="3761914"/>
              <a:ext cx="0" cy="5163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1460371" y="1021713"/>
              <a:ext cx="1621154" cy="416560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로딩 화면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68904" y="3409789"/>
              <a:ext cx="926386" cy="17366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메뉴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321322" y="5793273"/>
              <a:ext cx="1596302" cy="2762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광고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이벤트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460371" y="2374155"/>
              <a:ext cx="1621154" cy="416560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MAIN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321322" y="1369077"/>
              <a:ext cx="1414178" cy="32993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인증 화면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303415" y="1886919"/>
              <a:ext cx="1414178" cy="32993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사용법 화면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321322" y="3472188"/>
              <a:ext cx="1596302" cy="2762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명지 카페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303415" y="4766665"/>
              <a:ext cx="1596302" cy="2762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그라 지아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21322" y="2843111"/>
              <a:ext cx="1596302" cy="2762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QR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 코드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68904" y="3772195"/>
              <a:ext cx="926386" cy="17366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카페 안내</a:t>
              </a:r>
            </a:p>
          </p:txBody>
        </p:sp>
        <p:cxnSp>
          <p:nvCxnSpPr>
            <p:cNvPr id="28" name="직선 연결선 27"/>
            <p:cNvCxnSpPr>
              <a:stCxn id="27" idx="3"/>
            </p:cNvCxnSpPr>
            <p:nvPr/>
          </p:nvCxnSpPr>
          <p:spPr>
            <a:xfrm flipV="1">
              <a:off x="6895290" y="3859027"/>
              <a:ext cx="406400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모서리가 둥근 직사각형 28"/>
            <p:cNvSpPr/>
            <p:nvPr/>
          </p:nvSpPr>
          <p:spPr>
            <a:xfrm>
              <a:off x="7100761" y="3761914"/>
              <a:ext cx="1021376" cy="16992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지도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100761" y="4108313"/>
              <a:ext cx="1021376" cy="16992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리뷰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6822711" y="3494750"/>
              <a:ext cx="406400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모서리가 둥근 직사각형 31"/>
            <p:cNvSpPr/>
            <p:nvPr/>
          </p:nvSpPr>
          <p:spPr>
            <a:xfrm>
              <a:off x="7100761" y="3409789"/>
              <a:ext cx="1021376" cy="16992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예약</a:t>
              </a:r>
            </a:p>
          </p:txBody>
        </p:sp>
        <p:cxnSp>
          <p:nvCxnSpPr>
            <p:cNvPr id="33" name="직선 연결선 32"/>
            <p:cNvCxnSpPr>
              <a:stCxn id="37" idx="0"/>
              <a:endCxn id="38" idx="2"/>
            </p:cNvCxnSpPr>
            <p:nvPr/>
          </p:nvCxnSpPr>
          <p:spPr>
            <a:xfrm>
              <a:off x="7611449" y="4971768"/>
              <a:ext cx="0" cy="5163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5968904" y="4619643"/>
              <a:ext cx="926386" cy="17366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메뉴</a:t>
              </a: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968904" y="4982049"/>
              <a:ext cx="926386" cy="17366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카페 안내</a:t>
              </a:r>
            </a:p>
          </p:txBody>
        </p:sp>
        <p:cxnSp>
          <p:nvCxnSpPr>
            <p:cNvPr id="36" name="직선 연결선 35"/>
            <p:cNvCxnSpPr>
              <a:stCxn id="35" idx="3"/>
            </p:cNvCxnSpPr>
            <p:nvPr/>
          </p:nvCxnSpPr>
          <p:spPr>
            <a:xfrm flipV="1">
              <a:off x="6895290" y="5068881"/>
              <a:ext cx="406400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 36"/>
            <p:cNvSpPr/>
            <p:nvPr/>
          </p:nvSpPr>
          <p:spPr>
            <a:xfrm>
              <a:off x="7100761" y="4971768"/>
              <a:ext cx="1021376" cy="16992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지도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7100761" y="5318167"/>
              <a:ext cx="1021376" cy="16992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리뷰</a:t>
              </a:r>
            </a:p>
          </p:txBody>
        </p:sp>
        <p:cxnSp>
          <p:nvCxnSpPr>
            <p:cNvPr id="39" name="직선 연결선 38"/>
            <p:cNvCxnSpPr/>
            <p:nvPr/>
          </p:nvCxnSpPr>
          <p:spPr>
            <a:xfrm flipV="1">
              <a:off x="6822711" y="4704604"/>
              <a:ext cx="406400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9"/>
            <p:cNvSpPr/>
            <p:nvPr/>
          </p:nvSpPr>
          <p:spPr>
            <a:xfrm>
              <a:off x="7100761" y="4619643"/>
              <a:ext cx="1021376" cy="16992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예약</a:t>
              </a:r>
            </a:p>
          </p:txBody>
        </p:sp>
        <p:cxnSp>
          <p:nvCxnSpPr>
            <p:cNvPr id="41" name="직선 연결선 40"/>
            <p:cNvCxnSpPr>
              <a:stCxn id="21" idx="2"/>
            </p:cNvCxnSpPr>
            <p:nvPr/>
          </p:nvCxnSpPr>
          <p:spPr>
            <a:xfrm>
              <a:off x="2270948" y="2790715"/>
              <a:ext cx="0" cy="315292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16000" y="9245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①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40502" y="11665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②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0662" y="16541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③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40502" y="26482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50662" y="328752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⑤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50662" y="4519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⑥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40502" y="55454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02928" y="31604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⑧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503851" y="936174"/>
            <a:ext cx="144016" cy="388843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1412" y="488082"/>
            <a:ext cx="4896544" cy="13945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dirty="0" smtClean="0">
                <a:latin typeface="나눔고딕"/>
                <a:ea typeface="나눔고딕"/>
              </a:rPr>
              <a:t>전체 화면 설계도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3512" y="963732"/>
            <a:ext cx="144016" cy="388843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074" name="그룹 3073"/>
          <p:cNvGrpSpPr/>
          <p:nvPr/>
        </p:nvGrpSpPr>
        <p:grpSpPr>
          <a:xfrm>
            <a:off x="611560" y="843558"/>
            <a:ext cx="7683392" cy="4070254"/>
            <a:chOff x="239870" y="758232"/>
            <a:chExt cx="8026164" cy="5657441"/>
          </a:xfrm>
        </p:grpSpPr>
        <p:sp>
          <p:nvSpPr>
            <p:cNvPr id="68" name="직사각형 67"/>
            <p:cNvSpPr/>
            <p:nvPr/>
          </p:nvSpPr>
          <p:spPr>
            <a:xfrm>
              <a:off x="257986" y="758232"/>
              <a:ext cx="397002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39870" y="758232"/>
              <a:ext cx="3988135" cy="56166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9870" y="1487424"/>
              <a:ext cx="3988135" cy="15251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 슬라이드</a:t>
              </a:r>
            </a:p>
          </p:txBody>
        </p:sp>
        <p:sp>
          <p:nvSpPr>
            <p:cNvPr id="71" name="타원 70"/>
            <p:cNvSpPr/>
            <p:nvPr/>
          </p:nvSpPr>
          <p:spPr>
            <a:xfrm>
              <a:off x="2544126" y="3154304"/>
              <a:ext cx="88625" cy="7200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2189625" y="3154304"/>
              <a:ext cx="88625" cy="7200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2012374" y="3154304"/>
              <a:ext cx="88625" cy="7200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1835124" y="3154304"/>
              <a:ext cx="88625" cy="7200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366875" y="3154304"/>
              <a:ext cx="88625" cy="7200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13866" y="3181344"/>
              <a:ext cx="3810885" cy="319351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28495" y="3566544"/>
              <a:ext cx="3810885" cy="15841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7120" y="3669910"/>
              <a:ext cx="13293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err="1" smtClean="0"/>
                <a:t>메인화</a:t>
              </a:r>
              <a:r>
                <a:rPr lang="ko-KR" altLang="en-US" sz="1200" b="1" dirty="0" err="1"/>
                <a:t>면</a:t>
              </a:r>
              <a:endParaRPr lang="ko-KR" altLang="en-US" sz="1200" b="1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95607" y="1223636"/>
              <a:ext cx="53175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50" dirty="0" err="1" smtClean="0"/>
                <a:t>더보기</a:t>
              </a:r>
              <a:endParaRPr lang="ko-KR" altLang="en-US" sz="1050" dirty="0" smtClean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28495" y="5222728"/>
              <a:ext cx="3810885" cy="108012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7120" y="5254087"/>
              <a:ext cx="132937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50" b="1" dirty="0" smtClean="0"/>
                <a:t>광고와 이벤트 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07629" y="5284864"/>
              <a:ext cx="53175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 err="1" smtClean="0"/>
                <a:t>더보기</a:t>
              </a:r>
              <a:endParaRPr lang="ko-KR" altLang="en-US" sz="1000" dirty="0" smtClean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7120" y="5510760"/>
              <a:ext cx="3633634" cy="7200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 이미지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05255" y="830240"/>
              <a:ext cx="3810885" cy="21823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4885832" y="841368"/>
              <a:ext cx="265876" cy="216024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3962129" y="1986506"/>
              <a:ext cx="265876" cy="216024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962129" y="3683896"/>
              <a:ext cx="265876" cy="216024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3962130" y="5450334"/>
              <a:ext cx="265876" cy="216024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3962129" y="758232"/>
              <a:ext cx="265876" cy="216024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65765" y="3887040"/>
              <a:ext cx="1595254" cy="1123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65765" y="4747476"/>
              <a:ext cx="1595254" cy="2592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대기인</a:t>
              </a:r>
              <a:r>
                <a:rPr lang="ko-KR" altLang="en-US" sz="800" dirty="0">
                  <a:solidFill>
                    <a:schemeClr val="tx1"/>
                  </a:solidFill>
                </a:rPr>
                <a:t>원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079897" y="3899412"/>
              <a:ext cx="1595254" cy="1123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079897" y="4763508"/>
              <a:ext cx="1595254" cy="2592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대기인</a:t>
              </a:r>
              <a:r>
                <a:rPr lang="ko-KR" altLang="en-US" sz="800" dirty="0">
                  <a:solidFill>
                    <a:schemeClr val="tx1"/>
                  </a:solidFill>
                </a:rPr>
                <a:t>원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880969" y="4248600"/>
              <a:ext cx="265876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85000"/>
                    </a:schemeClr>
                  </a:solidFill>
                </a:rPr>
                <a:t>&gt;</a:t>
              </a:r>
              <a:endParaRPr lang="ko-KR" altLang="en-US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244325" y="3310520"/>
              <a:ext cx="39881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모서리가 둥근 직사각형 95"/>
            <p:cNvSpPr/>
            <p:nvPr/>
          </p:nvSpPr>
          <p:spPr>
            <a:xfrm>
              <a:off x="4586867" y="1120560"/>
              <a:ext cx="3447662" cy="360040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커피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  논 커피                                          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511221" y="1570247"/>
              <a:ext cx="1595254" cy="1123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511221" y="2430683"/>
              <a:ext cx="1595254" cy="2592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예약하</a:t>
              </a:r>
              <a:r>
                <a:rPr lang="ko-KR" altLang="en-US" sz="800" dirty="0">
                  <a:solidFill>
                    <a:schemeClr val="tx1"/>
                  </a:solidFill>
                </a:rPr>
                <a:t>기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176585" y="1570427"/>
              <a:ext cx="1595254" cy="1123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176585" y="2434523"/>
              <a:ext cx="1595254" cy="2592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예약하</a:t>
              </a:r>
              <a:r>
                <a:rPr lang="ko-KR" altLang="en-US" sz="800" dirty="0">
                  <a:solidFill>
                    <a:schemeClr val="tx1"/>
                  </a:solidFill>
                </a:rPr>
                <a:t>기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866755" y="1570427"/>
              <a:ext cx="354501" cy="1123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866755" y="2430973"/>
              <a:ext cx="354501" cy="2592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84879" y="3902962"/>
              <a:ext cx="354501" cy="1123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90146" y="472992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QR</a:t>
              </a:r>
              <a:endParaRPr lang="ko-KR" altLang="en-US" sz="14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955380" y="1878494"/>
              <a:ext cx="265876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85000"/>
                    </a:schemeClr>
                  </a:solidFill>
                </a:rPr>
                <a:t>&gt;</a:t>
              </a:r>
              <a:endParaRPr lang="ko-KR" altLang="en-US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오른쪽 화살표 105"/>
            <p:cNvSpPr/>
            <p:nvPr/>
          </p:nvSpPr>
          <p:spPr>
            <a:xfrm flipH="1">
              <a:off x="4511221" y="866244"/>
              <a:ext cx="280416" cy="205548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430900" y="1499640"/>
              <a:ext cx="265876" cy="216024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579696" y="3353718"/>
              <a:ext cx="3447662" cy="360040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커피   논 커피 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514346" y="3453729"/>
              <a:ext cx="53175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5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더보기</a:t>
              </a:r>
              <a:endParaRPr lang="ko-KR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7248470" y="3310520"/>
              <a:ext cx="265876" cy="216024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686829" y="3830085"/>
              <a:ext cx="3268552" cy="1183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카페 위치 지도 이미지</a:t>
              </a:r>
              <a:endParaRPr lang="ko-KR" altLang="en-US" sz="105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96776" y="5254087"/>
              <a:ext cx="3258604" cy="3042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10376" y="5271439"/>
              <a:ext cx="27039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1234</a:t>
              </a: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: </a:t>
              </a:r>
              <a:r>
                <a:rPr lang="ko-KR" alt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댓글</a:t>
              </a:r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 달기</a:t>
              </a:r>
              <a:r>
                <a:rPr lang="en-US" altLang="ko-KR" sz="1050" dirty="0" smtClean="0"/>
                <a:t> </a:t>
              </a:r>
              <a:endParaRPr lang="ko-KR" altLang="en-US" sz="1050" dirty="0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7430176" y="5298302"/>
              <a:ext cx="380074" cy="22346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354465" y="5299422"/>
              <a:ext cx="9115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 등록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 flipH="1">
              <a:off x="4696776" y="5762788"/>
              <a:ext cx="1" cy="61206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686829" y="5762788"/>
              <a:ext cx="3268552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7955380" y="5762788"/>
              <a:ext cx="0" cy="61206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709356" y="5769342"/>
              <a:ext cx="3064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5678: !@#!$</a:t>
              </a:r>
            </a:p>
            <a:p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1234: 1@#$</a:t>
              </a:r>
            </a:p>
            <a:p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7485 : 213%$%@#.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0" name="Title Bar"/>
            <p:cNvSpPr/>
            <p:nvPr>
              <p:custDataLst>
                <p:tags r:id="rId1"/>
              </p:custDataLst>
            </p:nvPr>
          </p:nvSpPr>
          <p:spPr>
            <a:xfrm>
              <a:off x="6693408" y="5299422"/>
              <a:ext cx="700192" cy="2345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별점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6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217164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2800" b="1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Content4</a:t>
            </a:r>
          </a:p>
          <a:p>
            <a:pPr algn="dist"/>
            <a:endParaRPr lang="en-US" altLang="ko-KR" sz="200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dist"/>
            <a:r>
              <a:rPr lang="ko-KR" altLang="en-US" sz="200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기능소</a:t>
            </a:r>
            <a:r>
              <a:rPr lang="ko-KR" altLang="en-US" sz="2000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개</a:t>
            </a:r>
            <a:endParaRPr lang="en-US" altLang="ko-KR" sz="200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3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인증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51188"/>
            <a:ext cx="2356106" cy="35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dirty="0" smtClean="0">
                <a:latin typeface="나눔고딕"/>
                <a:ea typeface="나눔고딕"/>
              </a:rPr>
              <a:t>실제 실</a:t>
            </a:r>
            <a:r>
              <a:rPr lang="ko-KR" altLang="en-US" sz="2400" dirty="0">
                <a:latin typeface="나눔고딕"/>
                <a:ea typeface="나눔고딕"/>
              </a:rPr>
              <a:t>행</a:t>
            </a:r>
            <a:r>
              <a:rPr lang="ko-KR" altLang="en-US" sz="2400" dirty="0" smtClean="0">
                <a:latin typeface="나눔고딕"/>
                <a:ea typeface="나눔고딕"/>
              </a:rPr>
              <a:t> 화면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3512" y="963732"/>
            <a:ext cx="144016" cy="388843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81412" y="488082"/>
            <a:ext cx="4896544" cy="13945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4558265"/>
            <a:ext cx="30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인증 화면</a:t>
            </a:r>
            <a:endParaRPr lang="ko-KR" altLang="en-US" dirty="0"/>
          </a:p>
        </p:txBody>
      </p:sp>
      <p:pic>
        <p:nvPicPr>
          <p:cNvPr id="1027" name="Picture 3" descr="C:\Users\User\Desktop\커피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50416"/>
            <a:ext cx="2554684" cy="35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0152" y="4554500"/>
            <a:ext cx="30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화면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1521" y="2859782"/>
            <a:ext cx="3240360" cy="1656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휴대폰 번호를 입력하면 앱에 저장되어 다음  접속 시에는 화면이 뜨지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번호는 예약 및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코드에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2855862"/>
            <a:ext cx="3240360" cy="1656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좌우 슬라이드로 넘길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하단부의 탭 바를 이용하여 다른 카테고리의 메뉴도 이용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40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dirty="0" smtClean="0">
                <a:latin typeface="나눔고딕"/>
                <a:ea typeface="나눔고딕"/>
              </a:rPr>
              <a:t>실제 발표 화면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3512" y="963732"/>
            <a:ext cx="144016" cy="388843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81412" y="488082"/>
            <a:ext cx="4896544" cy="13945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3648" y="4554500"/>
            <a:ext cx="30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 주문 화면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8549" y="4539466"/>
            <a:ext cx="30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 내역 화면</a:t>
            </a:r>
            <a:endParaRPr lang="ko-KR" altLang="en-US" dirty="0"/>
          </a:p>
        </p:txBody>
      </p:sp>
      <p:pic>
        <p:nvPicPr>
          <p:cNvPr id="2050" name="Picture 2" descr="C:\Users\User\Desktop\주문상세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860964"/>
            <a:ext cx="2952328" cy="36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예약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23" y="860964"/>
            <a:ext cx="3081834" cy="36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82276" y="2922047"/>
            <a:ext cx="3240360" cy="1656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좌측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열은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 이며 다음은 각각 메뉴 이름과 수량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01112" y="2922047"/>
            <a:ext cx="3240360" cy="1656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주문을 한 뒤 </a:t>
            </a:r>
            <a:r>
              <a:rPr lang="ko-KR" altLang="en-US" dirty="0" err="1" smtClean="0"/>
              <a:t>탭바</a:t>
            </a:r>
            <a:r>
              <a:rPr lang="ko-KR" altLang="en-US" dirty="0" smtClean="0"/>
              <a:t> 하단부 가장 오른쪽에서 자신이 주문한 내역을 확인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4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230832" y="-205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dirty="0" smtClean="0">
                <a:latin typeface="나눔고딕"/>
                <a:ea typeface="나눔고딕"/>
              </a:rPr>
              <a:t>실제 발표 화면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3512" y="963732"/>
            <a:ext cx="144016" cy="388843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81412" y="488082"/>
            <a:ext cx="4896544" cy="13945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3648" y="4554500"/>
            <a:ext cx="30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QR</a:t>
            </a:r>
            <a:r>
              <a:rPr lang="ko-KR" altLang="en-US" dirty="0" smtClean="0"/>
              <a:t>코드 화면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4560232"/>
            <a:ext cx="30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 화면</a:t>
            </a:r>
            <a:endParaRPr lang="ko-KR" altLang="en-US" dirty="0"/>
          </a:p>
        </p:txBody>
      </p:sp>
      <p:pic>
        <p:nvPicPr>
          <p:cNvPr id="3074" name="Picture 2" descr="C:\Users\User\Desktop\큐알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60" y="954314"/>
            <a:ext cx="2160241" cy="35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댓글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747" y="954314"/>
            <a:ext cx="2354012" cy="36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12193" y="2922047"/>
            <a:ext cx="3410443" cy="1656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예약하고 판매장에 방문 시 본인 확인 용도로 사용되며 현장에서 구매 할 시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을 사용하면 판매자 측에 핸드폰 번호가 입력되어 </a:t>
            </a:r>
            <a:r>
              <a:rPr lang="ko-KR" altLang="en-US" dirty="0" err="1" smtClean="0"/>
              <a:t>진동벨</a:t>
            </a:r>
            <a:r>
              <a:rPr lang="ko-KR" altLang="en-US" dirty="0" smtClean="0"/>
              <a:t> 기능이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04549" y="2922047"/>
            <a:ext cx="3410443" cy="1656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별점은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까지 있어 위아래로 움직여 선택이 가능하며 </a:t>
            </a:r>
            <a:r>
              <a:rPr lang="ko-KR" altLang="en-US" dirty="0" err="1" smtClean="0"/>
              <a:t>택스트</a:t>
            </a:r>
            <a:r>
              <a:rPr lang="ko-KR" altLang="en-US" dirty="0" smtClean="0"/>
              <a:t> 필드에 내용을 입력하면 </a:t>
            </a:r>
            <a:r>
              <a:rPr lang="ko-KR" altLang="en-US" dirty="0" err="1" smtClean="0"/>
              <a:t>별점과</a:t>
            </a:r>
            <a:r>
              <a:rPr lang="ko-KR" altLang="en-US" dirty="0" smtClean="0"/>
              <a:t> 함께 입력된다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9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217164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2800" b="1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Content5</a:t>
            </a:r>
          </a:p>
          <a:p>
            <a:pPr algn="dist"/>
            <a:endParaRPr lang="en-US" altLang="ko-KR" sz="200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ko-KR" altLang="en-US" sz="200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시   연</a:t>
            </a:r>
            <a:endParaRPr lang="en-US" altLang="ko-KR" sz="200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19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3923928" y="241654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제목 1"/>
          <p:cNvSpPr txBox="1"/>
          <p:nvPr/>
        </p:nvSpPr>
        <p:spPr>
          <a:xfrm>
            <a:off x="774928" y="285877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defTabSz="885826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en-US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시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	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연</a:t>
            </a:r>
            <a:endParaRPr lang="ko-KR" altLang="en-US" sz="2400" b="1" i="0" u="none" kern="1200" spc="0" baseline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나눔고딕"/>
              <a:ea typeface="나눔고딕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5656" y="1451640"/>
            <a:ext cx="2736304" cy="49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사용 설명서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2068252"/>
            <a:ext cx="2736304" cy="492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휴대폰번호 인증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75656" y="2684864"/>
            <a:ext cx="2736304" cy="49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QR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코드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656" y="3301476"/>
            <a:ext cx="2736304" cy="492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75656" y="3982489"/>
            <a:ext cx="2736304" cy="49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진 동 벨 기능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2" descr="C:\Users\jino\Downloads\macbook-577758_19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3" b="15976"/>
          <a:stretch/>
        </p:blipFill>
        <p:spPr bwMode="auto">
          <a:xfrm>
            <a:off x="5508104" y="2139702"/>
            <a:ext cx="3258636" cy="246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4943895" y="1972360"/>
            <a:ext cx="4074345" cy="285585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526852"/>
            <a:ext cx="81369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ko-KR" altLang="en-US" sz="1050" dirty="0"/>
          </a:p>
          <a:p>
            <a:pPr fontAlgn="base" latinLnBrk="0"/>
            <a:r>
              <a:rPr lang="en-US" altLang="ko-KR" sz="1050" dirty="0"/>
              <a:t>- Google Material Design</a:t>
            </a:r>
            <a:endParaRPr lang="ko-KR" altLang="en-US" sz="1050" dirty="0"/>
          </a:p>
          <a:p>
            <a:pPr fontAlgn="base" latinLnBrk="0"/>
            <a:r>
              <a:rPr lang="en-US" altLang="ko-KR" sz="1050" u="sng" dirty="0">
                <a:hlinkClick r:id="rId2"/>
              </a:rPr>
              <a:t>https://www.google.com/design/spec/material-design/introduction.html</a:t>
            </a:r>
            <a:r>
              <a:rPr lang="ko-KR" altLang="en-US" sz="1050" dirty="0"/>
              <a:t> </a:t>
            </a:r>
          </a:p>
          <a:p>
            <a:pPr fontAlgn="base" latinLnBrk="0"/>
            <a:r>
              <a:rPr lang="en-US" altLang="ko-KR" sz="1050" dirty="0"/>
              <a:t>- </a:t>
            </a:r>
            <a:r>
              <a:rPr lang="ko-KR" altLang="en-US" sz="1050" dirty="0" err="1"/>
              <a:t>익스트림</a:t>
            </a:r>
            <a:r>
              <a:rPr lang="ko-KR" altLang="en-US" sz="1050" dirty="0"/>
              <a:t> 프로그래밍 방법론 간단 소개</a:t>
            </a:r>
          </a:p>
          <a:p>
            <a:pPr fontAlgn="base" latinLnBrk="0"/>
            <a:r>
              <a:rPr lang="en-US" altLang="ko-KR" sz="1050" u="sng" dirty="0">
                <a:hlinkClick r:id="rId3"/>
              </a:rPr>
              <a:t>http://withwani.tistory.com/175</a:t>
            </a:r>
            <a:r>
              <a:rPr lang="ko-KR" altLang="en-US" sz="1050" dirty="0"/>
              <a:t> </a:t>
            </a:r>
          </a:p>
          <a:p>
            <a:pPr fontAlgn="base" latinLnBrk="0"/>
            <a:r>
              <a:rPr lang="en-US" altLang="ko-KR" sz="1050" dirty="0"/>
              <a:t>- </a:t>
            </a:r>
            <a:r>
              <a:rPr lang="ko-KR" altLang="en-US" sz="1050" dirty="0"/>
              <a:t>핵심만 골라 배우는 </a:t>
            </a:r>
            <a:r>
              <a:rPr lang="en-US" altLang="ko-KR" sz="1050" dirty="0" err="1"/>
              <a:t>iOS</a:t>
            </a:r>
            <a:r>
              <a:rPr lang="en-US" altLang="ko-KR" sz="1050" dirty="0"/>
              <a:t> 9 </a:t>
            </a:r>
            <a:r>
              <a:rPr lang="ko-KR" altLang="en-US" sz="1050" dirty="0"/>
              <a:t>프로그래밍</a:t>
            </a:r>
          </a:p>
          <a:p>
            <a:pPr fontAlgn="base" latinLnBrk="0"/>
            <a:r>
              <a:rPr lang="ko-KR" altLang="en-US" sz="1050" dirty="0" err="1"/>
              <a:t>닐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스미스</a:t>
            </a:r>
            <a:r>
              <a:rPr lang="ko-KR" altLang="en-US" sz="1050" dirty="0"/>
              <a:t> 저</a:t>
            </a:r>
          </a:p>
          <a:p>
            <a:pPr fontAlgn="base" latinLnBrk="0"/>
            <a:r>
              <a:rPr lang="en-US" altLang="ko-KR" sz="1050" dirty="0"/>
              <a:t>- </a:t>
            </a:r>
            <a:r>
              <a:rPr lang="ko-KR" altLang="en-US" sz="1050" dirty="0"/>
              <a:t>커피 주문 </a:t>
            </a:r>
            <a:r>
              <a:rPr lang="ko-KR" altLang="en-US" sz="1050" dirty="0" err="1"/>
              <a:t>앱</a:t>
            </a:r>
            <a:endParaRPr lang="ko-KR" altLang="en-US" sz="1050" dirty="0"/>
          </a:p>
          <a:p>
            <a:pPr fontAlgn="base" latinLnBrk="0"/>
            <a:r>
              <a:rPr lang="en-US" altLang="ko-KR" sz="1050" u="sng" dirty="0">
                <a:hlinkClick r:id="rId4"/>
              </a:rPr>
              <a:t>http://www.macguyver.co.kr/2015/02/coffee.html</a:t>
            </a:r>
            <a:r>
              <a:rPr lang="ko-KR" altLang="en-US" sz="1050" dirty="0"/>
              <a:t> </a:t>
            </a:r>
            <a:r>
              <a:rPr lang="en-US" altLang="ko-KR" sz="1050" u="sng" dirty="0">
                <a:hlinkClick r:id="rId5"/>
              </a:rPr>
              <a:t>http://shkam777.tistory.com/entry/%ED%95%9C%EB%B0%A9%EC%97%90-%EC%BB%A4%ED%94%BC-%EC%A3%BC%EB%AC%B8%ED%95%98%EA%B8%B0</a:t>
            </a:r>
            <a:r>
              <a:rPr lang="ko-KR" altLang="en-US" sz="1050" dirty="0"/>
              <a:t> </a:t>
            </a:r>
          </a:p>
          <a:p>
            <a:pPr fontAlgn="base"/>
            <a:r>
              <a:rPr lang="en-US" altLang="ko-KR" sz="1050" dirty="0"/>
              <a:t>- </a:t>
            </a:r>
            <a:r>
              <a:rPr lang="ko-KR" altLang="en-US" sz="1050" dirty="0" err="1"/>
              <a:t>퓨</a:t>
            </a:r>
            <a:r>
              <a:rPr lang="ko-KR" altLang="en-US" sz="1050" dirty="0"/>
              <a:t> 방법 설명</a:t>
            </a:r>
          </a:p>
          <a:p>
            <a:pPr fontAlgn="base"/>
            <a:r>
              <a:rPr lang="en-US" altLang="ko-KR" sz="1050" u="sng" dirty="0">
                <a:hlinkClick r:id="rId6"/>
              </a:rPr>
              <a:t>http://infolab.ulsan.ac.kr/ce/lecture5.pdf</a:t>
            </a:r>
            <a:r>
              <a:rPr lang="ko-KR" altLang="en-US" sz="1050" dirty="0"/>
              <a:t> </a:t>
            </a:r>
          </a:p>
          <a:p>
            <a:pPr fontAlgn="base"/>
            <a:r>
              <a:rPr lang="en-US" altLang="ko-KR" sz="1050" dirty="0"/>
              <a:t>- </a:t>
            </a:r>
            <a:r>
              <a:rPr lang="ko-KR" altLang="en-US" sz="1050" dirty="0"/>
              <a:t>자료구조 참고</a:t>
            </a:r>
          </a:p>
          <a:p>
            <a:pPr fontAlgn="base"/>
            <a:r>
              <a:rPr lang="en-US" altLang="ko-KR" sz="1050" dirty="0"/>
              <a:t>C</a:t>
            </a:r>
            <a:r>
              <a:rPr lang="ko-KR" altLang="en-US" sz="1050" dirty="0"/>
              <a:t>언어로 쉽게 </a:t>
            </a:r>
            <a:r>
              <a:rPr lang="ko-KR" altLang="en-US" sz="1050" dirty="0" err="1"/>
              <a:t>풀어쓴</a:t>
            </a:r>
            <a:r>
              <a:rPr lang="ko-KR" altLang="en-US" sz="1050" dirty="0"/>
              <a:t> 자료구조</a:t>
            </a:r>
          </a:p>
          <a:p>
            <a:pPr lvl="0" fontAlgn="base"/>
            <a:r>
              <a:rPr lang="ko-KR" altLang="en-US" sz="1050" dirty="0"/>
              <a:t>기수정렬 </a:t>
            </a:r>
            <a:r>
              <a:rPr lang="ko-KR" altLang="en-US" sz="1050" dirty="0" err="1"/>
              <a:t>위키백과</a:t>
            </a:r>
            <a:endParaRPr lang="ko-KR" altLang="en-US" sz="1050" dirty="0"/>
          </a:p>
          <a:p>
            <a:pPr fontAlgn="base"/>
            <a:r>
              <a:rPr lang="en-US" altLang="ko-KR" sz="1050" u="sng" dirty="0">
                <a:hlinkClick r:id="rId7"/>
              </a:rPr>
              <a:t>https://ko.wikipedia.org/wiki/%EA%B8%B0%EC%88%98_%EC%A0%95%EB%A0%AC</a:t>
            </a:r>
            <a:endParaRPr lang="ko-KR" altLang="en-US" sz="1050" dirty="0"/>
          </a:p>
          <a:p>
            <a:pPr lvl="0" fontAlgn="base"/>
            <a:r>
              <a:rPr lang="ko-KR" altLang="en-US" sz="1050" dirty="0"/>
              <a:t>선택정렬 </a:t>
            </a:r>
            <a:r>
              <a:rPr lang="ko-KR" altLang="en-US" sz="1050" dirty="0" err="1"/>
              <a:t>두산백과</a:t>
            </a:r>
            <a:endParaRPr lang="ko-KR" altLang="en-US" sz="1050" dirty="0"/>
          </a:p>
          <a:p>
            <a:pPr fontAlgn="base"/>
            <a:r>
              <a:rPr lang="en-US" altLang="ko-KR" sz="1050" u="sng" dirty="0">
                <a:hlinkClick r:id="rId8"/>
              </a:rPr>
              <a:t>http://terms.naver.com/entry.nhn?docId=3404409&amp;cid=40942&amp;categoryId=32837</a:t>
            </a:r>
            <a:r>
              <a:rPr lang="ko-KR" altLang="en-US" sz="1050" dirty="0"/>
              <a:t> </a:t>
            </a:r>
          </a:p>
          <a:p>
            <a:pPr lvl="0" fontAlgn="base"/>
            <a:r>
              <a:rPr lang="ko-KR" altLang="en-US" sz="1050" dirty="0"/>
              <a:t>삽입정렬 </a:t>
            </a:r>
            <a:r>
              <a:rPr lang="ko-KR" altLang="en-US" sz="1050" dirty="0" err="1"/>
              <a:t>두산백과</a:t>
            </a:r>
            <a:endParaRPr lang="ko-KR" altLang="en-US" sz="1050" dirty="0"/>
          </a:p>
          <a:p>
            <a:pPr fontAlgn="base"/>
            <a:r>
              <a:rPr lang="en-US" altLang="ko-KR" sz="1050" u="sng" dirty="0">
                <a:hlinkClick r:id="rId9"/>
              </a:rPr>
              <a:t>http://terms.naver.com/entry.nhn?docId=3404411&amp;cid=40942&amp;categoryId=32837</a:t>
            </a:r>
            <a:r>
              <a:rPr lang="ko-KR" altLang="en-US" sz="1050" dirty="0"/>
              <a:t> </a:t>
            </a:r>
          </a:p>
          <a:p>
            <a:pPr lvl="0" fontAlgn="base"/>
            <a:r>
              <a:rPr lang="ko-KR" altLang="en-US" sz="1050" dirty="0"/>
              <a:t>정렬들의 장단점</a:t>
            </a:r>
          </a:p>
          <a:p>
            <a:pPr fontAlgn="base"/>
            <a:r>
              <a:rPr lang="en-US" altLang="ko-KR" sz="1050" u="sng" dirty="0">
                <a:hlinkClick r:id="rId10"/>
              </a:rPr>
              <a:t>http://cafe.naver.com/0x01/686</a:t>
            </a:r>
            <a:r>
              <a:rPr lang="ko-KR" altLang="en-US" sz="1050" dirty="0"/>
              <a:t> </a:t>
            </a:r>
          </a:p>
          <a:p>
            <a:pPr lvl="0" fontAlgn="base"/>
            <a:r>
              <a:rPr lang="ko-KR" altLang="en-US" sz="1050" dirty="0"/>
              <a:t>자바 자료구조 </a:t>
            </a:r>
            <a:r>
              <a:rPr lang="en-US" altLang="ko-KR" sz="1050" dirty="0"/>
              <a:t>:: </a:t>
            </a:r>
            <a:r>
              <a:rPr lang="ko-KR" altLang="en-US" sz="1050" dirty="0" err="1"/>
              <a:t>해싱</a:t>
            </a:r>
            <a:endParaRPr lang="ko-KR" altLang="en-US" sz="1050" dirty="0"/>
          </a:p>
          <a:p>
            <a:pPr fontAlgn="base"/>
            <a:r>
              <a:rPr lang="en-US" altLang="ko-KR" sz="1050" u="sng" dirty="0">
                <a:hlinkClick r:id="rId11"/>
              </a:rPr>
              <a:t>http://reeeh.blog.me/220419884734</a:t>
            </a:r>
            <a:r>
              <a:rPr lang="ko-KR" altLang="en-US" sz="1050" dirty="0"/>
              <a:t> </a:t>
            </a:r>
          </a:p>
          <a:p>
            <a:pPr lvl="0" fontAlgn="base"/>
            <a:r>
              <a:rPr lang="ko-KR" altLang="en-US" sz="1050" dirty="0" err="1"/>
              <a:t>이진탐색트리</a:t>
            </a:r>
            <a:r>
              <a:rPr lang="ko-KR" altLang="en-US" sz="1050" dirty="0"/>
              <a:t> 장단점</a:t>
            </a:r>
          </a:p>
          <a:p>
            <a:pPr fontAlgn="base"/>
            <a:r>
              <a:rPr lang="en-US" altLang="ko-KR" sz="1050" u="sng" dirty="0">
                <a:hlinkClick r:id="rId12"/>
              </a:rPr>
              <a:t>http://blog.naver.com/metuz/120058517552</a:t>
            </a:r>
            <a:r>
              <a:rPr lang="ko-KR" altLang="en-US" sz="1050" dirty="0"/>
              <a:t> </a:t>
            </a:r>
          </a:p>
          <a:p>
            <a:pPr lvl="0" fontAlgn="base"/>
            <a:r>
              <a:rPr lang="ko-KR" altLang="en-US" sz="1050" dirty="0" err="1"/>
              <a:t>레드</a:t>
            </a:r>
            <a:r>
              <a:rPr lang="en-US" altLang="ko-KR" sz="1050" dirty="0"/>
              <a:t>-</a:t>
            </a:r>
            <a:r>
              <a:rPr lang="ko-KR" altLang="en-US" sz="1050" dirty="0" err="1"/>
              <a:t>블랙트리</a:t>
            </a:r>
            <a:r>
              <a:rPr lang="ko-KR" altLang="en-US" sz="1050" dirty="0"/>
              <a:t> </a:t>
            </a:r>
          </a:p>
          <a:p>
            <a:pPr fontAlgn="base"/>
            <a:r>
              <a:rPr lang="en-US" altLang="ko-KR" sz="1050" u="sng" dirty="0">
                <a:hlinkClick r:id="rId13"/>
              </a:rPr>
              <a:t>http://blog.naver.com/serverwizard/220784439490</a:t>
            </a:r>
            <a:r>
              <a:rPr lang="ko-KR" altLang="en-US" sz="1050" dirty="0"/>
              <a:t> 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94569" y="-164554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defTabSz="885826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en-US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6.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참고자료</a:t>
            </a:r>
            <a:endParaRPr lang="ko-KR" altLang="en-US" sz="2400" b="1" i="0" u="none" kern="1200" spc="0" baseline="0" dirty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51720" y="405334"/>
            <a:ext cx="4896544" cy="13945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301" y="1143476"/>
            <a:ext cx="132759" cy="3742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3219822"/>
            <a:ext cx="72939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U </a:t>
            </a:r>
            <a:r>
              <a:rPr lang="en-US" altLang="ko-KR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5956" y="1563638"/>
            <a:ext cx="24913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</a:rPr>
              <a:t>Q&amp;A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86000" y="217164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2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 1</a:t>
            </a:r>
          </a:p>
          <a:p>
            <a:pPr algn="dist"/>
            <a:endParaRPr lang="en-US" altLang="ko-KR" sz="200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dist"/>
            <a:r>
              <a:rPr lang="ko-KR" altLang="en-US" sz="2000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개발배경</a:t>
            </a:r>
          </a:p>
        </p:txBody>
      </p:sp>
    </p:spTree>
    <p:extLst>
      <p:ext uri="{BB962C8B-B14F-4D97-AF65-F5344CB8AC3E}">
        <p14:creationId xmlns:p14="http://schemas.microsoft.com/office/powerpoint/2010/main" val="11806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060" y="1217081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이래서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(Café Go!)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pic>
        <p:nvPicPr>
          <p:cNvPr id="4" name="Picture 2" descr="C:\Users\순임\Desktop\KakaoTalk_20161031_0301144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13402"/>
            <a:ext cx="3946891" cy="296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/>
          <p:nvPr/>
        </p:nvSpPr>
        <p:spPr>
          <a:xfrm>
            <a:off x="5292080" y="1798004"/>
            <a:ext cx="3150840" cy="27231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어느 카페를 가야 더 덜 기다릴 수 있을까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?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6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060" y="1217081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이래서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(Café Go!)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02006" y="1923678"/>
            <a:ext cx="2338950" cy="1435199"/>
            <a:chOff x="2474076" y="1988840"/>
            <a:chExt cx="2194934" cy="1211863"/>
          </a:xfrm>
        </p:grpSpPr>
        <p:sp>
          <p:nvSpPr>
            <p:cNvPr id="5" name="타원 4"/>
            <p:cNvSpPr/>
            <p:nvPr/>
          </p:nvSpPr>
          <p:spPr>
            <a:xfrm>
              <a:off x="2628053" y="1988840"/>
              <a:ext cx="1952483" cy="1211863"/>
            </a:xfrm>
            <a:prstGeom prst="ellipse">
              <a:avLst/>
            </a:prstGeom>
            <a:solidFill>
              <a:srgbClr val="F2869D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고딕"/>
                <a:ea typeface="나눔고딕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74076" y="2384260"/>
              <a:ext cx="2194934" cy="5125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800" dirty="0">
                  <a:latin typeface="나눔고딕"/>
                  <a:ea typeface="나눔고딕"/>
                </a:rPr>
                <a:t>시간 절약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68144" y="2056107"/>
            <a:ext cx="2304256" cy="1411551"/>
            <a:chOff x="4681021" y="3441273"/>
            <a:chExt cx="2194934" cy="1211863"/>
          </a:xfrm>
        </p:grpSpPr>
        <p:sp>
          <p:nvSpPr>
            <p:cNvPr id="8" name="타원 7"/>
            <p:cNvSpPr/>
            <p:nvPr/>
          </p:nvSpPr>
          <p:spPr>
            <a:xfrm>
              <a:off x="4802246" y="3441273"/>
              <a:ext cx="1952483" cy="12118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고딕"/>
                <a:ea typeface="나눔고딕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81021" y="3570152"/>
              <a:ext cx="219493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800" dirty="0" smtClean="0">
                  <a:latin typeface="나눔고딕"/>
                  <a:ea typeface="나눔고딕"/>
                </a:rPr>
                <a:t>교내 </a:t>
              </a:r>
              <a:endParaRPr lang="en-US" altLang="ko-KR" sz="2800" dirty="0" smtClean="0">
                <a:latin typeface="나눔고딕"/>
                <a:ea typeface="나눔고딕"/>
              </a:endParaRPr>
            </a:p>
            <a:p>
              <a:pPr algn="ctr">
                <a:defRPr lang="ko-KR" altLang="en-US"/>
              </a:pPr>
              <a:r>
                <a:rPr lang="ko-KR" altLang="en-US" sz="2800" dirty="0" smtClean="0">
                  <a:latin typeface="나눔고딕"/>
                  <a:ea typeface="나눔고딕"/>
                </a:rPr>
                <a:t>카페이</a:t>
              </a:r>
              <a:r>
                <a:rPr lang="ko-KR" altLang="en-US" sz="2800" dirty="0">
                  <a:latin typeface="나눔고딕"/>
                  <a:ea typeface="나눔고딕"/>
                </a:rPr>
                <a:t>용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699792" y="1779662"/>
            <a:ext cx="3679832" cy="2225546"/>
            <a:chOff x="2974531" y="1374115"/>
            <a:chExt cx="3552267" cy="2225546"/>
          </a:xfrm>
        </p:grpSpPr>
        <p:pic>
          <p:nvPicPr>
            <p:cNvPr id="11" name="Picture 2" descr="C:\Users\na\Downloads\noun_113131_cc.png"/>
            <p:cNvPicPr>
              <a:picLocks noChangeAspect="1" noChangeArrowheads="1"/>
            </p:cNvPicPr>
            <p:nvPr/>
          </p:nvPicPr>
          <p:blipFill rotWithShape="1">
            <a:blip r:embed="rId2"/>
            <a:srcRect r="6950" b="20280"/>
            <a:stretch>
              <a:fillRect/>
            </a:stretch>
          </p:blipFill>
          <p:spPr>
            <a:xfrm>
              <a:off x="3739160" y="1374115"/>
              <a:ext cx="1800200" cy="154239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974531" y="2953330"/>
              <a:ext cx="35522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기다림의 최소화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14" name="제목 1"/>
          <p:cNvSpPr txBox="1"/>
          <p:nvPr/>
        </p:nvSpPr>
        <p:spPr>
          <a:xfrm>
            <a:off x="506850" y="3867894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학교내의 카페 선택과 기다림을 최소화 시키기 위한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  <a:p>
            <a:pPr algn="ctr" defTabSz="871876">
              <a:spcBef>
                <a:spcPct val="0"/>
              </a:spcBef>
              <a:defRPr lang="ko-KR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IOS Application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457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060" y="1217081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설문조사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20909128" descr="EMB00001b6074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2" t="32515" r="24287" b="25841"/>
          <a:stretch>
            <a:fillRect/>
          </a:stretch>
        </p:blipFill>
        <p:spPr bwMode="auto">
          <a:xfrm>
            <a:off x="2263419" y="1424857"/>
            <a:ext cx="4612838" cy="32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각 삼각형 5"/>
          <p:cNvSpPr/>
          <p:nvPr/>
        </p:nvSpPr>
        <p:spPr>
          <a:xfrm rot="10800000">
            <a:off x="2051721" y="1424856"/>
            <a:ext cx="936104" cy="78536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1"/>
          <p:cNvSpPr txBox="1"/>
          <p:nvPr/>
        </p:nvSpPr>
        <p:spPr>
          <a:xfrm>
            <a:off x="4140324" y="2859782"/>
            <a:ext cx="1584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en-US" altLang="ko-KR" sz="5400" b="1" spc="-300" dirty="0" smtClean="0">
                <a:solidFill>
                  <a:srgbClr val="FF0000"/>
                </a:solidFill>
                <a:latin typeface="나눔고딕"/>
                <a:ea typeface="나눔고딕"/>
              </a:rPr>
              <a:t>41</a:t>
            </a:r>
            <a:r>
              <a:rPr lang="en-US" altLang="ko-KR" sz="5400" b="1" i="0" u="none" kern="1200" spc="-300" baseline="0" dirty="0" smtClean="0">
                <a:solidFill>
                  <a:srgbClr val="FF0000"/>
                </a:solidFill>
                <a:latin typeface="나눔고딕"/>
                <a:ea typeface="나눔고딕"/>
              </a:rPr>
              <a:t>%</a:t>
            </a:r>
            <a:endParaRPr lang="ko-KR" altLang="en-US" sz="5400" b="1" i="0" u="none" kern="1200" spc="-300" baseline="0" dirty="0">
              <a:solidFill>
                <a:srgbClr val="FF0000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47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060" y="1217081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이래서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(Café Go!)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553726" y="1707654"/>
            <a:ext cx="1952483" cy="1211863"/>
          </a:xfrm>
          <a:prstGeom prst="ellipse">
            <a:avLst/>
          </a:prstGeom>
          <a:solidFill>
            <a:srgbClr val="F2869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98772" y="1707654"/>
            <a:ext cx="1952483" cy="1236887"/>
          </a:xfrm>
          <a:prstGeom prst="ellipse">
            <a:avLst/>
          </a:prstGeom>
          <a:solidFill>
            <a:srgbClr val="F2869D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9456" y="1851670"/>
            <a:ext cx="21949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800" dirty="0" smtClean="0">
                <a:latin typeface="나눔고딕"/>
                <a:ea typeface="나눔고딕"/>
              </a:rPr>
              <a:t>선택과</a:t>
            </a:r>
            <a:endParaRPr lang="en-US" altLang="ko-KR" sz="2800" dirty="0" smtClean="0">
              <a:latin typeface="나눔고딕"/>
              <a:ea typeface="나눔고딕"/>
            </a:endParaRPr>
          </a:p>
          <a:p>
            <a:pPr algn="ctr">
              <a:defRPr lang="ko-KR" altLang="en-US"/>
            </a:pPr>
            <a:r>
              <a:rPr lang="ko-KR" altLang="en-US" sz="2800" dirty="0" smtClean="0">
                <a:latin typeface="나눔고딕"/>
                <a:ea typeface="나눔고딕"/>
              </a:rPr>
              <a:t>집</a:t>
            </a:r>
            <a:r>
              <a:rPr lang="ko-KR" altLang="en-US" sz="2800" dirty="0">
                <a:latin typeface="나눔고딕"/>
                <a:ea typeface="나눔고딕"/>
              </a:rPr>
              <a:t>중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608181" y="3160087"/>
            <a:ext cx="2194934" cy="1211863"/>
            <a:chOff x="3557803" y="3453808"/>
            <a:chExt cx="2194934" cy="1211863"/>
          </a:xfrm>
        </p:grpSpPr>
        <p:sp>
          <p:nvSpPr>
            <p:cNvPr id="8" name="타원 7"/>
            <p:cNvSpPr/>
            <p:nvPr/>
          </p:nvSpPr>
          <p:spPr>
            <a:xfrm>
              <a:off x="3677541" y="3453808"/>
              <a:ext cx="1952483" cy="12118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고딕"/>
                <a:ea typeface="나눔고딕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57803" y="3582685"/>
              <a:ext cx="219493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800" dirty="0" smtClean="0">
                  <a:latin typeface="나눔고딕"/>
                  <a:ea typeface="나눔고딕"/>
                </a:rPr>
                <a:t>기다림을</a:t>
              </a:r>
              <a:endParaRPr lang="en-US" altLang="ko-KR" sz="2800" dirty="0" smtClean="0">
                <a:latin typeface="나눔고딕"/>
                <a:ea typeface="나눔고딕"/>
              </a:endParaRPr>
            </a:p>
            <a:p>
              <a:pPr algn="ctr">
                <a:defRPr lang="ko-KR" altLang="en-US"/>
              </a:pPr>
              <a:r>
                <a:rPr lang="ko-KR" altLang="en-US" sz="2800" dirty="0" smtClean="0">
                  <a:latin typeface="나눔고딕"/>
                  <a:ea typeface="나눔고딕"/>
                </a:rPr>
                <a:t>최소화</a:t>
              </a:r>
              <a:endParaRPr lang="en-US" altLang="ko-KR" sz="2800" dirty="0" smtClean="0">
                <a:latin typeface="나눔고딕"/>
                <a:ea typeface="나눔고딕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32500" y="2064487"/>
            <a:ext cx="2194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latin typeface="나눔고딕"/>
                <a:ea typeface="나눔고딕"/>
              </a:rPr>
              <a:t>직관적 </a:t>
            </a:r>
            <a:r>
              <a:rPr lang="en-US" altLang="ko-KR" sz="2800" dirty="0">
                <a:latin typeface="나눔고딕"/>
                <a:ea typeface="나눔고딕"/>
              </a:rPr>
              <a:t>UI</a:t>
            </a:r>
            <a:endParaRPr lang="ko-KR" altLang="en-US" sz="2800" dirty="0">
              <a:latin typeface="나눔고딕"/>
              <a:ea typeface="나눔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11760" y="3147814"/>
            <a:ext cx="2194934" cy="1211863"/>
            <a:chOff x="3556316" y="3453808"/>
            <a:chExt cx="2194934" cy="1211863"/>
          </a:xfrm>
        </p:grpSpPr>
        <p:sp>
          <p:nvSpPr>
            <p:cNvPr id="12" name="타원 11"/>
            <p:cNvSpPr/>
            <p:nvPr/>
          </p:nvSpPr>
          <p:spPr>
            <a:xfrm>
              <a:off x="3677541" y="3453808"/>
              <a:ext cx="1952483" cy="12118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고딕"/>
                <a:ea typeface="나눔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56316" y="3579821"/>
              <a:ext cx="219493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800" dirty="0">
                  <a:latin typeface="나눔고딕"/>
                  <a:ea typeface="나눔고딕"/>
                </a:rPr>
                <a:t>사용자</a:t>
              </a:r>
            </a:p>
            <a:p>
              <a:pPr algn="ctr">
                <a:defRPr lang="ko-KR" altLang="en-US"/>
              </a:pPr>
              <a:r>
                <a:rPr lang="ko-KR" altLang="en-US" sz="2800" dirty="0">
                  <a:latin typeface="나눔고딕"/>
                  <a:ea typeface="나눔고딕"/>
                </a:rPr>
                <a:t>편의고려</a:t>
              </a:r>
              <a:endParaRPr lang="en-US" altLang="ko-KR" sz="2800" dirty="0">
                <a:latin typeface="나눔고딕"/>
                <a:ea typeface="나눔고딕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64384" y="4515965"/>
            <a:ext cx="6661184" cy="45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dirty="0">
                <a:latin typeface="나눔고딕"/>
                <a:ea typeface="나눔고딕"/>
              </a:rPr>
              <a:t>다음 네 가지 사항을 중심으로 고려하여 개발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30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217164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2800" b="1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Content2</a:t>
            </a:r>
          </a:p>
          <a:p>
            <a:pPr algn="dist"/>
            <a:endParaRPr lang="en-US" altLang="ko-KR" sz="200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dist"/>
            <a:r>
              <a:rPr lang="ko-KR" altLang="en-US" sz="200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프로젝트개요</a:t>
            </a:r>
            <a:endParaRPr lang="ko-KR" altLang="en-US" sz="200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63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060" y="1217081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71876">
              <a:spcBef>
                <a:spcPct val="0"/>
              </a:spcBef>
              <a:defRPr lang="ko-KR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프로젝트 개요</a:t>
            </a:r>
            <a:endParaRPr lang="en-US" altLang="ko-KR" sz="2400" dirty="0">
              <a:latin typeface="나눔고딕"/>
              <a:ea typeface="나눔고딕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5463" y="1187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91971"/>
              </p:ext>
            </p:extLst>
          </p:nvPr>
        </p:nvGraphicFramePr>
        <p:xfrm>
          <a:off x="457200" y="3592870"/>
          <a:ext cx="8443103" cy="1494378"/>
        </p:xfrm>
        <a:graphic>
          <a:graphicData uri="http://schemas.openxmlformats.org/drawingml/2006/table">
            <a:tbl>
              <a:tblPr/>
              <a:tblGrid>
                <a:gridCol w="4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6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1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성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학 번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이메일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연락처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경험 및 능력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팀장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심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60******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2"/>
                        </a:rPr>
                        <a:t>ms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2"/>
                        </a:rPr>
                        <a:t>******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2"/>
                        </a:rPr>
                        <a:t>@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2"/>
                        </a:rPr>
                        <a:t>gmail.com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010-****-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Java, Swift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팀원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******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3"/>
                        </a:rPr>
                        <a:t>94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******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3"/>
                        </a:rPr>
                        <a:t>@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3"/>
                        </a:rPr>
                        <a:t>gmail.com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 XML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팀원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******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eu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******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@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gmail.com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팀원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******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4"/>
                        </a:rPr>
                        <a:t>vk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******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4"/>
                        </a:rPr>
                        <a:t>@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4"/>
                        </a:rPr>
                        <a:t>naver.com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****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41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Java, C++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04950" y="2198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5060" y="1354638"/>
            <a:ext cx="204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latin typeface="+mn-ea"/>
                <a:sym typeface="Wingdings" pitchFamily="2" charset="2"/>
              </a:rPr>
              <a:t> </a:t>
            </a:r>
            <a:r>
              <a:rPr lang="ko-KR" altLang="en-US" b="1" u="sng" dirty="0" smtClean="0">
                <a:latin typeface="+mn-ea"/>
                <a:sym typeface="Wingdings" pitchFamily="2" charset="2"/>
              </a:rPr>
              <a:t>프로젝트 소개</a:t>
            </a:r>
            <a:endParaRPr lang="ko-KR" altLang="en-US" b="1" u="sng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484" y="317168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latin typeface="+mn-ea"/>
                <a:sym typeface="Wingdings" pitchFamily="2" charset="2"/>
              </a:rPr>
              <a:t> </a:t>
            </a:r>
            <a:r>
              <a:rPr lang="ko-KR" altLang="en-US" b="1" u="sng" dirty="0" smtClean="0">
                <a:latin typeface="+mn-ea"/>
                <a:sym typeface="Wingdings" pitchFamily="2" charset="2"/>
              </a:rPr>
              <a:t>팀원</a:t>
            </a:r>
            <a:endParaRPr lang="ko-KR" altLang="en-US" b="1" u="sng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1753528"/>
            <a:ext cx="86227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/>
              <a:t>프로젝트 명 </a:t>
            </a:r>
            <a:r>
              <a:rPr lang="en-US" altLang="ko-KR" dirty="0" smtClean="0"/>
              <a:t>: Café Go~!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종류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ios</a:t>
            </a:r>
            <a:r>
              <a:rPr lang="ko-KR" altLang="en-US" dirty="0" smtClean="0"/>
              <a:t>기반 카페 주문 </a:t>
            </a:r>
            <a:r>
              <a:rPr lang="en-US" altLang="ko-KR" dirty="0" smtClean="0"/>
              <a:t>Application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제작기간 </a:t>
            </a:r>
            <a:r>
              <a:rPr lang="en-US" altLang="ko-KR" dirty="0" smtClean="0"/>
              <a:t>: 20OO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OO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OO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 OO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OO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7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6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955</Words>
  <Application>Microsoft Office PowerPoint</Application>
  <PresentationFormat>화면 슬라이드 쇼(16:9)</PresentationFormat>
  <Paragraphs>321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Wingdings</vt:lpstr>
      <vt:lpstr>THE정고딕160</vt:lpstr>
      <vt:lpstr>맑은 고딕</vt:lpstr>
      <vt:lpstr>Segoe UI</vt:lpstr>
      <vt:lpstr>나눔고딕</vt:lpstr>
      <vt:lpstr>Arial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mssim93</cp:lastModifiedBy>
  <cp:revision>70</cp:revision>
  <dcterms:created xsi:type="dcterms:W3CDTF">2006-10-05T04:04:58Z</dcterms:created>
  <dcterms:modified xsi:type="dcterms:W3CDTF">2016-12-29T02:19:48Z</dcterms:modified>
</cp:coreProperties>
</file>