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61" r:id="rId4"/>
    <p:sldId id="264" r:id="rId5"/>
    <p:sldId id="265" r:id="rId6"/>
    <p:sldId id="266" r:id="rId7"/>
    <p:sldId id="287" r:id="rId8"/>
    <p:sldId id="288" r:id="rId9"/>
    <p:sldId id="267" r:id="rId10"/>
    <p:sldId id="268" r:id="rId11"/>
    <p:sldId id="285" r:id="rId12"/>
    <p:sldId id="281" r:id="rId13"/>
    <p:sldId id="283" r:id="rId14"/>
    <p:sldId id="269" r:id="rId15"/>
    <p:sldId id="270" r:id="rId16"/>
    <p:sldId id="272" r:id="rId17"/>
    <p:sldId id="286" r:id="rId18"/>
    <p:sldId id="275" r:id="rId19"/>
    <p:sldId id="277" r:id="rId20"/>
    <p:sldId id="291" r:id="rId21"/>
    <p:sldId id="273" r:id="rId22"/>
    <p:sldId id="276" r:id="rId23"/>
    <p:sldId id="278" r:id="rId24"/>
    <p:sldId id="289" r:id="rId25"/>
    <p:sldId id="290" r:id="rId26"/>
    <p:sldId id="279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070"/>
    <a:srgbClr val="FA7285"/>
    <a:srgbClr val="FEE8EB"/>
    <a:srgbClr val="EF8989"/>
    <a:srgbClr val="5E9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2929" autoAdjust="0"/>
  </p:normalViewPr>
  <p:slideViewPr>
    <p:cSldViewPr snapToGrid="0">
      <p:cViewPr varScale="1">
        <p:scale>
          <a:sx n="81" d="100"/>
          <a:sy n="81" d="100"/>
        </p:scale>
        <p:origin x="65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0FBC-A16D-4FFC-9037-AF4A6ACB2A5E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58662-A6FA-405F-A8DF-A6D612EF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0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향후 좁을 수도 있지만 일단 교내 카페에 이용 제안을 해봄으로써 보다 세부적인 요구사항을 파악하여 이 애플리케이션이 교내에서라도 상용화 시켜보자는 단기계획을 끝으로 본 프로젝트를 마무리 지었습니다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58662-A6FA-405F-A8DF-A6D612EF02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5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4E39-73C2-4CF7-A81D-F27681D08CBC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B16-B5DD-4ACF-BEFC-137827409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4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4E39-73C2-4CF7-A81D-F27681D08CBC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B16-B5DD-4ACF-BEFC-137827409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2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4E39-73C2-4CF7-A81D-F27681D08CBC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B16-B5DD-4ACF-BEFC-137827409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5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4E39-73C2-4CF7-A81D-F27681D08CBC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B16-B5DD-4ACF-BEFC-137827409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3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4E39-73C2-4CF7-A81D-F27681D08CBC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B16-B5DD-4ACF-BEFC-137827409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4E39-73C2-4CF7-A81D-F27681D08CBC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B16-B5DD-4ACF-BEFC-137827409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4E39-73C2-4CF7-A81D-F27681D08CBC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B16-B5DD-4ACF-BEFC-137827409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8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4E39-73C2-4CF7-A81D-F27681D08CBC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B16-B5DD-4ACF-BEFC-137827409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6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4E39-73C2-4CF7-A81D-F27681D08CBC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B16-B5DD-4ACF-BEFC-137827409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5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4E39-73C2-4CF7-A81D-F27681D08CBC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B16-B5DD-4ACF-BEFC-137827409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9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4E39-73C2-4CF7-A81D-F27681D08CBC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B16-B5DD-4ACF-BEFC-137827409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8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4E39-73C2-4CF7-A81D-F27681D08CBC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CB16-B5DD-4ACF-BEFC-137827409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7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2144"/>
            <a:ext cx="12192000" cy="577049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8878" y="706297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rot="18983111" flipH="1">
            <a:off x="246100" y="-382025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626104" flipH="1">
            <a:off x="919363" y="-380096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268315" flipH="1">
            <a:off x="1315287" y="-407215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626104" flipH="1">
            <a:off x="1988554" y="-393711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8986165" flipH="1">
            <a:off x="2392675" y="-433632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2626104" flipH="1">
            <a:off x="3077517" y="-408553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8986165" flipH="1">
            <a:off x="3423074" y="-424748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2626104" flipH="1">
            <a:off x="4107916" y="-399669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8868605" flipH="1">
            <a:off x="4534050" y="-397177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2626104" flipH="1">
            <a:off x="5207313" y="-360523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8986165" flipH="1">
            <a:off x="5603237" y="-399217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2626104" flipH="1">
            <a:off x="6276504" y="-408863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8986165" flipH="1">
            <a:off x="6669050" y="-437209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2626104" flipH="1">
            <a:off x="7377042" y="-400555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9101085" flipH="1">
            <a:off x="7722599" y="-405175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2626104" flipH="1">
            <a:off x="8384291" y="-380096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18949815" flipH="1">
            <a:off x="8797254" y="-440493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2523447" flipH="1">
            <a:off x="9516817" y="-438564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8986165" flipH="1">
            <a:off x="9878016" y="-477258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2626104" flipH="1">
            <a:off x="10643883" y="-452179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18986165" flipH="1">
            <a:off x="10909104" y="-492100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2626104" flipH="1">
            <a:off x="11674971" y="-478596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19159626" flipH="1">
            <a:off x="11893203" y="-436916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2626104" flipH="1">
            <a:off x="12647495" y="-458137"/>
            <a:ext cx="45719" cy="1132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130775" y="1600950"/>
            <a:ext cx="4153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Cafe GO !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8878" y="6690803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091717" y="3532241"/>
            <a:ext cx="3882183" cy="3017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팀 명 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  <a:endParaRPr lang="en-US" altLang="ko-KR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팀장  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60******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심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OO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팀원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1 :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60******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OO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팀원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 :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60******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OO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팀원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 :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60******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OO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 rot="2634339">
            <a:off x="3503738" y="3001191"/>
            <a:ext cx="1100538" cy="973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2634339">
            <a:off x="7423631" y="3045494"/>
            <a:ext cx="1100538" cy="973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718815" y="309055"/>
            <a:ext cx="594055" cy="578763"/>
          </a:xfrm>
          <a:prstGeom prst="ellipse">
            <a:avLst/>
          </a:prstGeom>
          <a:solidFill>
            <a:srgbClr val="F2869D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 rot="16200000">
            <a:off x="-2800554" y="3342961"/>
            <a:ext cx="6366392" cy="196326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67433"/>
              </p:ext>
            </p:extLst>
          </p:nvPr>
        </p:nvGraphicFramePr>
        <p:xfrm>
          <a:off x="2743200" y="1469236"/>
          <a:ext cx="7447280" cy="423401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447280">
                  <a:extLst>
                    <a:ext uri="{9D8B030D-6E8A-4147-A177-3AD203B41FA5}">
                      <a16:colId xmlns:a16="http://schemas.microsoft.com/office/drawing/2014/main" val="40300623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05270"/>
                  </a:ext>
                </a:extLst>
              </a:tr>
              <a:tr h="959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내가 생각하는 흐름대로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자연스럽게 조작 </a:t>
                      </a:r>
                      <a:r>
                        <a:rPr lang="ko-KR" altLang="en-US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할 수 있는가</a:t>
                      </a:r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46222"/>
                  </a:ext>
                </a:extLst>
              </a:tr>
              <a:tr h="959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 구조는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사용하기 쉬운 편</a:t>
                      </a:r>
                      <a:r>
                        <a:rPr lang="ko-KR" altLang="en-US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인가</a:t>
                      </a:r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52225"/>
                  </a:ext>
                </a:extLst>
              </a:tr>
              <a:tr h="959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최소한의 조작</a:t>
                      </a:r>
                      <a:r>
                        <a:rPr lang="ko-KR" altLang="en-US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통해 원하는 기능을 할 수 있게 해주는가</a:t>
                      </a:r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72378"/>
                  </a:ext>
                </a:extLst>
              </a:tr>
              <a:tr h="959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다음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상황을 예측</a:t>
                      </a:r>
                      <a:r>
                        <a:rPr lang="ko-KR" altLang="en-US" sz="20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할 수 있도록 확실한 피드백을 제공해주는가</a:t>
                      </a:r>
                      <a:r>
                        <a:rPr lang="en-US" altLang="ko-KR" sz="20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4993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00208" y="798492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개발 중점 고려 사항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자체평가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4560" y="6258560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디지털정책연구 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권 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(2013.4) -132p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8359" y="39838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직관적인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9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18815" y="309055"/>
            <a:ext cx="594055" cy="578763"/>
          </a:xfrm>
          <a:prstGeom prst="ellipse">
            <a:avLst/>
          </a:prstGeom>
          <a:solidFill>
            <a:srgbClr val="F2869D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6200000">
            <a:off x="-2800554" y="3342961"/>
            <a:ext cx="6366392" cy="196326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635" y="398381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선택과 집중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sp>
        <p:nvSpPr>
          <p:cNvPr id="6" name="타원 5"/>
          <p:cNvSpPr/>
          <p:nvPr/>
        </p:nvSpPr>
        <p:spPr>
          <a:xfrm>
            <a:off x="3891261" y="1329356"/>
            <a:ext cx="4479016" cy="4223535"/>
          </a:xfrm>
          <a:prstGeom prst="ellipse">
            <a:avLst/>
          </a:prstGeom>
          <a:solidFill>
            <a:srgbClr val="F2869D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기다림의 </a:t>
            </a:r>
            <a:endParaRPr lang="en-US" altLang="ko-K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defRPr lang="ko-KR" altLang="en-US"/>
            </a:pPr>
            <a:r>
              <a:rPr lang="ko-KR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최소화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66293" y="3604847"/>
            <a:ext cx="1784839" cy="1758461"/>
          </a:xfrm>
          <a:prstGeom prst="ellipse">
            <a:avLst/>
          </a:prstGeom>
          <a:solidFill>
            <a:srgbClr val="FEE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진동벨</a:t>
            </a:r>
            <a:endParaRPr lang="ko-KR" altLang="en-US" dirty="0">
              <a:solidFill>
                <a:srgbClr val="FC70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59876" y="3604846"/>
            <a:ext cx="1784839" cy="1758461"/>
          </a:xfrm>
          <a:prstGeom prst="ellipse">
            <a:avLst/>
          </a:prstGeom>
          <a:solidFill>
            <a:srgbClr val="FEE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대기</a:t>
            </a:r>
            <a:endParaRPr lang="en-US" altLang="ko-KR" sz="2800" b="1" dirty="0">
              <a:solidFill>
                <a:srgbClr val="FC70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800" b="1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인원</a:t>
            </a:r>
            <a:endParaRPr lang="ko-KR" altLang="en-US" dirty="0">
              <a:solidFill>
                <a:srgbClr val="FC70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38349" y="450125"/>
            <a:ext cx="1784839" cy="1758461"/>
          </a:xfrm>
          <a:prstGeom prst="ellipse">
            <a:avLst/>
          </a:prstGeom>
          <a:solidFill>
            <a:srgbClr val="FEE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</a:t>
            </a:r>
            <a:endParaRPr lang="en-US" altLang="ko-KR" sz="2800" b="1" dirty="0">
              <a:solidFill>
                <a:srgbClr val="FC70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800" b="1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</a:t>
            </a:r>
            <a:endParaRPr lang="en-US" altLang="ko-KR" sz="2800" b="1" dirty="0">
              <a:solidFill>
                <a:srgbClr val="FC70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5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7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1910" y="2695119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개선된 점</a:t>
            </a:r>
          </a:p>
        </p:txBody>
      </p:sp>
      <p:sp>
        <p:nvSpPr>
          <p:cNvPr id="3" name="직사각형 2"/>
          <p:cNvSpPr/>
          <p:nvPr/>
        </p:nvSpPr>
        <p:spPr>
          <a:xfrm flipH="1">
            <a:off x="4852219" y="3341449"/>
            <a:ext cx="2244296" cy="109673"/>
          </a:xfrm>
          <a:prstGeom prst="rect">
            <a:avLst/>
          </a:prstGeom>
          <a:solidFill>
            <a:srgbClr val="FEE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8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18815" y="309055"/>
            <a:ext cx="594055" cy="578763"/>
          </a:xfrm>
          <a:prstGeom prst="ellipse">
            <a:avLst/>
          </a:prstGeom>
          <a:solidFill>
            <a:srgbClr val="F2869D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 rot="16200000">
            <a:off x="-2800554" y="3342961"/>
            <a:ext cx="6366392" cy="196326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4014" y="398382"/>
            <a:ext cx="1338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개선된 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870" y="1688123"/>
            <a:ext cx="5681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기존에 직관적이 않고 매끄럽지 않던 디자인의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UI 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-&gt;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한눈에 들어오고 </a:t>
            </a:r>
            <a:r>
              <a:rPr lang="ko-KR" altLang="en-US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세련된 디자인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 변경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2869" y="2488428"/>
            <a:ext cx="793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 기능 추가</a:t>
            </a:r>
            <a:r>
              <a:rPr lang="en-US" altLang="ko-KR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(new)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-&gt;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사용자가 원하는 메뉴가 있는지 빠르게 알려주어 번거로움을 피한다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869" y="3288733"/>
            <a:ext cx="8090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기존에 구현되지 않던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대기인원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-&gt;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메인 화면에 한 눈에 파악하기 쉽게 </a:t>
            </a:r>
            <a:r>
              <a:rPr lang="ko-KR" altLang="en-US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대기 인원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을 보여주는 화면을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2869" y="4366037"/>
            <a:ext cx="793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4.</a:t>
            </a:r>
            <a:r>
              <a:rPr lang="en-US" altLang="ko-KR" smtClean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쿠폰 기능 추가</a:t>
            </a:r>
            <a:r>
              <a:rPr lang="en-US" altLang="ko-KR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(new)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-&gt; </a:t>
            </a:r>
            <a:r>
              <a:rPr lang="ko-KR" altLang="en-US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종이 쿠폰의 단점을 보완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하여 쿠폰을 잃어버리지 않아 휴대성에 용이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2869" y="5166342"/>
            <a:ext cx="6320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이전에 </a:t>
            </a:r>
            <a:r>
              <a:rPr lang="ko-KR" altLang="en-US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구현되지 않던 </a:t>
            </a:r>
            <a:r>
              <a:rPr lang="ko-KR" altLang="en-US" dirty="0" err="1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어플</a:t>
            </a:r>
            <a:r>
              <a:rPr lang="ko-KR" altLang="en-US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사용 설명 화면</a:t>
            </a:r>
            <a:endParaRPr lang="en-US" altLang="ko-KR" dirty="0">
              <a:solidFill>
                <a:srgbClr val="FC70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-&gt;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인증 화면 이전에 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어플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사용을 설명하는 화면을 추가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62050" y="64683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4907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1340543"/>
            <a:ext cx="2971694" cy="539059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 rot="16200000">
            <a:off x="-2800554" y="3342961"/>
            <a:ext cx="6366392" cy="196326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5008" y="61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Before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6320" y="61382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After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98" y="1129704"/>
            <a:ext cx="2692400" cy="46228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983158"/>
            <a:ext cx="2971693" cy="460484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628640" y="3176964"/>
            <a:ext cx="812800" cy="264160"/>
          </a:xfrm>
          <a:prstGeom prst="rightArrow">
            <a:avLst/>
          </a:prstGeom>
          <a:solidFill>
            <a:srgbClr val="FA7285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sp>
        <p:nvSpPr>
          <p:cNvPr id="12" name="타원 11"/>
          <p:cNvSpPr/>
          <p:nvPr/>
        </p:nvSpPr>
        <p:spPr>
          <a:xfrm>
            <a:off x="718815" y="309055"/>
            <a:ext cx="594055" cy="578763"/>
          </a:xfrm>
          <a:prstGeom prst="ellipse">
            <a:avLst/>
          </a:prstGeom>
          <a:solidFill>
            <a:srgbClr val="F2869D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8217" y="398382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Intuitive UI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-2800554" y="3342961"/>
            <a:ext cx="6366392" cy="196326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93520" y="-80950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73" name="_x320604704" descr="EMB00004ce82c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" t="33104" r="66649" b="47342"/>
          <a:stretch>
            <a:fillRect/>
          </a:stretch>
        </p:blipFill>
        <p:spPr bwMode="auto">
          <a:xfrm>
            <a:off x="986734" y="1987403"/>
            <a:ext cx="1737205" cy="175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9083" y="-15105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75" name="_x320598624" descr="EMB00004ce82c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44" r="577" b="5734"/>
          <a:stretch>
            <a:fillRect/>
          </a:stretch>
        </p:blipFill>
        <p:spPr bwMode="auto">
          <a:xfrm>
            <a:off x="4157558" y="1962263"/>
            <a:ext cx="3743325" cy="178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384663560" descr="EMB00004ce82c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17130" r="63524" b="66629"/>
          <a:stretch>
            <a:fillRect/>
          </a:stretch>
        </p:blipFill>
        <p:spPr bwMode="auto">
          <a:xfrm>
            <a:off x="9124812" y="1962263"/>
            <a:ext cx="1816530" cy="178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7662" y="4590302"/>
            <a:ext cx="1118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검색기능을 추가함으로써 사용자들이 원하는 가격 및 메뉴 정보를 보여주어 그들이 카페를 선택할 수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8944" y="1144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효과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662" y="5291342"/>
            <a:ext cx="1059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대기 인원 정보를 바탕으로 사용자들이 카페를 선택하여 원활하게 이용할 수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기다림을 최소화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662" y="5917581"/>
            <a:ext cx="96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쿠폰기능으로 종이쿠폰 단점 극복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휴대하기 편하게 하여 원활한 쿠폰 활동을 높일 수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6734" y="3728184"/>
            <a:ext cx="1737205" cy="207386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57558" y="3728184"/>
            <a:ext cx="3743325" cy="20885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24812" y="3742271"/>
            <a:ext cx="1816530" cy="194769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6734" y="1787061"/>
            <a:ext cx="1737205" cy="207386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57557" y="1753406"/>
            <a:ext cx="3743325" cy="20885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24812" y="1787061"/>
            <a:ext cx="1816530" cy="194769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18815" y="309055"/>
            <a:ext cx="594055" cy="578763"/>
          </a:xfrm>
          <a:prstGeom prst="ellipse">
            <a:avLst/>
          </a:prstGeom>
          <a:solidFill>
            <a:srgbClr val="F2869D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5913" y="394428"/>
            <a:ext cx="3207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Choice &amp; Focus =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편의성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71903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7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1910" y="2695119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기능 설명</a:t>
            </a:r>
          </a:p>
        </p:txBody>
      </p:sp>
      <p:sp>
        <p:nvSpPr>
          <p:cNvPr id="5" name="직사각형 4"/>
          <p:cNvSpPr/>
          <p:nvPr/>
        </p:nvSpPr>
        <p:spPr>
          <a:xfrm flipH="1">
            <a:off x="4729303" y="3341450"/>
            <a:ext cx="2494698" cy="97490"/>
          </a:xfrm>
          <a:prstGeom prst="rect">
            <a:avLst/>
          </a:prstGeom>
          <a:solidFill>
            <a:srgbClr val="FEE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7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89774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8878" y="6301135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543" y="751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진동벨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2" y="1695795"/>
            <a:ext cx="5734050" cy="3505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927" y="1186565"/>
            <a:ext cx="3124200" cy="452366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177" y="3144118"/>
            <a:ext cx="2171700" cy="1028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11725" y="3093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굴림체" panose="020B0609000101010101" pitchFamily="49" charset="-127"/>
                <a:ea typeface="굴림체" panose="020B0609000101010101" pitchFamily="49" charset="-127"/>
              </a:rPr>
              <a:t>신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호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62486" y="2424980"/>
            <a:ext cx="4029075" cy="1438275"/>
            <a:chOff x="2062486" y="2424980"/>
            <a:chExt cx="4029075" cy="143827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2486" y="2424980"/>
              <a:ext cx="4029075" cy="14382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 rot="10800000" flipV="1">
              <a:off x="3508018" y="2991649"/>
              <a:ext cx="809458" cy="102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01012345678</a:t>
              </a:r>
              <a:endParaRPr lang="ko-KR" altLang="en-US" sz="900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21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89774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8878" y="6301135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543" y="75146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대기 인원 주문번호</a:t>
            </a:r>
          </a:p>
        </p:txBody>
      </p:sp>
      <p:sp>
        <p:nvSpPr>
          <p:cNvPr id="5" name="타원 4"/>
          <p:cNvSpPr/>
          <p:nvPr/>
        </p:nvSpPr>
        <p:spPr>
          <a:xfrm>
            <a:off x="911483" y="1804745"/>
            <a:ext cx="894522" cy="10577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user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" name="직선 연결선 5"/>
          <p:cNvCxnSpPr>
            <a:stCxn id="5" idx="4"/>
          </p:cNvCxnSpPr>
          <p:nvPr/>
        </p:nvCxnSpPr>
        <p:spPr>
          <a:xfrm flipH="1">
            <a:off x="1348805" y="2862470"/>
            <a:ext cx="9939" cy="1063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822031" y="2952332"/>
            <a:ext cx="536713" cy="397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358744" y="2952332"/>
            <a:ext cx="864705" cy="29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22031" y="3315576"/>
            <a:ext cx="308113" cy="2484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22031" y="3925958"/>
            <a:ext cx="526774" cy="13815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48805" y="3920195"/>
            <a:ext cx="715618" cy="12482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1548" y="25291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42979" y="2128835"/>
            <a:ext cx="1868556" cy="213174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 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647044" y="1412149"/>
            <a:ext cx="1620079" cy="3964130"/>
          </a:xfrm>
          <a:prstGeom prst="rect">
            <a:avLst/>
          </a:prstGeom>
          <a:solidFill>
            <a:srgbClr val="FC707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리스트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6388384" y="2662933"/>
            <a:ext cx="1749287" cy="3065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384" y="24172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주문 추가 시켜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647332" y="3170025"/>
            <a:ext cx="1391479" cy="331757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1831" y="34767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대기 인원 보자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498670" y="3240714"/>
            <a:ext cx="1726331" cy="331757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왼쪽으로 구부러진 화살표 19"/>
          <p:cNvSpPr/>
          <p:nvPr/>
        </p:nvSpPr>
        <p:spPr>
          <a:xfrm>
            <a:off x="10641195" y="2662933"/>
            <a:ext cx="967709" cy="1102489"/>
          </a:xfrm>
          <a:prstGeom prst="curved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77230" y="3846125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현재 시간과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주문 시간을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비교할게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왼쪽 화살표 21"/>
          <p:cNvSpPr/>
          <p:nvPr/>
        </p:nvSpPr>
        <p:spPr>
          <a:xfrm flipV="1">
            <a:off x="6453843" y="3610046"/>
            <a:ext cx="1799520" cy="273355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왼쪽 화살표 22"/>
          <p:cNvSpPr/>
          <p:nvPr/>
        </p:nvSpPr>
        <p:spPr>
          <a:xfrm flipV="1">
            <a:off x="2469947" y="3763629"/>
            <a:ext cx="1799520" cy="273355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8967" y="421792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대기인원이다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87247" y="4126735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대기인원이다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전달해줘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16741" y="1686072"/>
            <a:ext cx="1824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주문번호를 </a:t>
            </a:r>
            <a:endParaRPr lang="en-US" altLang="ko-KR" sz="1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증가 시킬게</a:t>
            </a:r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36525" y="294448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주문번호를 줄게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왼쪽 화살표 30"/>
          <p:cNvSpPr/>
          <p:nvPr/>
        </p:nvSpPr>
        <p:spPr>
          <a:xfrm>
            <a:off x="2531831" y="3039398"/>
            <a:ext cx="1461835" cy="493072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주문번호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92011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 animBg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2"/>
      <p:bldP spid="31" grpId="0" animBg="1"/>
      <p:bldP spid="31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9509760" y="1825677"/>
            <a:ext cx="475488" cy="5288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m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543" y="75146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대기 인원 주문번호</a:t>
            </a:r>
          </a:p>
        </p:txBody>
      </p:sp>
      <p:sp>
        <p:nvSpPr>
          <p:cNvPr id="3" name="타원 2"/>
          <p:cNvSpPr/>
          <p:nvPr/>
        </p:nvSpPr>
        <p:spPr>
          <a:xfrm>
            <a:off x="3545286" y="1618413"/>
            <a:ext cx="1215689" cy="1078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choice</a:t>
            </a:r>
            <a:endParaRPr lang="ko-KR" altLang="en-US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106451" y="2696895"/>
            <a:ext cx="9938" cy="1063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163168" y="2818226"/>
            <a:ext cx="311030" cy="397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4437357" y="3017009"/>
            <a:ext cx="394650" cy="1644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3589615" y="3767468"/>
            <a:ext cx="526774" cy="13815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116389" y="3761705"/>
            <a:ext cx="715618" cy="12482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3589615" y="2818226"/>
            <a:ext cx="536713" cy="397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602634" y="3197018"/>
            <a:ext cx="154984" cy="280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0" y="389774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8878" y="6301135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501257"/>
            <a:ext cx="3718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CAFE GO!</a:t>
            </a:r>
          </a:p>
        </p:txBody>
      </p:sp>
      <p:sp>
        <p:nvSpPr>
          <p:cNvPr id="26" name="순서도: 추출 25"/>
          <p:cNvSpPr/>
          <p:nvPr/>
        </p:nvSpPr>
        <p:spPr>
          <a:xfrm>
            <a:off x="9363456" y="1560576"/>
            <a:ext cx="768096" cy="463296"/>
          </a:xfrm>
          <a:prstGeom prst="flowChartExtra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076688" y="2919431"/>
            <a:ext cx="475488" cy="52886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m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순서도: 추출 28"/>
          <p:cNvSpPr/>
          <p:nvPr/>
        </p:nvSpPr>
        <p:spPr>
          <a:xfrm>
            <a:off x="9930384" y="2654330"/>
            <a:ext cx="768096" cy="463296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656064" y="4076764"/>
            <a:ext cx="475488" cy="5288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m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순서도: 추출 30"/>
          <p:cNvSpPr/>
          <p:nvPr/>
        </p:nvSpPr>
        <p:spPr>
          <a:xfrm>
            <a:off x="9509760" y="3811663"/>
            <a:ext cx="768096" cy="463296"/>
          </a:xfrm>
          <a:prstGeom prst="flowChartExtra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2307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 rot="2854275">
            <a:off x="6186914" y="2495523"/>
            <a:ext cx="1987904" cy="2023269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2854275">
            <a:off x="8198020" y="2563314"/>
            <a:ext cx="2001456" cy="1991376"/>
          </a:xfrm>
          <a:prstGeom prst="rect">
            <a:avLst/>
          </a:prstGeom>
          <a:solidFill>
            <a:srgbClr val="FC707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2854275">
            <a:off x="2165683" y="2402255"/>
            <a:ext cx="1923136" cy="2010651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 rot="2854275">
            <a:off x="119600" y="2348921"/>
            <a:ext cx="2027581" cy="2000641"/>
          </a:xfrm>
          <a:prstGeom prst="rect">
            <a:avLst/>
          </a:prstGeom>
          <a:solidFill>
            <a:srgbClr val="FC707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8878" y="6301135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89774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970" y="3110939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팀원 역할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74010" y="648914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sp>
        <p:nvSpPr>
          <p:cNvPr id="21" name="직사각형 20"/>
          <p:cNvSpPr/>
          <p:nvPr/>
        </p:nvSpPr>
        <p:spPr>
          <a:xfrm rot="2854275">
            <a:off x="4124110" y="2444498"/>
            <a:ext cx="2001456" cy="1991376"/>
          </a:xfrm>
          <a:prstGeom prst="rect">
            <a:avLst/>
          </a:prstGeom>
          <a:solidFill>
            <a:srgbClr val="FC707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6223" y="3125076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개선된 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70949"/>
            <a:ext cx="15824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Index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65082" y="2044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Cafe Go!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4625" y="3137602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기능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736" y="3125076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중점과 효과</a:t>
            </a:r>
          </a:p>
        </p:txBody>
      </p:sp>
      <p:sp>
        <p:nvSpPr>
          <p:cNvPr id="23" name="직사각형 22"/>
          <p:cNvSpPr/>
          <p:nvPr/>
        </p:nvSpPr>
        <p:spPr>
          <a:xfrm rot="2854275">
            <a:off x="10273480" y="2613210"/>
            <a:ext cx="2027582" cy="201684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92633" y="3178576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시 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74777" y="3245547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135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89774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8878" y="6301135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88" y="789369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레드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블랙 트리 사용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2508" y="1332984"/>
            <a:ext cx="7128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데이터가 들어오면 아이디를 통해 정리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해주고 검색 가능하다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58285" y="1444597"/>
            <a:ext cx="188445" cy="1846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sp>
        <p:nvSpPr>
          <p:cNvPr id="23" name="모서리가 둥근 직사각형 12"/>
          <p:cNvSpPr/>
          <p:nvPr/>
        </p:nvSpPr>
        <p:spPr>
          <a:xfrm>
            <a:off x="359132" y="2330030"/>
            <a:ext cx="1868556" cy="213174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 버</a:t>
            </a:r>
          </a:p>
        </p:txBody>
      </p:sp>
      <p:sp>
        <p:nvSpPr>
          <p:cNvPr id="27" name="오른쪽 화살표 18"/>
          <p:cNvSpPr/>
          <p:nvPr/>
        </p:nvSpPr>
        <p:spPr>
          <a:xfrm>
            <a:off x="2412007" y="3243396"/>
            <a:ext cx="1364862" cy="264249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89271" y="2067531"/>
            <a:ext cx="1620079" cy="3964130"/>
          </a:xfrm>
          <a:prstGeom prst="rect">
            <a:avLst/>
          </a:prstGeom>
          <a:solidFill>
            <a:srgbClr val="FC707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1013..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에스프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..</a:t>
            </a:r>
          </a:p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1113..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사과주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..</a:t>
            </a:r>
          </a:p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1011..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아메리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..</a:t>
            </a:r>
          </a:p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1211..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녹차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1114..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딸기에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..</a:t>
            </a:r>
          </a:p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1012..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카라멜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..</a:t>
            </a:r>
          </a:p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9" name="오른쪽 화살표 18"/>
          <p:cNvSpPr/>
          <p:nvPr/>
        </p:nvSpPr>
        <p:spPr>
          <a:xfrm>
            <a:off x="5520088" y="3340478"/>
            <a:ext cx="1015251" cy="269974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889425" y="1613689"/>
            <a:ext cx="2931363" cy="4216884"/>
            <a:chOff x="5889425" y="1613689"/>
            <a:chExt cx="2931363" cy="4216884"/>
          </a:xfrm>
        </p:grpSpPr>
        <p:grpSp>
          <p:nvGrpSpPr>
            <p:cNvPr id="7" name="그룹 6"/>
            <p:cNvGrpSpPr/>
            <p:nvPr/>
          </p:nvGrpSpPr>
          <p:grpSpPr>
            <a:xfrm>
              <a:off x="6694311" y="3092978"/>
              <a:ext cx="1394612" cy="2737595"/>
              <a:chOff x="7313633" y="2067531"/>
              <a:chExt cx="1394612" cy="396413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313633" y="2067531"/>
                <a:ext cx="697306" cy="396413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010939" y="2067531"/>
                <a:ext cx="697306" cy="39641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889425" y="1613689"/>
              <a:ext cx="2931363" cy="1680377"/>
              <a:chOff x="5889425" y="1613689"/>
              <a:chExt cx="2931363" cy="1680377"/>
            </a:xfrm>
            <a:solidFill>
              <a:srgbClr val="92D050"/>
            </a:solidFill>
          </p:grpSpPr>
          <p:sp>
            <p:nvSpPr>
              <p:cNvPr id="32" name="타원 31"/>
              <p:cNvSpPr/>
              <p:nvPr/>
            </p:nvSpPr>
            <p:spPr>
              <a:xfrm>
                <a:off x="5889425" y="2240070"/>
                <a:ext cx="1153539" cy="10395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6436010" y="2203895"/>
                <a:ext cx="1153539" cy="10395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7042964" y="2254565"/>
                <a:ext cx="1153539" cy="10395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667249" y="2240069"/>
                <a:ext cx="1153539" cy="10395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6421324" y="1656150"/>
                <a:ext cx="1153539" cy="10395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7172088" y="1613689"/>
                <a:ext cx="1153539" cy="10395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807200" y="3676897"/>
              <a:ext cx="1281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레드 블랙</a:t>
              </a:r>
              <a:endPara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  </a:t>
              </a:r>
              <a:r>
                <a:rPr lang="ko-KR" altLang="en-US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트 리</a:t>
              </a:r>
            </a:p>
          </p:txBody>
        </p:sp>
      </p:grpSp>
      <p:sp>
        <p:nvSpPr>
          <p:cNvPr id="42" name="오른쪽 화살표 18"/>
          <p:cNvSpPr/>
          <p:nvPr/>
        </p:nvSpPr>
        <p:spPr>
          <a:xfrm>
            <a:off x="8202649" y="3329249"/>
            <a:ext cx="1015251" cy="269974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9299932" y="1444597"/>
            <a:ext cx="2508246" cy="4537530"/>
            <a:chOff x="9299932" y="1444597"/>
            <a:chExt cx="2508246" cy="4537530"/>
          </a:xfrm>
        </p:grpSpPr>
        <p:sp>
          <p:nvSpPr>
            <p:cNvPr id="47" name="폭발: 14pt 46"/>
            <p:cNvSpPr/>
            <p:nvPr/>
          </p:nvSpPr>
          <p:spPr>
            <a:xfrm>
              <a:off x="10340622" y="1444597"/>
              <a:ext cx="1467556" cy="1329718"/>
            </a:xfrm>
            <a:prstGeom prst="irregularSeal2">
              <a:avLst/>
            </a:prstGeom>
            <a:solidFill>
              <a:srgbClr val="FEE8E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299932" y="2017997"/>
              <a:ext cx="1620079" cy="3964130"/>
            </a:xfrm>
            <a:prstGeom prst="rect">
              <a:avLst/>
            </a:prstGeom>
            <a:solidFill>
              <a:srgbClr val="FC7070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커피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1013.. </a:t>
              </a:r>
              <a:r>
                <a:rPr lang="ko-KR" altLang="en-US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에스프</a:t>
              </a:r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..</a:t>
              </a:r>
            </a:p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1012.. </a:t>
              </a:r>
              <a:r>
                <a:rPr lang="ko-KR" altLang="en-US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카라멜</a:t>
              </a:r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..</a:t>
              </a:r>
            </a:p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1011.. </a:t>
              </a:r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아메리</a:t>
              </a:r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..</a:t>
              </a:r>
            </a:p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…</a:t>
              </a:r>
            </a:p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음료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1113.. </a:t>
              </a:r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사과주</a:t>
              </a:r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..</a:t>
              </a:r>
            </a:p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1114.. </a:t>
              </a:r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딸기에</a:t>
              </a:r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..</a:t>
              </a:r>
            </a:p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…</a:t>
              </a:r>
            </a:p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차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1211.. </a:t>
              </a:r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녹차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371951" y="36488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옛다 데이터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90148" y="3630730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너무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난잡하다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22614" y="3682106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깔끔하게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정리하자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73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2" grpId="0" animBg="1"/>
      <p:bldP spid="44" grpId="0"/>
      <p:bldP spid="45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89774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8878" y="6301135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88" y="7893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검색 기능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16163" y="2231136"/>
            <a:ext cx="2109216" cy="609600"/>
          </a:xfrm>
          <a:prstGeom prst="rect">
            <a:avLst/>
          </a:prstGeom>
          <a:solidFill>
            <a:srgbClr val="FEE8EB"/>
          </a:solidFill>
          <a:ln>
            <a:solidFill>
              <a:srgbClr val="FC7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메뉴검색 </a:t>
            </a:r>
            <a:r>
              <a:rPr lang="en-US" altLang="ko-KR" dirty="0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err="1">
                <a:solidFill>
                  <a:srgbClr val="FC70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에스</a:t>
            </a:r>
            <a:endParaRPr lang="ko-KR" altLang="en-US" dirty="0">
              <a:solidFill>
                <a:srgbClr val="FC70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16163" y="2834640"/>
            <a:ext cx="2109216" cy="609600"/>
          </a:xfrm>
          <a:prstGeom prst="rect">
            <a:avLst/>
          </a:prstGeom>
          <a:solidFill>
            <a:srgbClr val="FEE8EB"/>
          </a:solidFill>
          <a:ln>
            <a:solidFill>
              <a:srgbClr val="FC7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6163" y="3444240"/>
            <a:ext cx="2109216" cy="609600"/>
          </a:xfrm>
          <a:prstGeom prst="rect">
            <a:avLst/>
          </a:prstGeom>
          <a:solidFill>
            <a:srgbClr val="FEE8EB"/>
          </a:solidFill>
          <a:ln>
            <a:solidFill>
              <a:srgbClr val="FC7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16163" y="4053840"/>
            <a:ext cx="2109216" cy="609600"/>
          </a:xfrm>
          <a:prstGeom prst="rect">
            <a:avLst/>
          </a:prstGeom>
          <a:solidFill>
            <a:srgbClr val="FEE8EB"/>
          </a:solidFill>
          <a:ln>
            <a:solidFill>
              <a:srgbClr val="FC7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16163" y="4663440"/>
            <a:ext cx="2109216" cy="609600"/>
          </a:xfrm>
          <a:prstGeom prst="rect">
            <a:avLst/>
          </a:prstGeom>
          <a:solidFill>
            <a:srgbClr val="FEE8EB"/>
          </a:solidFill>
          <a:ln>
            <a:solidFill>
              <a:srgbClr val="FC7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47827" y="2231136"/>
            <a:ext cx="2109216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에스</a:t>
            </a:r>
            <a:endParaRPr lang="ko-KR" altLang="en-US" dirty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47827" y="2834640"/>
            <a:ext cx="2109216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에스프레소</a:t>
            </a:r>
            <a:endParaRPr lang="ko-KR" altLang="en-US" dirty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47827" y="3444240"/>
            <a:ext cx="2109216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에스프레소블랙</a:t>
            </a:r>
            <a:endParaRPr lang="ko-KR" altLang="en-US" dirty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47827" y="4053840"/>
            <a:ext cx="2109216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47827" y="4663440"/>
            <a:ext cx="2109216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9648" y="55717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핸드폰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31230" y="557556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정리된 데이터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5519" y="1422582"/>
            <a:ext cx="558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데이터가 들어오면 정리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해주고 검색을 해준다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70687" y="1520118"/>
            <a:ext cx="188445" cy="1846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왼쪽/오른쪽 화살표 23"/>
          <p:cNvSpPr/>
          <p:nvPr/>
        </p:nvSpPr>
        <p:spPr>
          <a:xfrm>
            <a:off x="5169408" y="3115056"/>
            <a:ext cx="2170176" cy="1078992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endParaRPr lang="en-US" altLang="ko-KR" sz="1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dirty="0">
                <a:latin typeface="굴림" panose="020B0600000101010101" pitchFamily="50" charset="-127"/>
                <a:ea typeface="굴림" panose="020B0600000101010101" pitchFamily="50" charset="-127"/>
              </a:rPr>
              <a:t>새로운</a:t>
            </a:r>
            <a:endParaRPr lang="en-US" altLang="ko-KR" sz="1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dirty="0">
                <a:latin typeface="굴림" panose="020B0600000101010101" pitchFamily="50" charset="-127"/>
                <a:ea typeface="굴림" panose="020B0600000101010101" pitchFamily="50" charset="-127"/>
              </a:rPr>
              <a:t> 리스트에 저장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4315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89774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8878" y="6301135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9393" y="90463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광고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원형 큐 사용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6496" y="901738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화면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구성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스택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이용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1468815" y="1889761"/>
            <a:ext cx="3432369" cy="3528078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Ns timer</a:t>
            </a:r>
            <a:endParaRPr lang="ko-KR" altLang="en-US" dirty="0">
              <a:solidFill>
                <a:srgbClr val="7030A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8" name="직선 연결선 37"/>
          <p:cNvCxnSpPr>
            <a:stCxn id="11" idx="0"/>
          </p:cNvCxnSpPr>
          <p:nvPr/>
        </p:nvCxnSpPr>
        <p:spPr>
          <a:xfrm>
            <a:off x="3185000" y="1889761"/>
            <a:ext cx="66396" cy="114210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773975" y="4222555"/>
            <a:ext cx="834601" cy="333013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833705" y="4222555"/>
            <a:ext cx="738807" cy="573024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33704" y="32124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b="1" dirty="0">
              <a:solidFill>
                <a:srgbClr val="7030A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91275" y="314742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2400" b="1" dirty="0">
              <a:solidFill>
                <a:srgbClr val="7030A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00018" y="470592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2400" b="1" dirty="0">
              <a:solidFill>
                <a:srgbClr val="7030A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981598" y="4555568"/>
            <a:ext cx="98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</a:t>
            </a:r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1598" y="3953931"/>
            <a:ext cx="98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</a:t>
            </a:r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53270" y="3279686"/>
            <a:ext cx="98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</a:t>
            </a:r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81598" y="2616736"/>
            <a:ext cx="98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</a:t>
            </a:r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 descr="C:\Users\User\Desktop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039" y="1273967"/>
            <a:ext cx="3014183" cy="47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Double Tap"/>
          <p:cNvGrpSpPr>
            <a:grpSpLocks noChangeAspect="1"/>
          </p:cNvGrpSpPr>
          <p:nvPr/>
        </p:nvGrpSpPr>
        <p:grpSpPr>
          <a:xfrm>
            <a:off x="8729799" y="3583167"/>
            <a:ext cx="504661" cy="741527"/>
            <a:chOff x="2640013" y="1482726"/>
            <a:chExt cx="984250" cy="1446213"/>
          </a:xfrm>
        </p:grpSpPr>
        <p:sp>
          <p:nvSpPr>
            <p:cNvPr id="29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0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37964" y="272934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Push!</a:t>
            </a:r>
            <a:endParaRPr lang="ko-KR" altLang="en-US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7" name="Picture 3" descr="C:\Users\User\Desktop\주문상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44" y="1273967"/>
            <a:ext cx="3042877" cy="47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주문상세확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73" y="1308013"/>
            <a:ext cx="3006948" cy="472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Double Tap"/>
          <p:cNvGrpSpPr>
            <a:grpSpLocks noChangeAspect="1"/>
          </p:cNvGrpSpPr>
          <p:nvPr/>
        </p:nvGrpSpPr>
        <p:grpSpPr>
          <a:xfrm>
            <a:off x="8761701" y="5648160"/>
            <a:ext cx="641403" cy="942449"/>
            <a:chOff x="2640013" y="1482726"/>
            <a:chExt cx="984250" cy="1446213"/>
          </a:xfrm>
        </p:grpSpPr>
        <p:sp>
          <p:nvSpPr>
            <p:cNvPr id="37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1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Double Tap"/>
          <p:cNvGrpSpPr>
            <a:grpSpLocks noChangeAspect="1"/>
          </p:cNvGrpSpPr>
          <p:nvPr/>
        </p:nvGrpSpPr>
        <p:grpSpPr>
          <a:xfrm>
            <a:off x="8551866" y="3953931"/>
            <a:ext cx="984250" cy="1446213"/>
            <a:chOff x="2640013" y="1482726"/>
            <a:chExt cx="984250" cy="1446213"/>
          </a:xfrm>
        </p:grpSpPr>
        <p:sp>
          <p:nvSpPr>
            <p:cNvPr id="44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5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734066" y="1705095"/>
            <a:ext cx="68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Pop!</a:t>
            </a:r>
            <a:endParaRPr lang="ko-KR" altLang="en-US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9" name="Picture 5" descr="C:\Users\User\Desktop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12" y="1284022"/>
            <a:ext cx="3175016" cy="474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8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7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4372" y="2695118"/>
            <a:ext cx="126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연</a:t>
            </a:r>
          </a:p>
        </p:txBody>
      </p:sp>
      <p:sp>
        <p:nvSpPr>
          <p:cNvPr id="3" name="직사각형 2"/>
          <p:cNvSpPr/>
          <p:nvPr/>
        </p:nvSpPr>
        <p:spPr>
          <a:xfrm flipH="1">
            <a:off x="4729303" y="3341450"/>
            <a:ext cx="2494698" cy="97490"/>
          </a:xfrm>
          <a:prstGeom prst="rect">
            <a:avLst/>
          </a:prstGeom>
          <a:solidFill>
            <a:srgbClr val="FEE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3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7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8723" y="270815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향후 계획</a:t>
            </a:r>
            <a:endParaRPr lang="ko-KR" altLang="en-US" sz="3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flipH="1">
            <a:off x="4729303" y="3341450"/>
            <a:ext cx="2494698" cy="97490"/>
          </a:xfrm>
          <a:prstGeom prst="rect">
            <a:avLst/>
          </a:prstGeom>
          <a:solidFill>
            <a:srgbClr val="FEE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5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-2802718" y="3345125"/>
            <a:ext cx="6366392" cy="1919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18816" y="309055"/>
            <a:ext cx="580956" cy="578763"/>
          </a:xfrm>
          <a:prstGeom prst="ellipse">
            <a:avLst/>
          </a:prstGeom>
          <a:solidFill>
            <a:srgbClr val="F2869D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099" y="398381"/>
            <a:ext cx="185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향후 발전 계획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5701" y="2761536"/>
            <a:ext cx="4196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교내 상용화 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안드로이드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 호환 가능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Picture 2" descr="https://thumbs.dreamstime.com/x/woman-using-smartphone-cafe-portrait-young-happy-women-627881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27" y="1415782"/>
            <a:ext cx="6243007" cy="42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4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7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00627" y="284409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r>
              <a:rPr lang="en-US" altLang="ko-KR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8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-2800554" y="3342961"/>
            <a:ext cx="6366392" cy="196326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8976" y="2294492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디지털정책연구 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권 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(2013.4) -132p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294492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개발 중점 고려 사항의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문항지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978" y="2910918"/>
            <a:ext cx="533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어플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아이콘         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=  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자체제작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980" y="3666028"/>
            <a:ext cx="713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커피사진             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	  =  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투썸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플레이스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디저트카페</a:t>
            </a:r>
          </a:p>
        </p:txBody>
      </p:sp>
      <p:sp>
        <p:nvSpPr>
          <p:cNvPr id="11" name="타원 10"/>
          <p:cNvSpPr/>
          <p:nvPr/>
        </p:nvSpPr>
        <p:spPr>
          <a:xfrm>
            <a:off x="718815" y="309055"/>
            <a:ext cx="594055" cy="578763"/>
          </a:xfrm>
          <a:prstGeom prst="ellipse">
            <a:avLst/>
          </a:prstGeom>
          <a:solidFill>
            <a:srgbClr val="F2869D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792" y="366796"/>
            <a:ext cx="265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참고자료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8980" y="4372798"/>
            <a:ext cx="897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향후 계획 단계  이미지       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=    http://www.gettyimagesbank.com/d/510583076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7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7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1910" y="2695119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팀원 역할</a:t>
            </a:r>
          </a:p>
        </p:txBody>
      </p:sp>
      <p:sp>
        <p:nvSpPr>
          <p:cNvPr id="6" name="직사각형 5"/>
          <p:cNvSpPr/>
          <p:nvPr/>
        </p:nvSpPr>
        <p:spPr>
          <a:xfrm flipH="1">
            <a:off x="4952745" y="3341450"/>
            <a:ext cx="2143770" cy="87532"/>
          </a:xfrm>
          <a:prstGeom prst="rect">
            <a:avLst/>
          </a:prstGeom>
          <a:solidFill>
            <a:srgbClr val="FEE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1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8878" y="6301135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89774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184" y="995455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OO(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서버담당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2439" y="995455"/>
            <a:ext cx="262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심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OO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전체 총괄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5082" y="2044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Cafe Go!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 descr="C:\Users\User\Desktop\은정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06" y="1490047"/>
            <a:ext cx="4603969" cy="215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8" name="_x137407480" descr="EMB000007e45b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05" y="3718234"/>
            <a:ext cx="4603970" cy="2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명섭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88" y="1490046"/>
            <a:ext cx="5533988" cy="473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6248" y="57923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팀원 역할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6673" y="144444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판매자페이지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3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03762" y="948571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OO(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세부기능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8878" y="6301135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389774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48" y="57923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팀원 역할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65082" y="2044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Cafe Go!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881" y="99545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OO(UI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구성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51" name="Picture 3" descr="C:\Users\User\Desktop\나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1" y="1364787"/>
            <a:ext cx="5653088" cy="338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1" y="4457759"/>
            <a:ext cx="4375150" cy="18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52" name="_x137733288" descr="EMB000007e45b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49" b="88521"/>
          <a:stretch>
            <a:fillRect/>
          </a:stretch>
        </p:blipFill>
        <p:spPr bwMode="auto">
          <a:xfrm>
            <a:off x="5731698" y="1351724"/>
            <a:ext cx="6326189" cy="58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54" name="_x137404680" descr="EMB000007e45b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7" r="10530" b="63980"/>
          <a:stretch>
            <a:fillRect/>
          </a:stretch>
        </p:blipFill>
        <p:spPr bwMode="auto">
          <a:xfrm>
            <a:off x="5722009" y="1995384"/>
            <a:ext cx="6326189" cy="10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56" name="_x138004336" descr="EMB000007e45b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2" r="10530" b="3"/>
          <a:stretch>
            <a:fillRect/>
          </a:stretch>
        </p:blipFill>
        <p:spPr bwMode="auto">
          <a:xfrm>
            <a:off x="5722008" y="3159358"/>
            <a:ext cx="6313929" cy="290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5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7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91098" y="269511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중점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5257799" y="3341450"/>
            <a:ext cx="1838715" cy="131512"/>
          </a:xfrm>
          <a:prstGeom prst="rect">
            <a:avLst/>
          </a:prstGeom>
          <a:solidFill>
            <a:srgbClr val="FEE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2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8878" y="6301135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89774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3038" y="61942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초기 고려사항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현실적 제한조건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65082" y="2044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Cafe Go!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36628"/>
              </p:ext>
            </p:extLst>
          </p:nvPr>
        </p:nvGraphicFramePr>
        <p:xfrm>
          <a:off x="547906" y="1025721"/>
          <a:ext cx="10907320" cy="5217951"/>
        </p:xfrm>
        <a:graphic>
          <a:graphicData uri="http://schemas.openxmlformats.org/drawingml/2006/table">
            <a:tbl>
              <a:tblPr/>
              <a:tblGrid>
                <a:gridCol w="2383041">
                  <a:extLst>
                    <a:ext uri="{9D8B030D-6E8A-4147-A177-3AD203B41FA5}">
                      <a16:colId xmlns:a16="http://schemas.microsoft.com/office/drawing/2014/main" val="3225450995"/>
                    </a:ext>
                  </a:extLst>
                </a:gridCol>
                <a:gridCol w="3639947">
                  <a:extLst>
                    <a:ext uri="{9D8B030D-6E8A-4147-A177-3AD203B41FA5}">
                      <a16:colId xmlns:a16="http://schemas.microsoft.com/office/drawing/2014/main" val="3560504536"/>
                    </a:ext>
                  </a:extLst>
                </a:gridCol>
                <a:gridCol w="4884332">
                  <a:extLst>
                    <a:ext uri="{9D8B030D-6E8A-4147-A177-3AD203B41FA5}">
                      <a16:colId xmlns:a16="http://schemas.microsoft.com/office/drawing/2014/main" val="325872839"/>
                    </a:ext>
                  </a:extLst>
                </a:gridCol>
              </a:tblGrid>
              <a:tr h="307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현실적 제한조건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2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상세 제한조건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2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 용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791207"/>
                  </a:ext>
                </a:extLst>
              </a:tr>
              <a:tr h="30741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관리적 제한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시간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⦁제품 개발기간을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주로 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948054"/>
                  </a:ext>
                </a:extLst>
              </a:tr>
              <a:tr h="3074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예산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199772"/>
                  </a:ext>
                </a:extLst>
              </a:tr>
              <a:tr h="862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인적자원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⦁제품 개발에 투여되는 인적자원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(MM(Man-Month))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명으로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⦁각 업무를 분담하여 개발한다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20706"/>
                  </a:ext>
                </a:extLst>
              </a:tr>
              <a:tr h="1694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물적자원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⦁제품 제작에 사용될 컴퓨터의 사양 </a:t>
                      </a:r>
                    </a:p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운영체제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– Mac OS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Mac Book3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 보유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(2011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Mac Book Pro2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2015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Mac Book Air 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제품이 사용될 작업 환경</a:t>
                      </a:r>
                    </a:p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iOS 9.3.5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버전 기반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phone 6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82403"/>
                  </a:ext>
                </a:extLst>
              </a:tr>
              <a:tr h="33929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시스템적 요구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성능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⦁서비스 요청에 대한 응답시간을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 이하로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216595"/>
                  </a:ext>
                </a:extLst>
              </a:tr>
              <a:tr h="5847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기능성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⦁사용자가 쉽게 사용할 수 있는 구성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⦁복잡하지 않고 핵심적이고 단순한 기능들로 구성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728322"/>
                  </a:ext>
                </a:extLst>
              </a:tr>
              <a:tr h="4759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윤리성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⦁어플리케이션의 비양심적 사용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 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미방문등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의 방지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789333"/>
                  </a:ext>
                </a:extLst>
              </a:tr>
              <a:tr h="339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유지보수성</a:t>
                      </a: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⦁수정 예상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LOC(Line Of Codes)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이하이도록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4338" marR="54338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88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4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8878" y="6301135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89774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344" y="63643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초기 고려사항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65082" y="2044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Cafe Go!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14622"/>
              </p:ext>
            </p:extLst>
          </p:nvPr>
        </p:nvGraphicFramePr>
        <p:xfrm>
          <a:off x="2286862" y="1166072"/>
          <a:ext cx="8356854" cy="1946584"/>
        </p:xfrm>
        <a:graphic>
          <a:graphicData uri="http://schemas.openxmlformats.org/drawingml/2006/table">
            <a:tbl>
              <a:tblPr/>
              <a:tblGrid>
                <a:gridCol w="1462130">
                  <a:extLst>
                    <a:ext uri="{9D8B030D-6E8A-4147-A177-3AD203B41FA5}">
                      <a16:colId xmlns:a16="http://schemas.microsoft.com/office/drawing/2014/main" val="10191404"/>
                    </a:ext>
                  </a:extLst>
                </a:gridCol>
                <a:gridCol w="6894724">
                  <a:extLst>
                    <a:ext uri="{9D8B030D-6E8A-4147-A177-3AD203B41FA5}">
                      <a16:colId xmlns:a16="http://schemas.microsoft.com/office/drawing/2014/main" val="3870584460"/>
                    </a:ext>
                  </a:extLst>
                </a:gridCol>
              </a:tblGrid>
              <a:tr h="4378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평가항목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2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 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02285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 용 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어플리케이션을 사용하면서 쉽게 조작이 가능한가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74202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 용 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어플리케이션으로 인해 명지 카페의 이용이 원활해지고 간편해 졌는가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1659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 확 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주문이 제대로 이루어지고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순번이 정확한가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24006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 제 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어플리케이션으로 경제적 효과를 얻을 수 있는가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4871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51792" y="3112656"/>
            <a:ext cx="141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사용자 평가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22296"/>
              </p:ext>
            </p:extLst>
          </p:nvPr>
        </p:nvGraphicFramePr>
        <p:xfrm>
          <a:off x="2268982" y="3631986"/>
          <a:ext cx="8356854" cy="1907490"/>
        </p:xfrm>
        <a:graphic>
          <a:graphicData uri="http://schemas.openxmlformats.org/drawingml/2006/table">
            <a:tbl>
              <a:tblPr/>
              <a:tblGrid>
                <a:gridCol w="1462130">
                  <a:extLst>
                    <a:ext uri="{9D8B030D-6E8A-4147-A177-3AD203B41FA5}">
                      <a16:colId xmlns:a16="http://schemas.microsoft.com/office/drawing/2014/main" val="704576075"/>
                    </a:ext>
                  </a:extLst>
                </a:gridCol>
                <a:gridCol w="6894724">
                  <a:extLst>
                    <a:ext uri="{9D8B030D-6E8A-4147-A177-3AD203B41FA5}">
                      <a16:colId xmlns:a16="http://schemas.microsoft.com/office/drawing/2014/main" val="315177419"/>
                    </a:ext>
                  </a:extLst>
                </a:gridCol>
              </a:tblGrid>
              <a:tr h="3814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평가항목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2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 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19148"/>
                  </a:ext>
                </a:extLst>
              </a:tr>
              <a:tr h="3814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윤리성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어플리케이션의 비양심적 사용을 막을 수 있는가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00743"/>
                  </a:ext>
                </a:extLst>
              </a:tr>
              <a:tr h="3814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안정성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고객의 정보가 제대로 서버에 들어오는가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199400"/>
                  </a:ext>
                </a:extLst>
              </a:tr>
              <a:tr h="3814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 설계 시 계획한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 비교하여 개발 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같은가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223863"/>
                  </a:ext>
                </a:extLst>
              </a:tr>
              <a:tr h="3814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보안 오류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회원의 정보가 다른 곳으로 유출되지 않는가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11591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75223" y="5589327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40726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8878" y="6301135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89774"/>
            <a:ext cx="12200878" cy="167197"/>
          </a:xfrm>
          <a:prstGeom prst="rect">
            <a:avLst/>
          </a:prstGeom>
          <a:solidFill>
            <a:srgbClr val="FA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08" y="662840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개발 중점</a:t>
            </a:r>
          </a:p>
        </p:txBody>
      </p:sp>
      <p:sp>
        <p:nvSpPr>
          <p:cNvPr id="5" name="타원 4"/>
          <p:cNvSpPr/>
          <p:nvPr/>
        </p:nvSpPr>
        <p:spPr>
          <a:xfrm>
            <a:off x="1751086" y="1746442"/>
            <a:ext cx="3625984" cy="3421906"/>
          </a:xfrm>
          <a:prstGeom prst="ellipse">
            <a:avLst/>
          </a:prstGeom>
          <a:solidFill>
            <a:srgbClr val="F2869D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Intuitive </a:t>
            </a:r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678423" y="1746442"/>
            <a:ext cx="3625984" cy="3421906"/>
          </a:xfrm>
          <a:prstGeom prst="ellipse">
            <a:avLst/>
          </a:prstGeom>
          <a:solidFill>
            <a:srgbClr val="F2869D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hoice </a:t>
            </a:r>
          </a:p>
          <a:p>
            <a:pPr algn="ctr">
              <a:defRPr lang="ko-KR" altLang="en-US"/>
            </a:pP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&amp;</a:t>
            </a:r>
          </a:p>
          <a:p>
            <a:pPr algn="ctr">
              <a:defRPr lang="ko-KR" altLang="en-US"/>
            </a:pPr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F</a:t>
            </a: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ocus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82888" y="64683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이래서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65082" y="2044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Cafe Go!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876</Words>
  <Application>Microsoft Office PowerPoint</Application>
  <PresentationFormat>와이드스크린</PresentationFormat>
  <Paragraphs>235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굴림체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심명섭</dc:creator>
  <cp:lastModifiedBy>mssim93</cp:lastModifiedBy>
  <cp:revision>99</cp:revision>
  <dcterms:created xsi:type="dcterms:W3CDTF">2016-12-01T09:33:06Z</dcterms:created>
  <dcterms:modified xsi:type="dcterms:W3CDTF">2016-12-29T05:53:05Z</dcterms:modified>
</cp:coreProperties>
</file>