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297" r:id="rId4"/>
    <p:sldId id="298" r:id="rId5"/>
    <p:sldId id="301" r:id="rId6"/>
    <p:sldId id="302" r:id="rId7"/>
    <p:sldId id="284" r:id="rId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E595D39-1E0B-4719-B28D-C75CF8C13A8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1B70DC-D2AB-4E33-A50C-2B04E3C394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0067-46BD-4A6F-8819-E76E4CB4B22A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한진석 </a:t>
            </a:r>
            <a:r>
              <a:rPr lang="en-US" altLang="ko-KR" smtClean="0"/>
              <a:t>( ubitobe@naver.com 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D4B-6388-4BF1-8762-05207FE7E6B5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7606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C72BD0-2150-4EBD-BC6F-E8D8B7B2DE8E}" type="datetime1">
              <a:rPr lang="ko-KR" altLang="en-US" smtClean="0"/>
              <a:pPr/>
              <a:t>2018-03-05</a:t>
            </a:fld>
            <a:r>
              <a:rPr lang="ko-KR" altLang="en-US" dirty="0" smtClean="0"/>
              <a:t> 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974904" y="6597352"/>
            <a:ext cx="2133600" cy="221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v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2627784" y="6597352"/>
            <a:ext cx="4104456" cy="26064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AD75-74DE-4BBC-8510-C2AE75A1D527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6D70-DFA9-48E7-A55A-78793C52575D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2FD7-177C-4F40-BD01-20183EA5B642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B765-37DA-46CD-86E7-4F48152D75A0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B005-0B86-4CC4-8FA6-ED5F25483EF6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E24-1A73-4A24-B116-B993CBD849FF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7F12-D240-4AD0-8581-8EADA3744141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A64D-D45B-434C-940D-73B38835D90F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한진석 </a:t>
            </a:r>
            <a:r>
              <a:rPr lang="en-US" altLang="ko-KR" smtClean="0"/>
              <a:t>( ubitobe@naver.com 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hyperlink" Target="http://www.google.co.kr/url?sa=i&amp;rct=j&amp;q=&amp;esrc=s&amp;source=images&amp;cd=&amp;cad=rja&amp;uact=8&amp;ved=0ahUKEwj66N6p2KHLAhUI3KYKHYF4AMsQjRwIBw&amp;url=http://www.indiana.edu/~sphk200/days/week-8.html&amp;bvm=bv.115339255,d.dGY&amp;psig=AFQjCNEN6JjayEnkRP85EoJHTZNrPVVBzg&amp;ust=1456997371379600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://www.google.co.kr/url?sa=i&amp;rct=j&amp;q=&amp;esrc=s&amp;source=images&amp;cd=&amp;cad=rja&amp;uact=8&amp;ved=0ahUKEwiCyLSC2KHLAhUj2qYKHZuMAJIQjRwIBw&amp;url=http://greenwhite.org/blog/2013/01/01/teradata-a-case-of-successful-foreign-investment-in-pakistan/&amp;bvm=bv.115339255,d.dGY&amp;psig=AFQjCNHOpkmAHPZAxJR0HP4Len9YJDyCMA&amp;ust=1456997286329745" TargetMode="External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hyperlink" Target="http://www.google.co.kr/url?sa=i&amp;rct=j&amp;q=&amp;esrc=s&amp;source=images&amp;cd=&amp;cad=rja&amp;uact=8&amp;ved=0ahUKEwj2i6bQ16HLAhXGGqYKHar_D5kQjRwIBw&amp;url=http://www.fujitsu.com/fr/products/software/partners/oracle/&amp;bvm=bv.115339255,d.dGY&amp;psig=AFQjCNFW76KhCUV9mmiNSvb0BP12lhGuMw&amp;ust=1456997102058504" TargetMode="External"/><Relationship Id="rId16" Type="http://schemas.openxmlformats.org/officeDocument/2006/relationships/hyperlink" Target="http://www.google.co.kr/url?sa=i&amp;rct=j&amp;q=&amp;esrc=s&amp;source=images&amp;cd=&amp;cad=rja&amp;uact=8&amp;ved=0ahUKEwiaz4OQ2aHLAhWikKYKHS0EAZ8QjRwIBw&amp;url=http://www.tivix.com/blog/postgresql-no-effort-config-optimization/&amp;psig=AFQjCNEOg4MLnT81Yk-Vyovs1laqy5w8SQ&amp;ust=1456997587833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www.google.co.kr/url?sa=i&amp;rct=j&amp;q=&amp;esrc=s&amp;source=images&amp;cd=&amp;cad=rja&amp;uact=8&amp;ved=0ahUKEwifooaf2KHLAhWh3KYKHcdOCTsQjRwIBw&amp;url=https://en.wikipedia.org/wiki/File:MySQL.svg&amp;bvm=bv.115339255,d.dGY&amp;psig=AFQjCNEsliMyvfI2eqzLyflu9xifjLrnbw&amp;ust=1456997351256427" TargetMode="External"/><Relationship Id="rId5" Type="http://schemas.openxmlformats.org/officeDocument/2006/relationships/hyperlink" Target="http://www.google.co.kr/url?sa=i&amp;rct=j&amp;q=&amp;esrc=s&amp;source=images&amp;cd=&amp;cad=rja&amp;uact=8&amp;ved=0ahUKEwipsLr016HLAhWjJqYKHWJoDkAQjRwIBw&amp;url=http://thomaslarock.com/2013/03/upgrading-to-sql-2012-ten-things-you-dont-want-to-miss/&amp;bvm=bv.115339255,d.dGY&amp;psig=AFQjCNEVicQNUeGyl2gLbF1sruuScZ2nmQ&amp;ust=1456997254538260" TargetMode="External"/><Relationship Id="rId15" Type="http://schemas.openxmlformats.org/officeDocument/2006/relationships/image" Target="../media/image17.gif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hyperlink" Target="http://www.google.co.kr/url?sa=i&amp;rct=j&amp;q=&amp;esrc=s&amp;source=images&amp;cd=&amp;cad=rja&amp;uact=8&amp;ved=0ahUKEwiBjNqS2KHLAhUB6aYKHQa7CvEQjRwIBw&amp;url=http://ahmadmasri.typepad.com/blog/2014/11/sybase-odbc-connection-issue-with-windows7-64bit-os.html&amp;bvm=bv.115339255,d.dGY&amp;psig=AFQjCNGXMC75FYoONks6yRYV1Q4CHyDNrA&amp;ust=1456997313864571" TargetMode="Externa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co.kr/url?sa=i&amp;rct=j&amp;q=&amp;esrc=s&amp;source=images&amp;cd=&amp;cad=rja&amp;uact=8&amp;ved=0ahUKEwifooaf2KHLAhWh3KYKHcdOCTsQjRwIBw&amp;url=https://en.wikipedia.org/wiki/File:MySQL.svg&amp;bvm=bv.115339255,d.dGY&amp;psig=AFQjCNEsliMyvfI2eqzLyflu9xifjLrnbw&amp;ust=145699735125642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0" y="-24"/>
            <a:ext cx="9144000" cy="928694"/>
          </a:xfrm>
          <a:prstGeom prst="rect">
            <a:avLst/>
          </a:prstGeom>
          <a:noFill/>
          <a:ln w="120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500" b="1" cap="all" dirty="0" smtClean="0">
                <a:ln w="0">
                  <a:noFill/>
                </a:ln>
                <a:solidFill>
                  <a:srgbClr val="002060"/>
                </a:solidFill>
                <a:latin typeface="굴림" pitchFamily="50" charset="-127"/>
                <a:ea typeface="굴림" pitchFamily="50" charset="-127"/>
                <a:cs typeface="+mj-cs"/>
              </a:rPr>
              <a:t>교재</a:t>
            </a:r>
            <a:r>
              <a:rPr lang="en-US" altLang="ko-KR" sz="3500" b="1" cap="all" dirty="0" smtClean="0">
                <a:ln w="0">
                  <a:noFill/>
                </a:ln>
                <a:solidFill>
                  <a:srgbClr val="002060"/>
                </a:solidFill>
                <a:latin typeface="굴림" pitchFamily="50" charset="-127"/>
                <a:ea typeface="굴림" pitchFamily="50" charset="-127"/>
                <a:cs typeface="+mj-cs"/>
              </a:rPr>
              <a:t>, </a:t>
            </a:r>
            <a:r>
              <a:rPr kumimoji="0" lang="ko-KR" altLang="en-US" sz="3500" b="1" i="0" u="none" strike="noStrike" kern="1200" cap="all" spc="0" normalizeH="0" noProof="0" dirty="0" smtClean="0">
                <a:ln w="0"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j-cs"/>
              </a:rPr>
              <a:t>학습 </a:t>
            </a:r>
            <a:r>
              <a:rPr kumimoji="0" lang="ko-KR" altLang="en-US" sz="3500" b="1" i="0" u="none" strike="noStrike" kern="1200" cap="all" spc="0" normalizeH="0" noProof="0" dirty="0" err="1" smtClean="0">
                <a:ln w="0"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j-cs"/>
              </a:rPr>
              <a:t>평가방법</a:t>
            </a:r>
            <a:endParaRPr lang="ko-KR" altLang="en-US" sz="3500" b="1" cap="all" dirty="0" smtClean="0">
              <a:ln w="0">
                <a:noFill/>
              </a:ln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2008" y="908720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학습 평가 방법</a:t>
            </a:r>
            <a:endParaRPr lang="ko-KR" altLang="en-US" sz="2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7" y="2852936"/>
            <a:ext cx="889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상대평가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중간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30% +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기말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35% +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출석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20% +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기타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15%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4077072"/>
            <a:ext cx="889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사용되는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SW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MYSQL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015" y="5241974"/>
            <a:ext cx="889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과제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리포트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중간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회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기말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회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7" y="1556792"/>
            <a:ext cx="88924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굴림" pitchFamily="50" charset="-127"/>
                <a:ea typeface="굴림" pitchFamily="50" charset="-127"/>
              </a:rPr>
              <a:t>교재</a:t>
            </a:r>
            <a:endParaRPr lang="en-US" altLang="ko-KR" sz="2000" b="1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강의용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PPT (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한진석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편저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010-3445-3390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ubitobe@naver.com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1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데이터베이스 </a:t>
            </a:r>
            <a:r>
              <a:rPr lang="en-US" altLang="ko-KR" dirty="0" smtClean="0"/>
              <a:t>:: Database</a:t>
            </a:r>
            <a:endParaRPr lang="ko-KR" altLang="en-US" dirty="0"/>
          </a:p>
        </p:txBody>
      </p:sp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761037"/>
          </a:xfrm>
        </p:spPr>
        <p:txBody>
          <a:bodyPr/>
          <a:lstStyle/>
          <a:p>
            <a:pPr marL="457200" indent="-457200" eaLnBrk="1" hangingPunct="1">
              <a:buFont typeface="맑은 고딕" pitchFamily="50" charset="-127"/>
              <a:buAutoNum type="arabicPeriod"/>
            </a:pPr>
            <a:endParaRPr lang="en-US" altLang="ko-KR" sz="2000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ACA7A-7DBC-41BE-B11F-408940507DD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pic>
        <p:nvPicPr>
          <p:cNvPr id="1026" name="Picture 2" descr="데이터베이스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906041" cy="629850"/>
          </a:xfrm>
          <a:prstGeom prst="rect">
            <a:avLst/>
          </a:prstGeom>
          <a:noFill/>
        </p:spPr>
      </p:pic>
      <p:pic>
        <p:nvPicPr>
          <p:cNvPr id="1028" name="Picture 4" descr="데이터베이스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892374" cy="1080473"/>
          </a:xfrm>
          <a:prstGeom prst="rect">
            <a:avLst/>
          </a:prstGeom>
          <a:noFill/>
        </p:spPr>
      </p:pic>
      <p:pic>
        <p:nvPicPr>
          <p:cNvPr id="1030" name="Picture 6" descr="데이터베이스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5" y="980729"/>
            <a:ext cx="1440160" cy="1440160"/>
          </a:xfrm>
          <a:prstGeom prst="rect">
            <a:avLst/>
          </a:prstGeom>
          <a:noFill/>
        </p:spPr>
      </p:pic>
      <p:pic>
        <p:nvPicPr>
          <p:cNvPr id="1032" name="Picture 8" descr="데이터베이스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293096"/>
            <a:ext cx="3387438" cy="2376264"/>
          </a:xfrm>
          <a:prstGeom prst="rect">
            <a:avLst/>
          </a:prstGeom>
          <a:noFill/>
        </p:spPr>
      </p:pic>
      <p:pic>
        <p:nvPicPr>
          <p:cNvPr id="1034" name="Picture 10" descr="데이터베이스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5" y="947733"/>
            <a:ext cx="1944216" cy="1802364"/>
          </a:xfrm>
          <a:prstGeom prst="rect">
            <a:avLst/>
          </a:prstGeom>
          <a:noFill/>
        </p:spPr>
      </p:pic>
      <p:pic>
        <p:nvPicPr>
          <p:cNvPr id="1036" name="Picture 12" descr="데이터베이스에 대한 이미지 검색결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8438" y="3885405"/>
            <a:ext cx="3236050" cy="2423915"/>
          </a:xfrm>
          <a:prstGeom prst="rect">
            <a:avLst/>
          </a:prstGeom>
          <a:noFill/>
        </p:spPr>
      </p:pic>
      <p:pic>
        <p:nvPicPr>
          <p:cNvPr id="1038" name="Picture 14" descr="데이터베이스에 대한 이미지 검색결과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0272" y="1268760"/>
            <a:ext cx="1495053" cy="1495053"/>
          </a:xfrm>
          <a:prstGeom prst="rect">
            <a:avLst/>
          </a:prstGeom>
          <a:noFill/>
        </p:spPr>
      </p:pic>
      <p:pic>
        <p:nvPicPr>
          <p:cNvPr id="1040" name="Picture 16" descr="데이터베이스에 대한 이미지 검색결과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2852936"/>
            <a:ext cx="2428549" cy="1385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DBMS :: Database management System</a:t>
            </a:r>
            <a:endParaRPr lang="ko-KR" altLang="en-US" dirty="0"/>
          </a:p>
        </p:txBody>
      </p:sp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761037"/>
          </a:xfrm>
        </p:spPr>
        <p:txBody>
          <a:bodyPr/>
          <a:lstStyle/>
          <a:p>
            <a:pPr marL="457200" indent="-457200" eaLnBrk="1" hangingPunct="1">
              <a:buFont typeface="맑은 고딕" pitchFamily="50" charset="-127"/>
              <a:buAutoNum type="arabicPeriod"/>
            </a:pPr>
            <a:endParaRPr lang="en-US" altLang="ko-KR" sz="2000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ACA7A-7DBC-41BE-B11F-408940507DD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pic>
        <p:nvPicPr>
          <p:cNvPr id="18448" name="Picture 16" descr="http://www.fujitsu.com/fr/Images/oracle-580x224_tcm18-102907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0728"/>
            <a:ext cx="2579430" cy="996194"/>
          </a:xfrm>
          <a:prstGeom prst="rect">
            <a:avLst/>
          </a:prstGeom>
          <a:noFill/>
        </p:spPr>
      </p:pic>
      <p:pic>
        <p:nvPicPr>
          <p:cNvPr id="18454" name="Picture 22" descr="http://cdn.woto.com/dsfile/486bb510-828d-42c4-9856-4686ebb612a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76672"/>
            <a:ext cx="3022898" cy="930123"/>
          </a:xfrm>
          <a:prstGeom prst="rect">
            <a:avLst/>
          </a:prstGeom>
          <a:noFill/>
        </p:spPr>
      </p:pic>
      <p:pic>
        <p:nvPicPr>
          <p:cNvPr id="18460" name="Picture 28" descr="http://thomaslarock.com/wp-content/uploads/2011/12/SQL-Server-2012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2348880"/>
            <a:ext cx="2423555" cy="1991892"/>
          </a:xfrm>
          <a:prstGeom prst="rect">
            <a:avLst/>
          </a:prstGeom>
          <a:noFill/>
        </p:spPr>
      </p:pic>
      <p:pic>
        <p:nvPicPr>
          <p:cNvPr id="18462" name="Picture 30" descr="http://greenwhite.org/wp-content/uploads/2013/01/Teradata-Pakistan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1503002"/>
            <a:ext cx="2463999" cy="1205918"/>
          </a:xfrm>
          <a:prstGeom prst="rect">
            <a:avLst/>
          </a:prstGeom>
          <a:noFill/>
        </p:spPr>
      </p:pic>
      <p:pic>
        <p:nvPicPr>
          <p:cNvPr id="18466" name="Picture 34" descr="http://ahmadmasri.typepad.com/.a/6a00e55134dd54883301bb07b5e1bf970d-pi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5856" y="3104059"/>
            <a:ext cx="3187452" cy="973013"/>
          </a:xfrm>
          <a:prstGeom prst="rect">
            <a:avLst/>
          </a:prstGeom>
          <a:noFill/>
        </p:spPr>
      </p:pic>
      <p:pic>
        <p:nvPicPr>
          <p:cNvPr id="18468" name="Picture 36" descr="https://upload.wikimedia.org/wikipedia/en/thumb/6/62/MySQL.svg/1280px-MySQL.svg.pn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7544" y="4725144"/>
            <a:ext cx="3275856" cy="1693962"/>
          </a:xfrm>
          <a:prstGeom prst="rect">
            <a:avLst/>
          </a:prstGeom>
          <a:noFill/>
        </p:spPr>
      </p:pic>
      <p:pic>
        <p:nvPicPr>
          <p:cNvPr id="18470" name="Picture 38" descr="http://www.indiana.edu/~sphk200/images/accessicon.pn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86858" y="4663008"/>
            <a:ext cx="1502296" cy="1502296"/>
          </a:xfrm>
          <a:prstGeom prst="rect">
            <a:avLst/>
          </a:prstGeom>
          <a:noFill/>
        </p:spPr>
      </p:pic>
      <p:pic>
        <p:nvPicPr>
          <p:cNvPr id="18479" name="Picture 47" descr="C:\Users\han\Desktop\InformixLogo1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92280" y="4725144"/>
            <a:ext cx="1657350" cy="1476375"/>
          </a:xfrm>
          <a:prstGeom prst="rect">
            <a:avLst/>
          </a:prstGeom>
          <a:noFill/>
        </p:spPr>
      </p:pic>
      <p:pic>
        <p:nvPicPr>
          <p:cNvPr id="18481" name="Picture 49" descr="http://www.tivix.com/uploads/blog_pics/postgresql_1.png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76545" y="1988840"/>
            <a:ext cx="1767455" cy="156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DBMS :: Database management System</a:t>
            </a:r>
            <a:endParaRPr lang="ko-KR" altLang="en-US" dirty="0"/>
          </a:p>
        </p:txBody>
      </p:sp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761037"/>
          </a:xfrm>
        </p:spPr>
        <p:txBody>
          <a:bodyPr/>
          <a:lstStyle/>
          <a:p>
            <a:pPr marL="457200" indent="-457200" eaLnBrk="1" hangingPunct="1">
              <a:buFont typeface="맑은 고딕" pitchFamily="50" charset="-127"/>
              <a:buAutoNum type="arabicPeriod"/>
            </a:pPr>
            <a:endParaRPr lang="en-US" altLang="ko-KR" sz="2000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ACA7A-7DBC-41BE-B11F-408940507DD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pic>
        <p:nvPicPr>
          <p:cNvPr id="15" name="Picture 36" descr="https://upload.wikimedia.org/wikipedia/en/thumb/6/62/MySQL.svg/1280px-MySQL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70" y="812122"/>
            <a:ext cx="2304256" cy="1191543"/>
          </a:xfrm>
          <a:prstGeom prst="rect">
            <a:avLst/>
          </a:prstGeom>
          <a:noFill/>
        </p:spPr>
      </p:pic>
      <p:pic>
        <p:nvPicPr>
          <p:cNvPr id="1026" name="Picture 2" descr="mysql 특징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12122"/>
            <a:ext cx="2553766" cy="12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0" y="2709715"/>
            <a:ext cx="7447259" cy="366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7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DBMS :: Database management System</a:t>
            </a:r>
            <a:endParaRPr lang="ko-KR" altLang="en-US" dirty="0"/>
          </a:p>
        </p:txBody>
      </p:sp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761037"/>
          </a:xfrm>
        </p:spPr>
        <p:txBody>
          <a:bodyPr/>
          <a:lstStyle/>
          <a:p>
            <a:pPr marL="457200" indent="-457200" eaLnBrk="1" hangingPunct="1">
              <a:buFont typeface="맑은 고딕" pitchFamily="50" charset="-127"/>
              <a:buAutoNum type="arabicPeriod"/>
            </a:pPr>
            <a:endParaRPr lang="en-US" altLang="ko-KR" sz="2000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  <a:p>
            <a:pPr marL="857250" lvl="1" indent="-457200" eaLnBrk="1" hangingPunct="1">
              <a:buFont typeface="맑은 고딕" pitchFamily="50" charset="-127"/>
              <a:buAutoNum type="arabicPeriod"/>
            </a:pPr>
            <a:endParaRPr lang="en-US" altLang="ko-KR" dirty="0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ACA7A-7DBC-41BE-B11F-408940507DD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pic>
        <p:nvPicPr>
          <p:cNvPr id="2050" name="Picture 2" descr="http://www.rabbitsoft.co.kr/wp/wp-content/uploads/2016/12/DB-Engines-Ran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06901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1800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buNone/>
            </a:pPr>
            <a:r>
              <a:rPr lang="en-US" altLang="ko-KR" sz="5000" dirty="0" smtClean="0"/>
              <a:t>END</a:t>
            </a:r>
            <a:endParaRPr lang="ko-KR" altLang="en-US" sz="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82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Arial</vt:lpstr>
      <vt:lpstr>Wingdings</vt:lpstr>
      <vt:lpstr>Office 테마</vt:lpstr>
      <vt:lpstr>데이터베이스</vt:lpstr>
      <vt:lpstr>PowerPoint 프레젠테이션</vt:lpstr>
      <vt:lpstr>데이터베이스 :: Database</vt:lpstr>
      <vt:lpstr>DBMS :: Database management System</vt:lpstr>
      <vt:lpstr>DBMS :: Database management System</vt:lpstr>
      <vt:lpstr>DBMS :: Database management System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프로그램ㅣㅇ</dc:title>
  <dc:creator>Microsoft Corporation</dc:creator>
  <cp:lastModifiedBy>Windows 사용자</cp:lastModifiedBy>
  <cp:revision>958</cp:revision>
  <dcterms:created xsi:type="dcterms:W3CDTF">2006-10-05T04:04:58Z</dcterms:created>
  <dcterms:modified xsi:type="dcterms:W3CDTF">2018-03-05T06:10:02Z</dcterms:modified>
</cp:coreProperties>
</file>