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7" r:id="rId2"/>
    <p:sldId id="292" r:id="rId3"/>
    <p:sldId id="312" r:id="rId4"/>
    <p:sldId id="293" r:id="rId5"/>
    <p:sldId id="313" r:id="rId6"/>
    <p:sldId id="314" r:id="rId7"/>
    <p:sldId id="315" r:id="rId8"/>
    <p:sldId id="316" r:id="rId9"/>
    <p:sldId id="294" r:id="rId10"/>
    <p:sldId id="296" r:id="rId11"/>
    <p:sldId id="317" r:id="rId12"/>
    <p:sldId id="297" r:id="rId13"/>
    <p:sldId id="318" r:id="rId14"/>
    <p:sldId id="319" r:id="rId15"/>
    <p:sldId id="299" r:id="rId16"/>
    <p:sldId id="321" r:id="rId17"/>
    <p:sldId id="320" r:id="rId18"/>
    <p:sldId id="300" r:id="rId19"/>
    <p:sldId id="30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3366"/>
    <a:srgbClr val="66CCFF"/>
    <a:srgbClr val="4F7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6.png"/><Relationship Id="rId2" Type="http://schemas.openxmlformats.org/officeDocument/2006/relationships/tags" Target="../tags/tag8.xml"/><Relationship Id="rId16" Type="http://schemas.openxmlformats.org/officeDocument/2006/relationships/image" Target="../media/image5.jpe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4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kumimoji="0" lang="en-US"/>
          </a:p>
        </p:txBody>
      </p:sp>
      <p:grpSp>
        <p:nvGrpSpPr>
          <p:cNvPr id="5" name="그룹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자유형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latinLnBrk="1" hangingPunct="1">
                <a:defRPr/>
              </a:pPr>
              <a:endParaRPr kumimoji="0" lang="en-US"/>
            </a:p>
          </p:txBody>
        </p:sp>
        <p:sp>
          <p:nvSpPr>
            <p:cNvPr id="7" name="자유형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kumimoji="0" 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1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721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093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954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83484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6"/>
            <a:ext cx="8713787" cy="5483002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5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Rectangle 6"/>
          <p:cNvSpPr>
            <a:spLocks noGrp="1" noChangeArrowheads="1"/>
          </p:cNvSpPr>
          <p:nvPr>
            <p:ph type="sldNum" sz="quarter" idx="4"/>
            <p:custDataLst>
              <p:tags r:id="rId9"/>
            </p:custDataLst>
          </p:nvPr>
        </p:nvSpPr>
        <p:spPr bwMode="gray"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baseline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47" name="Freeform 170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88228"/>
            <a:ext cx="3852000" cy="48209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384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kumimoji="0" lang="en-US"/>
          </a:p>
        </p:txBody>
      </p:sp>
      <p:sp>
        <p:nvSpPr>
          <p:cNvPr id="5" name="갈매기형 수장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39396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3948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95223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245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6748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43568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latinLnBrk="1" hangingPunct="1">
              <a:defRPr/>
            </a:pPr>
            <a:endParaRPr kumimoji="0" lang="en-US"/>
          </a:p>
        </p:txBody>
      </p:sp>
      <p:sp>
        <p:nvSpPr>
          <p:cNvPr id="6" name="자유형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각 삼각형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갈매기형 수장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4838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latinLnBrk="1" hangingPunct="1">
              <a:defRPr/>
            </a:pPr>
            <a:endParaRPr kumimoji="0" lang="en-US"/>
          </a:p>
        </p:txBody>
      </p:sp>
      <p:sp>
        <p:nvSpPr>
          <p:cNvPr id="1027" name="자유형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7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0739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78" r:id="rId14"/>
    <p:sldLayoutId id="2147483682" r:id="rId15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맑은 고딕" panose="020B0503020000020004" pitchFamily="50" charset="-127"/>
        </a:defRPr>
      </a:lvl9pPr>
      <a:extLst/>
    </p:titleStyle>
    <p:bodyStyle>
      <a:lvl1pPr marL="365125" indent="-255588" algn="l" rtl="0" eaLnBrk="1" fontAlgn="base" latinLnBrk="1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latinLnBrk="1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latinLnBrk="1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latinLnBrk="1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latinLnBrk="1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>
              <a:buClr>
                <a:srgbClr val="006666"/>
              </a:buClr>
            </a:pPr>
            <a:r>
              <a:rPr lang="ko-KR" altLang="en-US" dirty="0" smtClean="0"/>
              <a:t>데이터베이스 </a:t>
            </a:r>
            <a:r>
              <a:rPr lang="ko-KR" altLang="en-US" dirty="0"/>
              <a:t>정의와 기본 개념을 이해한다</a:t>
            </a:r>
            <a:r>
              <a:rPr lang="en-US" altLang="ko-KR" dirty="0"/>
              <a:t>.</a:t>
            </a:r>
          </a:p>
          <a:p>
            <a:pPr lvl="1">
              <a:buClr>
                <a:srgbClr val="006666"/>
              </a:buClr>
            </a:pPr>
            <a:r>
              <a:rPr lang="ko-KR" altLang="en-US" dirty="0" smtClean="0"/>
              <a:t>데이터베이스 </a:t>
            </a:r>
            <a:r>
              <a:rPr lang="ko-KR" altLang="en-US" dirty="0"/>
              <a:t>종류를 살펴보고 장점과 단점을 비교한다</a:t>
            </a:r>
            <a:r>
              <a:rPr lang="en-US" altLang="ko-KR" dirty="0"/>
              <a:t>.</a:t>
            </a:r>
          </a:p>
          <a:p>
            <a:pPr lvl="1">
              <a:buClr>
                <a:srgbClr val="006666"/>
              </a:buClr>
            </a:pPr>
            <a:r>
              <a:rPr lang="ko-KR" altLang="en-US" dirty="0" smtClean="0"/>
              <a:t>데이터베이스 </a:t>
            </a:r>
            <a:r>
              <a:rPr lang="ko-KR" altLang="en-US" dirty="0"/>
              <a:t>구성 요소를 살펴본다</a:t>
            </a:r>
            <a:r>
              <a:rPr lang="en-US" altLang="ko-KR" dirty="0" smtClean="0"/>
              <a:t>.</a:t>
            </a:r>
          </a:p>
          <a:p>
            <a:pPr lvl="1">
              <a:buClr>
                <a:srgbClr val="006666"/>
              </a:buClr>
            </a:pPr>
            <a:endParaRPr lang="en-US" altLang="ko-KR" dirty="0"/>
          </a:p>
          <a:p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/>
              <a:t>데이터베이스 개요</a:t>
            </a:r>
          </a:p>
          <a:p>
            <a:pPr lvl="1"/>
            <a:r>
              <a:rPr lang="ko-KR" altLang="en-US" dirty="0"/>
              <a:t>데이터베이스 특징</a:t>
            </a:r>
          </a:p>
          <a:p>
            <a:pPr lvl="1"/>
            <a:r>
              <a:rPr lang="ko-KR" altLang="en-US" dirty="0"/>
              <a:t>데이터베이스 구조</a:t>
            </a:r>
          </a:p>
          <a:p>
            <a:pPr lvl="1"/>
            <a:r>
              <a:rPr lang="ko-KR" altLang="en-US" dirty="0"/>
              <a:t>데이터베이스 종류</a:t>
            </a:r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  <a:p>
            <a:pPr lvl="1">
              <a:buClr>
                <a:srgbClr val="006666"/>
              </a:buClr>
            </a:pPr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0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사용자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+mn-ea"/>
              </a:rPr>
              <a:t>데이터베이스 관리자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데이터베이스 </a:t>
            </a:r>
            <a:r>
              <a:rPr lang="ko-KR" altLang="en-US" dirty="0">
                <a:latin typeface="+mn-ea"/>
              </a:rPr>
              <a:t>설계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정의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효율적인 관리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운영 등 데이터베이스 시스템을 전체적으로 총괄 관리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제어함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/>
              <a:t>응용 프로그래머</a:t>
            </a:r>
            <a:r>
              <a:rPr lang="en-US" altLang="ko-KR" b="1" dirty="0" smtClean="0"/>
              <a:t>  </a:t>
            </a:r>
          </a:p>
          <a:p>
            <a:pPr lvl="2"/>
            <a:r>
              <a:rPr lang="ko-KR" altLang="en-US" dirty="0" smtClean="0"/>
              <a:t>데이터베이스의 </a:t>
            </a:r>
            <a:r>
              <a:rPr lang="ko-KR" altLang="en-US" dirty="0"/>
              <a:t>물리적인 저장 구조를 설계 및 정의</a:t>
            </a:r>
          </a:p>
          <a:p>
            <a:pPr lvl="2"/>
            <a:r>
              <a:rPr lang="ko-KR" altLang="en-US" dirty="0" smtClean="0"/>
              <a:t>최종 </a:t>
            </a:r>
            <a:r>
              <a:rPr lang="ko-KR" altLang="en-US" dirty="0"/>
              <a:t>사용자들의 요구에 맞는 적합한 인터페이스와 응용 프로그램을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최종 사용자 </a:t>
            </a:r>
            <a:endParaRPr lang="en-US" altLang="ko-KR" dirty="0"/>
          </a:p>
          <a:p>
            <a:pPr lvl="2"/>
            <a:r>
              <a:rPr lang="ko-KR" altLang="en-US" dirty="0" smtClean="0"/>
              <a:t>데이터베이스를 </a:t>
            </a:r>
            <a:r>
              <a:rPr lang="ko-KR" altLang="en-US" dirty="0"/>
              <a:t>실질적으로 사용하는 사람</a:t>
            </a:r>
          </a:p>
          <a:p>
            <a:pPr lvl="2"/>
            <a:endParaRPr lang="en-US" altLang="ko-KR" dirty="0" smtClean="0"/>
          </a:p>
          <a:p>
            <a:pPr lvl="1">
              <a:buClr>
                <a:srgbClr val="4F784C"/>
              </a:buClr>
              <a:buFont typeface="Wingdings" pitchFamily="2" charset="2"/>
              <a:buChar char="ü"/>
            </a:pPr>
            <a:endParaRPr lang="en-US" altLang="ko-KR" sz="1800" dirty="0" smtClean="0">
              <a:latin typeface="+mn-ea"/>
            </a:endParaRPr>
          </a:p>
          <a:p>
            <a:pPr lvl="1">
              <a:buClr>
                <a:srgbClr val="4F784C"/>
              </a:buClr>
              <a:buFont typeface="Wingdings" pitchFamily="2" charset="2"/>
              <a:buChar char="ü"/>
            </a:pPr>
            <a:endParaRPr lang="en-US" altLang="ko-KR" sz="18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0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43735"/>
            <a:ext cx="8713787" cy="5483002"/>
          </a:xfrm>
        </p:spPr>
        <p:txBody>
          <a:bodyPr/>
          <a:lstStyle/>
          <a:p>
            <a:r>
              <a:rPr lang="ko-KR" altLang="en-US" dirty="0" smtClean="0"/>
              <a:t>데이터베이스 언어</a:t>
            </a:r>
            <a:endParaRPr lang="en-US" altLang="ko-KR" dirty="0" smtClean="0"/>
          </a:p>
          <a:p>
            <a:pPr lvl="1">
              <a:buClr>
                <a:srgbClr val="4F784C"/>
              </a:buClr>
            </a:pPr>
            <a:r>
              <a:rPr lang="ko-KR" altLang="en-US" dirty="0" smtClean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정의어</a:t>
            </a:r>
            <a:r>
              <a:rPr lang="en-US" altLang="ko-KR" dirty="0">
                <a:latin typeface="+mn-ea"/>
              </a:rPr>
              <a:t>(DDL, Data Definition Language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ko-KR" altLang="en-US" dirty="0" smtClean="0">
                <a:latin typeface="+mn-ea"/>
              </a:rPr>
              <a:t>데이터베이스 </a:t>
            </a:r>
            <a:r>
              <a:rPr lang="ko-KR" altLang="en-US" dirty="0">
                <a:latin typeface="+mn-ea"/>
              </a:rPr>
              <a:t>관리자나 응용 </a:t>
            </a:r>
            <a:r>
              <a:rPr lang="ko-KR" altLang="en-US" dirty="0" smtClean="0">
                <a:latin typeface="+mn-ea"/>
              </a:rPr>
              <a:t>프로그래머가 </a:t>
            </a:r>
            <a:r>
              <a:rPr lang="ko-KR" altLang="en-US" dirty="0">
                <a:latin typeface="+mn-ea"/>
              </a:rPr>
              <a:t>데이터베이스의 논리적 구조를 정의하기 위해 사용하는 언어</a:t>
            </a:r>
          </a:p>
          <a:p>
            <a:pPr lvl="2"/>
            <a:r>
              <a:rPr lang="ko-KR" altLang="en-US" dirty="0">
                <a:latin typeface="+mn-ea"/>
              </a:rPr>
              <a:t>설계 모델에 따라 데이터 구조를 만들고 이미 만들어진 구조를 변경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삭제할 수 있음</a:t>
            </a:r>
          </a:p>
          <a:p>
            <a:pPr lvl="2"/>
            <a:endParaRPr lang="ko-KR" altLang="en-US" dirty="0">
              <a:latin typeface="+mn-ea"/>
            </a:endParaRPr>
          </a:p>
          <a:p>
            <a:pPr lvl="1">
              <a:buClr>
                <a:srgbClr val="4F784C"/>
              </a:buClr>
            </a:pPr>
            <a:r>
              <a:rPr lang="ko-KR" altLang="en-US" dirty="0" smtClean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(DML, Data Manipulation Language)</a:t>
            </a:r>
          </a:p>
          <a:p>
            <a:pPr lvl="2"/>
            <a:r>
              <a:rPr lang="ko-KR" altLang="en-US" dirty="0" smtClean="0"/>
              <a:t>데이터베이스에 </a:t>
            </a:r>
            <a:r>
              <a:rPr lang="ko-KR" altLang="en-US" dirty="0"/>
              <a:t>저장되어 있는 데이터를 처리하기 위해 사용하는 언어</a:t>
            </a:r>
          </a:p>
          <a:p>
            <a:pPr lvl="2"/>
            <a:r>
              <a:rPr lang="ko-KR" altLang="en-US" dirty="0"/>
              <a:t>데이터 검색</a:t>
            </a:r>
            <a:r>
              <a:rPr lang="en-US" altLang="ko-KR" dirty="0"/>
              <a:t>(Retrieval), </a:t>
            </a:r>
            <a:r>
              <a:rPr lang="ko-KR" altLang="en-US" dirty="0"/>
              <a:t>추가</a:t>
            </a:r>
            <a:r>
              <a:rPr lang="en-US" altLang="ko-KR" dirty="0"/>
              <a:t>(Insert), </a:t>
            </a:r>
            <a:r>
              <a:rPr lang="ko-KR" altLang="en-US" dirty="0"/>
              <a:t>삭제</a:t>
            </a:r>
            <a:r>
              <a:rPr lang="en-US" altLang="ko-KR" dirty="0"/>
              <a:t>(Delete), </a:t>
            </a:r>
            <a:r>
              <a:rPr lang="ko-KR" altLang="en-US" dirty="0"/>
              <a:t>갱신</a:t>
            </a:r>
            <a:r>
              <a:rPr lang="en-US" altLang="ko-KR" dirty="0"/>
              <a:t>(Update) </a:t>
            </a:r>
            <a:r>
              <a:rPr lang="ko-KR" altLang="en-US" dirty="0"/>
              <a:t>작업 수행</a:t>
            </a:r>
          </a:p>
          <a:p>
            <a:pPr lvl="2"/>
            <a:endParaRPr lang="en-US" altLang="ko-KR" b="1" dirty="0" smtClean="0"/>
          </a:p>
          <a:p>
            <a:pPr lvl="1">
              <a:buClr>
                <a:srgbClr val="4F784C"/>
              </a:buClr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(DCL, Data Control Language)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올바르게 공유하기 위해 제어 작업을 수행하는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복구와 병행 수행 제어 명령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67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 시스템</a:t>
            </a:r>
            <a:endParaRPr lang="en-US" altLang="ko-KR" dirty="0" smtClean="0"/>
          </a:p>
          <a:p>
            <a:pPr lvl="1">
              <a:buClr>
                <a:srgbClr val="4F784C"/>
              </a:buClr>
            </a:pPr>
            <a:r>
              <a:rPr lang="ko-KR" altLang="en-US" dirty="0" smtClean="0">
                <a:latin typeface="+mn-ea"/>
              </a:rPr>
              <a:t>데이터베이스를 생성해 운영하는 데 필요한 모든 기능을 제공하는 소프트웨어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/>
              <a:t>자료 정의 및 저장 관리 기능</a:t>
            </a:r>
          </a:p>
          <a:p>
            <a:pPr lvl="2"/>
            <a:r>
              <a:rPr lang="ko-KR" altLang="en-US" dirty="0"/>
              <a:t>디스크 기억 장치에 데이터베이스 공간을 할당하여 물리적인 저장 구조를 만들고 이에 접근하는 방법을 제공</a:t>
            </a:r>
            <a:endParaRPr lang="en-US" altLang="ko-KR" dirty="0"/>
          </a:p>
          <a:p>
            <a:pPr lvl="1"/>
            <a:r>
              <a:rPr lang="ko-KR" altLang="en-US" dirty="0"/>
              <a:t>질의 처리 및 트랜잭션 기능</a:t>
            </a:r>
          </a:p>
          <a:p>
            <a:pPr lvl="2"/>
            <a:r>
              <a:rPr lang="ko-KR" altLang="en-US" dirty="0"/>
              <a:t>데이터베이스에 저장되어 있는 데이터를 처리하기 위해 사용자가 입력한 요구 사항들을 번역하여 실행</a:t>
            </a:r>
            <a:endParaRPr lang="en-US" altLang="ko-KR" dirty="0"/>
          </a:p>
          <a:p>
            <a:pPr lvl="1">
              <a:buClr>
                <a:srgbClr val="4F784C"/>
              </a:buClr>
            </a:pPr>
            <a:endParaRPr lang="en-US" altLang="ko-KR" sz="1600" dirty="0" smtClean="0"/>
          </a:p>
          <a:p>
            <a:pPr lvl="1">
              <a:buClr>
                <a:srgbClr val="4F784C"/>
              </a:buClr>
            </a:pPr>
            <a:endParaRPr lang="en-US" altLang="ko-KR" sz="2200" dirty="0">
              <a:latin typeface="맑은 고딕" pitchFamily="50" charset="-127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94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 시스템의 종류</a:t>
            </a:r>
            <a:endParaRPr lang="en-US" altLang="ko-KR" dirty="0" smtClean="0"/>
          </a:p>
          <a:p>
            <a:pPr marL="357187" lvl="1" indent="0">
              <a:buClr>
                <a:srgbClr val="4F784C"/>
              </a:buClr>
              <a:buNone/>
            </a:pPr>
            <a:endParaRPr lang="en-US" altLang="ko-KR" dirty="0"/>
          </a:p>
          <a:p>
            <a:pPr lvl="1">
              <a:buClr>
                <a:srgbClr val="4F784C"/>
              </a:buClr>
            </a:pPr>
            <a:endParaRPr lang="en-US" altLang="ko-KR" sz="1600" dirty="0" smtClean="0"/>
          </a:p>
          <a:p>
            <a:pPr lvl="1">
              <a:buClr>
                <a:srgbClr val="4F784C"/>
              </a:buClr>
            </a:pPr>
            <a:endParaRPr lang="en-US" altLang="ko-KR" sz="2200" dirty="0">
              <a:latin typeface="맑은 고딕" pitchFamily="50" charset="-127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25588"/>
              </p:ext>
            </p:extLst>
          </p:nvPr>
        </p:nvGraphicFramePr>
        <p:xfrm>
          <a:off x="611560" y="1718810"/>
          <a:ext cx="7515835" cy="347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  <a:gridCol w="1035115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개발사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DBMS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마이크로소프트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액세스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윈도우즈</a:t>
                      </a:r>
                      <a:r>
                        <a:rPr lang="ko-KR" altLang="en-US" sz="1400" dirty="0" smtClean="0"/>
                        <a:t> 플랫폼으로 중소 규모 데이터베이스를 위한 데스크톱용 </a:t>
                      </a:r>
                      <a:r>
                        <a:rPr lang="en-US" altLang="ko-KR" sz="1400" dirty="0" smtClean="0"/>
                        <a:t>DBMS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 </a:t>
                      </a:r>
                      <a:r>
                        <a:rPr lang="ko-KR" altLang="en-US" sz="1400" dirty="0" smtClean="0"/>
                        <a:t>서버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저렴한 제품 가격으로 </a:t>
                      </a:r>
                      <a:r>
                        <a:rPr lang="en-US" altLang="ko-KR" sz="1400" dirty="0" smtClean="0"/>
                        <a:t>Windows NT </a:t>
                      </a:r>
                      <a:r>
                        <a:rPr lang="ko-KR" altLang="en-US" sz="1400" dirty="0" smtClean="0"/>
                        <a:t>플랫폼에서 최적의 성능을 발휘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IBM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인포믹스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성능이 뛰어나며 병렬 처리를 위한 </a:t>
                      </a:r>
                      <a:r>
                        <a:rPr lang="ko-KR" altLang="en-US" sz="1400" dirty="0" err="1" smtClean="0"/>
                        <a:t>멀티스레드</a:t>
                      </a:r>
                      <a:r>
                        <a:rPr lang="en-US" altLang="ko-KR" sz="1400" dirty="0" smtClean="0"/>
                        <a:t>(Multithread) </a:t>
                      </a:r>
                      <a:r>
                        <a:rPr lang="ko-KR" altLang="en-US" sz="1400" dirty="0" smtClean="0"/>
                        <a:t>지원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DB2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다수 사용자가 다수 </a:t>
                      </a:r>
                      <a:r>
                        <a:rPr lang="ko-KR" altLang="en-US" sz="1400" dirty="0" err="1" smtClean="0"/>
                        <a:t>관계형</a:t>
                      </a:r>
                      <a:r>
                        <a:rPr lang="ko-KR" altLang="en-US" sz="1400" dirty="0" smtClean="0"/>
                        <a:t> 데이터베이스를 동시에 접근할 수 있는 대형 데이터베이스를 위한 시스템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오라클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Oracle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PC</a:t>
                      </a:r>
                      <a:r>
                        <a:rPr lang="ko-KR" altLang="en-US" sz="1400" dirty="0" smtClean="0"/>
                        <a:t>급에서 메인 </a:t>
                      </a:r>
                      <a:r>
                        <a:rPr lang="ko-KR" altLang="en-US" sz="1400" dirty="0" err="1" smtClean="0"/>
                        <a:t>프레임급까지</a:t>
                      </a:r>
                      <a:r>
                        <a:rPr lang="ko-KR" altLang="en-US" sz="1400" dirty="0" smtClean="0"/>
                        <a:t> 모두 설치할 수 있으며 분산 처리 지원 기능이 우수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MySQL AB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MySQL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플랫폼과 </a:t>
                      </a:r>
                      <a:r>
                        <a:rPr lang="en-US" altLang="ko-KR" sz="1400" dirty="0" smtClean="0"/>
                        <a:t>API</a:t>
                      </a:r>
                      <a:r>
                        <a:rPr lang="ko-KR" altLang="en-US" sz="1400" dirty="0" smtClean="0"/>
                        <a:t>를 지원하는 </a:t>
                      </a:r>
                      <a:r>
                        <a:rPr lang="ko-KR" altLang="en-US" sz="1400" dirty="0" err="1" smtClean="0"/>
                        <a:t>비상업용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DBMS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종류 및 발전 과정</a:t>
            </a:r>
            <a:endParaRPr lang="en-US" altLang="ko-KR" dirty="0" smtClean="0"/>
          </a:p>
          <a:p>
            <a:pPr marL="357187" lvl="1" indent="0">
              <a:buClr>
                <a:srgbClr val="4F784C"/>
              </a:buClr>
              <a:buNone/>
            </a:pPr>
            <a:endParaRPr lang="en-US" altLang="ko-KR" dirty="0"/>
          </a:p>
          <a:p>
            <a:pPr lvl="1">
              <a:buClr>
                <a:srgbClr val="4F784C"/>
              </a:buClr>
            </a:pPr>
            <a:endParaRPr lang="en-US" altLang="ko-KR" sz="1600" dirty="0" smtClean="0"/>
          </a:p>
          <a:p>
            <a:pPr lvl="1">
              <a:buClr>
                <a:srgbClr val="4F784C"/>
              </a:buClr>
            </a:pPr>
            <a:endParaRPr lang="en-US" altLang="ko-KR" sz="2200" dirty="0">
              <a:latin typeface="맑은 고딕" pitchFamily="50" charset="-127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49" y="1628800"/>
            <a:ext cx="4067666" cy="413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0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데이터는 </a:t>
            </a:r>
            <a:r>
              <a:rPr lang="ko-KR" altLang="en-US" sz="1800" dirty="0"/>
              <a:t>트리 </a:t>
            </a:r>
            <a:r>
              <a:rPr lang="ko-KR" altLang="en-US" sz="1800" dirty="0" smtClean="0"/>
              <a:t>형태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</a:t>
            </a:r>
            <a:r>
              <a:rPr lang="ko-KR" altLang="en-US" sz="1800" dirty="0"/>
              <a:t>데이터 요소</a:t>
            </a:r>
            <a:r>
              <a:rPr lang="en-US" altLang="ko-KR" sz="1800" dirty="0"/>
              <a:t>(</a:t>
            </a:r>
            <a:r>
              <a:rPr lang="ko-KR" altLang="en-US" sz="1800" dirty="0"/>
              <a:t>개체</a:t>
            </a:r>
            <a:r>
              <a:rPr lang="en-US" altLang="ko-KR" sz="1800" dirty="0"/>
              <a:t>)</a:t>
            </a:r>
            <a:r>
              <a:rPr lang="ko-KR" altLang="en-US" sz="1800" dirty="0"/>
              <a:t>들은 상하 관계를 나타내는 링크로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하나의 </a:t>
            </a:r>
            <a:r>
              <a:rPr lang="ko-KR" altLang="en-US" sz="1800" dirty="0"/>
              <a:t>조직이 여러 구성원으로 이루어지는 형태를 표현하기에 적합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개체들이 </a:t>
            </a:r>
            <a:r>
              <a:rPr lang="ko-KR" altLang="en-US" sz="1800" dirty="0"/>
              <a:t>링크로 연결되어 있어 개체 간의 관계가 변경되거나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삭제되는 경우 기존의 구조를 변경하기 어려움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>
              <a:buClr>
                <a:srgbClr val="4F784C"/>
              </a:buClr>
            </a:pPr>
            <a:endParaRPr lang="en-US" altLang="ko-KR" sz="180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>
              <a:latin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800" dirty="0">
              <a:latin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>
              <a:latin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800" dirty="0">
              <a:latin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>
              <a:latin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800" dirty="0" smtClean="0">
              <a:latin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203975"/>
            <a:ext cx="575665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네트워크형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1"/>
            <a:r>
              <a:rPr lang="ko-KR" altLang="en-US" sz="1800" dirty="0"/>
              <a:t>개체와 개체 관계를 그래프 구조로 연결</a:t>
            </a:r>
            <a:endParaRPr lang="en-US" altLang="ko-KR" sz="1800" dirty="0"/>
          </a:p>
          <a:p>
            <a:pPr lvl="1"/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데이터 모델과 유사하나 부모</a:t>
            </a:r>
            <a:r>
              <a:rPr lang="en-US" altLang="ko-KR" sz="1800" dirty="0"/>
              <a:t>(</a:t>
            </a:r>
            <a:r>
              <a:rPr lang="ko-KR" altLang="en-US" sz="1800" dirty="0"/>
              <a:t>상위 개체</a:t>
            </a:r>
            <a:r>
              <a:rPr lang="en-US" altLang="ko-KR" sz="1800" dirty="0"/>
              <a:t>)</a:t>
            </a:r>
            <a:r>
              <a:rPr lang="ko-KR" altLang="en-US" sz="1800" dirty="0"/>
              <a:t>를 여러 개 가질 수 있다는 점이 다름</a:t>
            </a:r>
            <a:endParaRPr lang="en-US" altLang="ko-KR" sz="1800" dirty="0"/>
          </a:p>
          <a:p>
            <a:pPr lvl="1"/>
            <a:r>
              <a:rPr lang="ko-KR" altLang="en-US" sz="1800" dirty="0"/>
              <a:t>네트워크 구조로 진행되는 업무를 표현할 때 편리함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계층형</a:t>
            </a:r>
            <a:r>
              <a:rPr lang="ko-KR" altLang="en-US" sz="1800" dirty="0"/>
              <a:t> 데이터베이스에 비해 구조가 복잡해지는 단점이 있음</a:t>
            </a:r>
          </a:p>
          <a:p>
            <a:pPr lvl="1">
              <a:buClr>
                <a:srgbClr val="4F784C"/>
              </a:buClr>
            </a:pPr>
            <a:endParaRPr lang="en-US" altLang="ko-KR" sz="180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3383995"/>
            <a:ext cx="4680520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en-US" altLang="ko-KR" dirty="0"/>
          </a:p>
          <a:p>
            <a:pPr lvl="1"/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데이터 모델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현재까지 가장 안정적이고 효율적인 데이터베이스로 알려져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개체를 테이블로 사용하고 개체들 간의 공통 속성을 이용해 서로 연결</a:t>
            </a:r>
            <a:endParaRPr lang="en-US" altLang="ko-KR" sz="1800" dirty="0"/>
          </a:p>
          <a:p>
            <a:pPr lvl="1"/>
            <a:r>
              <a:rPr lang="ko-KR" altLang="en-US" sz="1800" dirty="0"/>
              <a:t>자료의 구조가 단순한 업무에 </a:t>
            </a:r>
            <a:r>
              <a:rPr lang="ko-KR" altLang="en-US" sz="1800" dirty="0" smtClean="0"/>
              <a:t>적합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객체 지향형 데이터베이스와 객체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sz="1800" dirty="0" smtClean="0">
                <a:solidFill>
                  <a:prstClr val="black"/>
                </a:solidFill>
                <a:latin typeface="맑은 고딕" pitchFamily="50" charset="-127"/>
              </a:rPr>
              <a:t>객체 지향형 데이터베이스 </a:t>
            </a:r>
            <a:r>
              <a:rPr lang="en-US" altLang="ko-KR" sz="1800" dirty="0" smtClean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800" dirty="0" smtClean="0"/>
              <a:t>데이터와 </a:t>
            </a:r>
            <a:r>
              <a:rPr lang="ko-KR" altLang="en-US" sz="1800" dirty="0"/>
              <a:t>프로그램을 독립적인 객체의 형태로 </a:t>
            </a:r>
            <a:r>
              <a:rPr lang="ko-KR" altLang="en-US" sz="1800" dirty="0" smtClean="0"/>
              <a:t>구성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복잡한 </a:t>
            </a:r>
            <a:r>
              <a:rPr lang="ko-KR" altLang="en-US" sz="1800" dirty="0"/>
              <a:t>데이터 유형을 처리하기 쉽고 객체들을 이해하기 </a:t>
            </a:r>
            <a:r>
              <a:rPr lang="ko-KR" altLang="en-US" sz="1800" dirty="0" smtClean="0"/>
              <a:t>쉬움</a:t>
            </a:r>
            <a:endParaRPr lang="en-US" altLang="ko-KR" sz="1800" dirty="0" smtClean="0"/>
          </a:p>
          <a:p>
            <a:pPr lvl="1">
              <a:lnSpc>
                <a:spcPct val="110000"/>
              </a:lnSpc>
            </a:pPr>
            <a:r>
              <a:rPr lang="ko-KR" altLang="en-US" sz="1800" dirty="0" smtClean="0"/>
              <a:t>객체 </a:t>
            </a:r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데이터베이스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멀티미디어 데이터 처리가 많아짐에 따라 사용되기 </a:t>
            </a:r>
            <a:r>
              <a:rPr lang="ko-KR" altLang="en-US" sz="1800" dirty="0" smtClean="0"/>
              <a:t>시작했고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데이터베이스에 객체 지향 개념을 도입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endParaRPr lang="en-US" altLang="ko-KR" sz="18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63915"/>
            <a:ext cx="5670630" cy="163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5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구성 요소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763815"/>
            <a:ext cx="7484044" cy="38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2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8693" y="1051343"/>
            <a:ext cx="8713787" cy="5483002"/>
          </a:xfrm>
        </p:spPr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용어</a:t>
            </a:r>
            <a:endParaRPr lang="en-US" altLang="ko-KR" dirty="0" smtClean="0"/>
          </a:p>
          <a:p>
            <a:pPr marL="800100" lvl="2" indent="-342900">
              <a:buFont typeface="Wingdings" pitchFamily="2" charset="2"/>
              <a:buChar char="§"/>
            </a:pPr>
            <a:r>
              <a:rPr lang="ko-KR" altLang="en-US" sz="2000" dirty="0" smtClean="0"/>
              <a:t>테이블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릴레이션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혹은 </a:t>
            </a:r>
            <a:r>
              <a:rPr lang="ko-KR" altLang="en-US" sz="2000" dirty="0" err="1" smtClean="0"/>
              <a:t>엔티티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</a:t>
            </a:r>
            <a:r>
              <a:rPr lang="en-US" altLang="ko-KR" sz="2000" dirty="0" smtClean="0"/>
              <a:t>(Column)</a:t>
            </a:r>
            <a:r>
              <a:rPr lang="ko-KR" altLang="en-US" sz="2000" dirty="0" smtClean="0"/>
              <a:t>과 행</a:t>
            </a:r>
            <a:r>
              <a:rPr lang="en-US" altLang="ko-KR" sz="2000" dirty="0" smtClean="0"/>
              <a:t>(Row)</a:t>
            </a:r>
            <a:r>
              <a:rPr lang="ko-KR" altLang="en-US" sz="2000" dirty="0" smtClean="0"/>
              <a:t>으로 구성됨</a:t>
            </a:r>
            <a:endParaRPr lang="en-US" altLang="ko-KR" sz="2000" dirty="0" smtClean="0"/>
          </a:p>
          <a:p>
            <a:pPr marL="800100" lvl="2" indent="-342900">
              <a:buFont typeface="Wingdings" pitchFamily="2" charset="2"/>
              <a:buChar char="§"/>
            </a:pPr>
            <a:r>
              <a:rPr lang="ko-KR" altLang="en-US" sz="2000" dirty="0" smtClean="0"/>
              <a:t>필드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혹은 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열에 해당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데이터 값을 기억하는 기억 단위</a:t>
            </a:r>
            <a:endParaRPr lang="en-US" altLang="ko-KR" sz="2000" dirty="0"/>
          </a:p>
          <a:p>
            <a:pPr marL="800100" lvl="2" indent="-342900">
              <a:buFont typeface="Wingdings" pitchFamily="2" charset="2"/>
              <a:buChar char="§"/>
            </a:pPr>
            <a:r>
              <a:rPr lang="ko-KR" altLang="en-US" sz="2000" dirty="0" smtClean="0"/>
              <a:t>레코드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투플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테이블의 행에 </a:t>
            </a:r>
            <a:r>
              <a:rPr lang="ko-KR" altLang="en-US" sz="2000" dirty="0" smtClean="0"/>
              <a:t>해당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카디널리티</a:t>
            </a:r>
            <a:endParaRPr lang="en-US" altLang="ko-KR" sz="2000" dirty="0" smtClean="0"/>
          </a:p>
          <a:p>
            <a:pPr marL="800100" lvl="2" indent="-342900">
              <a:buFont typeface="Wingdings" pitchFamily="2" charset="2"/>
              <a:buChar char="§"/>
            </a:pP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필드가 가질 수 있는 값들의 집합</a:t>
            </a:r>
            <a:endParaRPr lang="en-US" altLang="ko-KR" sz="2000" dirty="0"/>
          </a:p>
          <a:p>
            <a:pPr marL="800100" lvl="2" indent="-342900">
              <a:buFont typeface="Wingdings" pitchFamily="2" charset="2"/>
              <a:buChar char="§"/>
            </a:pPr>
            <a:r>
              <a:rPr lang="ko-KR" altLang="en-US" sz="2000" dirty="0" smtClean="0"/>
              <a:t>키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테이블 내의 레코드들을 서로 구별할 수 있는 필드의 집합</a:t>
            </a:r>
            <a:endParaRPr lang="en-US" altLang="ko-KR" sz="2000" dirty="0"/>
          </a:p>
          <a:p>
            <a:pPr marL="800100" lvl="2" indent="-342900">
              <a:buFont typeface="Wingdings" pitchFamily="2" charset="2"/>
              <a:buChar char="§"/>
            </a:pPr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82788"/>
              </p:ext>
            </p:extLst>
          </p:nvPr>
        </p:nvGraphicFramePr>
        <p:xfrm>
          <a:off x="1061610" y="3474005"/>
          <a:ext cx="73808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5431"/>
                <a:gridCol w="54553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후보 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한 테이블 내에서 데이터 레코드를 고유하게 식별할 수 있는 필드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키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후보 키 중에서 대표로 선정된 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수퍼</a:t>
                      </a:r>
                      <a:r>
                        <a:rPr lang="ko-KR" altLang="en-US" sz="1400" dirty="0" smtClean="0"/>
                        <a:t> 키 또는 복합 키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개 이상의 필드로 구성된 기본 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외래 키 또는 참조 키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관계가 설정된 다른 테이블의 기본 키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데이터와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사용 시 </a:t>
            </a:r>
            <a:r>
              <a:rPr lang="ko-KR" altLang="en-US" dirty="0"/>
              <a:t>불규칙하게 만들어지는 다양하고 많은 값들</a:t>
            </a:r>
            <a:endParaRPr lang="en-US" altLang="ko-KR" dirty="0"/>
          </a:p>
          <a:p>
            <a:pPr lvl="1"/>
            <a:r>
              <a:rPr lang="ko-KR" altLang="en-US" dirty="0" smtClean="0"/>
              <a:t>정보 </a:t>
            </a:r>
            <a:r>
              <a:rPr lang="en-US" altLang="ko-KR" dirty="0" smtClean="0"/>
              <a:t>: </a:t>
            </a:r>
            <a:r>
              <a:rPr lang="ko-KR" altLang="en-US" dirty="0"/>
              <a:t>체계적이고 조직적으로 관리하고 사용되는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</a:t>
            </a:r>
            <a:r>
              <a:rPr lang="ko-KR" altLang="en-US" dirty="0"/>
              <a:t>가지 값들로 표현되는 데이터를 의미 있고 가치 있는 형태로 가공해 놓은 것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340887" y="2573905"/>
            <a:ext cx="8703798" cy="3855525"/>
            <a:chOff x="340887" y="2573905"/>
            <a:chExt cx="8703798" cy="3855525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900" y="2573905"/>
              <a:ext cx="2470275" cy="2565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87" y="3248980"/>
              <a:ext cx="3562350" cy="270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8502">
              <a:off x="3145164" y="4247906"/>
              <a:ext cx="531735" cy="410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135" y="3781480"/>
              <a:ext cx="3257550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94365">
              <a:off x="5615440" y="3414719"/>
              <a:ext cx="531735" cy="410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데이터베이스와 데이터베이스 관리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/>
              <a:t>특정 조직 내에서 다수의 사용자들이 공유해 사용할 수 있도록 통합하고 저장한 운영 데이터의 집합체</a:t>
            </a:r>
            <a:endParaRPr lang="en-US" altLang="ko-KR" dirty="0"/>
          </a:p>
          <a:p>
            <a:pPr lvl="1"/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(DBMS) :  </a:t>
            </a:r>
            <a:r>
              <a:rPr lang="ko-KR" altLang="en-US" dirty="0" smtClean="0"/>
              <a:t>데이터베이스를 </a:t>
            </a:r>
            <a:r>
              <a:rPr lang="ko-KR" altLang="en-US" dirty="0"/>
              <a:t>생성하여 안정적이고 효율적으로 운영하는 데 필요한 기능들을 제공하는 소프트웨어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602475" y="3113965"/>
            <a:ext cx="7684113" cy="3307218"/>
            <a:chOff x="602475" y="3113965"/>
            <a:chExt cx="7684113" cy="3307218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75" y="3925633"/>
              <a:ext cx="2619375" cy="249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3401869" y="3113965"/>
              <a:ext cx="2315301" cy="2933260"/>
              <a:chOff x="3401869" y="3113965"/>
              <a:chExt cx="2315301" cy="2933260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1869" y="3113965"/>
                <a:ext cx="2315301" cy="2295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8310" y="5409050"/>
                <a:ext cx="1628775" cy="638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13361">
              <a:off x="2955982" y="4711511"/>
              <a:ext cx="531735" cy="410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56604">
              <a:off x="5539771" y="4691648"/>
              <a:ext cx="531735" cy="410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988" y="3625971"/>
              <a:ext cx="2133600" cy="258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42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데이터베이스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중복성을</a:t>
            </a:r>
            <a:r>
              <a:rPr lang="ko-KR" altLang="en-US" dirty="0" smtClean="0"/>
              <a:t> 최소화 할 수 있다</a:t>
            </a:r>
            <a:endParaRPr lang="en-US" altLang="ko-KR" dirty="0" smtClean="0"/>
          </a:p>
          <a:p>
            <a:pPr lvl="1">
              <a:buClr>
                <a:srgbClr val="4F784C"/>
              </a:buClr>
            </a:pPr>
            <a:r>
              <a:rPr lang="ko-KR" altLang="en-US" dirty="0" smtClean="0">
                <a:latin typeface="+mn-ea"/>
                <a:ea typeface="+mn-ea"/>
              </a:rPr>
              <a:t>데이터베이스를 </a:t>
            </a:r>
            <a:r>
              <a:rPr lang="ko-KR" altLang="en-US" dirty="0" smtClean="0"/>
              <a:t>이용하면 </a:t>
            </a:r>
            <a:r>
              <a:rPr lang="ko-KR" altLang="en-US" dirty="0"/>
              <a:t>업무의 흐름에 따라 데이터를 통합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분리하여 </a:t>
            </a:r>
            <a:r>
              <a:rPr lang="ko-KR" altLang="en-US" dirty="0"/>
              <a:t>관리할 수 있게 되므로 이러한 </a:t>
            </a:r>
            <a:r>
              <a:rPr lang="ko-KR" altLang="en-US" dirty="0" err="1"/>
              <a:t>중복성을</a:t>
            </a:r>
            <a:r>
              <a:rPr lang="ko-KR" altLang="en-US" dirty="0"/>
              <a:t> 줄일 수 있음</a:t>
            </a:r>
            <a:endParaRPr lang="en-US" altLang="ko-KR" b="0" dirty="0">
              <a:latin typeface="+mn-ea"/>
              <a:ea typeface="+mn-ea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02" y="2348880"/>
            <a:ext cx="65722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1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데이터베이스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일관성을 유지할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/>
              <a:t>불일치성</a:t>
            </a:r>
            <a:r>
              <a:rPr lang="en-US" altLang="ko-KR" dirty="0"/>
              <a:t>(Inconsistency)</a:t>
            </a:r>
            <a:r>
              <a:rPr lang="ko-KR" altLang="en-US" dirty="0"/>
              <a:t>을 미리 방지하여 데이터를 정확하게 만들고 사용자에게 신뢰할 만한 정보를 제공할 수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2243488"/>
            <a:ext cx="4860540" cy="430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8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데이터베이스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유지할 수 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무결성</a:t>
            </a:r>
            <a:r>
              <a:rPr lang="en-US" altLang="ko-KR" dirty="0"/>
              <a:t>(Integrity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정확한 데이터가 유지되고 있음을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보장하는 </a:t>
            </a:r>
            <a:r>
              <a:rPr lang="ko-KR" altLang="en-US" dirty="0"/>
              <a:t>것으로 데이터베이스에서 가장 중요한 </a:t>
            </a:r>
            <a:r>
              <a:rPr lang="ko-KR" altLang="en-US" dirty="0" smtClean="0"/>
              <a:t>개념</a:t>
            </a:r>
            <a:endParaRPr lang="en-US" altLang="ko-KR" dirty="0"/>
          </a:p>
          <a:p>
            <a:pPr lvl="1"/>
            <a:r>
              <a:rPr lang="ko-KR" altLang="en-US" dirty="0" smtClean="0"/>
              <a:t>제약조건에 </a:t>
            </a:r>
            <a:r>
              <a:rPr lang="ko-KR" altLang="en-US" dirty="0"/>
              <a:t>맞지 않는 데이터는 아예 입력되지 않도록 방지하는 기능을 제공해 데이터베이스의 </a:t>
            </a:r>
            <a:r>
              <a:rPr lang="ko-KR" altLang="en-US" dirty="0" err="1"/>
              <a:t>무결성을</a:t>
            </a:r>
            <a:r>
              <a:rPr lang="ko-KR" altLang="en-US" dirty="0"/>
              <a:t> </a:t>
            </a:r>
            <a:r>
              <a:rPr lang="ko-KR" altLang="en-US" dirty="0" smtClean="0"/>
              <a:t>유지함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911153"/>
            <a:ext cx="5130570" cy="358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7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데이터베이스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독립성을 유지할 수 있다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독립성 </a:t>
            </a:r>
            <a:r>
              <a:rPr lang="en-US" altLang="ko-KR" dirty="0" smtClean="0"/>
              <a:t>: </a:t>
            </a:r>
            <a:r>
              <a:rPr lang="ko-KR" altLang="en-US" dirty="0"/>
              <a:t>데이터의 표현 방법이나 저장 위치가 변하더라도 응용 프로그램에는 아무런 영향을 미치지 않는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ko-KR" altLang="en-US" dirty="0"/>
              <a:t>데이터 베이스의 경우 데이터를 테이블 구조로 관리하기 때문에 독립성을 더욱 강화할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3162471"/>
            <a:ext cx="5670630" cy="328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데이터베이스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공유성을</a:t>
            </a:r>
            <a:r>
              <a:rPr lang="ko-KR" altLang="en-US" dirty="0" smtClean="0"/>
              <a:t> 최대화할 수 있다</a:t>
            </a:r>
            <a:endParaRPr lang="en-US" altLang="ko-KR" dirty="0" smtClean="0"/>
          </a:p>
          <a:p>
            <a:pPr lvl="1"/>
            <a:r>
              <a:rPr lang="ko-KR" altLang="en-US" dirty="0"/>
              <a:t>데이터베이스는 공동작업에 맞게 구조적으로 설계되며 통합된 체계에 의해 저장된 값들이 유지</a:t>
            </a:r>
            <a:r>
              <a:rPr lang="en-US" altLang="ko-KR" dirty="0"/>
              <a:t>·</a:t>
            </a:r>
            <a:r>
              <a:rPr lang="ko-KR" altLang="en-US" dirty="0"/>
              <a:t>관리되어야 하며</a:t>
            </a:r>
            <a:r>
              <a:rPr lang="en-US" altLang="ko-KR" dirty="0"/>
              <a:t>, </a:t>
            </a:r>
            <a:r>
              <a:rPr lang="ko-KR" altLang="en-US" dirty="0"/>
              <a:t>조직의 구성원들은 응용 프로그램을 통해 데이터베이스에 저장된 공유 데이터들로부터 각자의 업무에 필요한 정보를 생성할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sz="1800" dirty="0"/>
          </a:p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보안성을</a:t>
            </a:r>
            <a:r>
              <a:rPr lang="ko-KR" altLang="en-US" dirty="0"/>
              <a:t> </a:t>
            </a:r>
            <a:r>
              <a:rPr lang="ko-KR" altLang="en-US" dirty="0" smtClean="0"/>
              <a:t>최대화 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시스템의 성능을 평가하는 중요한 요소로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대부분의 데이터베이스 시스템은 이러한 보안 기능을 제공함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데이터를 표준화하여 관리할 수 있다</a:t>
            </a:r>
            <a:endParaRPr lang="en-US" altLang="ko-KR" dirty="0"/>
          </a:p>
          <a:p>
            <a:pPr lvl="1"/>
            <a:r>
              <a:rPr lang="ko-KR" altLang="en-US" dirty="0"/>
              <a:t>데이터를 사용 목적 등의 유형별로 분류해 데이터의 형식이나 길이</a:t>
            </a:r>
            <a:r>
              <a:rPr lang="en-US" altLang="ko-KR" dirty="0"/>
              <a:t>, </a:t>
            </a:r>
            <a:r>
              <a:rPr lang="ko-KR" altLang="en-US" dirty="0"/>
              <a:t>이름 등을 설정할 수 있음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07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시스템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하드웨어 </a:t>
            </a:r>
            <a:r>
              <a:rPr lang="ko-KR" altLang="en-US" sz="1800" dirty="0"/>
              <a:t>장치에 저장되는 데이터와 사용자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데이터베이스 관리를 위한 소프트웨어 등의 요소들을 총괄한 </a:t>
            </a:r>
            <a:r>
              <a:rPr lang="ko-KR" altLang="en-US" sz="1800" dirty="0" smtClean="0"/>
              <a:t>개념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dirty="0" smtClean="0"/>
              <a:t>데이터베이스 시스템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3945"/>
            <a:ext cx="52959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NGTmaU98mRTyvXyC6WC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jB3Wkzf7XGkA3I3NpJln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X4HwA2a6FGhQ7x7K4NH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8HCdF0Q8sUYgKDXUA4nJ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홈페이지제작 1주</Template>
  <TotalTime>720</TotalTime>
  <Words>875</Words>
  <Application>Microsoft Office PowerPoint</Application>
  <PresentationFormat>화면 슬라이드 쇼(4:3)</PresentationFormat>
  <Paragraphs>234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HY헤드라인M</vt:lpstr>
      <vt:lpstr>굴림</vt:lpstr>
      <vt:lpstr>맑은 고딕</vt:lpstr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광장</vt:lpstr>
      <vt:lpstr>Contents</vt:lpstr>
      <vt:lpstr>01. 데이터베이스 개요</vt:lpstr>
      <vt:lpstr>01. 데이터베이스 개요</vt:lpstr>
      <vt:lpstr>02. 데이터베이스 특징</vt:lpstr>
      <vt:lpstr>데이터베이스 특징</vt:lpstr>
      <vt:lpstr>데이터베이스 특징</vt:lpstr>
      <vt:lpstr>데이터베이스 특징</vt:lpstr>
      <vt:lpstr>데이터베이스 특징</vt:lpstr>
      <vt:lpstr>03. 데이터베이스 구조</vt:lpstr>
      <vt:lpstr>데이터베이스 구조</vt:lpstr>
      <vt:lpstr>데이터베이스 구조</vt:lpstr>
      <vt:lpstr>데이터베이스 구조</vt:lpstr>
      <vt:lpstr>데이터베이스 구조</vt:lpstr>
      <vt:lpstr>04. 데이터베이스 종류</vt:lpstr>
      <vt:lpstr>데이터베이스 종류</vt:lpstr>
      <vt:lpstr>데이터베이스 종류</vt:lpstr>
      <vt:lpstr>데이터베이스 종류</vt:lpstr>
      <vt:lpstr>05. 관계형 데이터베이스</vt:lpstr>
      <vt:lpstr>관계형 데이터베이스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임종태</cp:lastModifiedBy>
  <cp:revision>143</cp:revision>
  <dcterms:created xsi:type="dcterms:W3CDTF">2012-07-23T02:34:37Z</dcterms:created>
  <dcterms:modified xsi:type="dcterms:W3CDTF">2015-09-13T20:15:24Z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