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326" r:id="rId2"/>
    <p:sldId id="350" r:id="rId3"/>
    <p:sldId id="346" r:id="rId4"/>
    <p:sldId id="352" r:id="rId5"/>
    <p:sldId id="353" r:id="rId6"/>
    <p:sldId id="354" r:id="rId7"/>
    <p:sldId id="355" r:id="rId8"/>
    <p:sldId id="356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426" r:id="rId22"/>
    <p:sldId id="427" r:id="rId23"/>
    <p:sldId id="428" r:id="rId24"/>
    <p:sldId id="429" r:id="rId25"/>
    <p:sldId id="435" r:id="rId26"/>
    <p:sldId id="450" r:id="rId27"/>
    <p:sldId id="432" r:id="rId28"/>
    <p:sldId id="433" r:id="rId29"/>
    <p:sldId id="434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6" r:id="rId40"/>
    <p:sldId id="447" r:id="rId41"/>
    <p:sldId id="448" r:id="rId42"/>
    <p:sldId id="449" r:id="rId43"/>
  </p:sldIdLst>
  <p:sldSz cx="9144000" cy="6858000" type="screen4x3"/>
  <p:notesSz cx="9874250" cy="67976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6633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9"/>
        <p:guide pos="419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23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10" Type="http://schemas.openxmlformats.org/officeDocument/2006/relationships/slide" Target="slides/slide40.xml"/><Relationship Id="rId4" Type="http://schemas.openxmlformats.org/officeDocument/2006/relationships/slide" Target="slides/slide11.xml"/><Relationship Id="rId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fld id="{926D9827-3D64-4776-8AD5-B19012EA41A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3263" y="515938"/>
            <a:ext cx="3386137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7706" rIns="92232" bIns="47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fld id="{D15686C0-51FF-406F-A735-C688910E4A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3FAA1-B12C-455D-A696-F88BC54504E5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012B7-D7CC-47AD-AC25-209E1C53219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D809B-2D43-47F9-BA71-6FF54E3EE9D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C4FDD-8C90-40C5-A270-5A9CF450FF8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3520E-D0B7-4CBE-8766-7863A6EB4FB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85A93-A39E-4ADC-8C3E-ACAFAFE0EF9F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1E185-322E-438A-91C8-68BC78DF57A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5F0557-EEB0-4BBB-91D9-C20C5C4667B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BC9F8-12D4-4548-9ECC-795B6B090CAD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1DAE7-316C-4CD3-9033-5D7F43D0507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A9744-3EAB-4623-924F-C6F8E4C1FDE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E9E65-C904-431D-B55E-832FB225F25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E75B9-4E4B-4EE9-8341-8049591656FE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C892C-65B0-4B19-AFB7-EB43803B338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8D258-2AB6-4A90-A0A4-7DE9E70BEC1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510D6-149B-48BF-96E6-CF003669DD5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63BA8-F22C-47D9-8344-5E180C3FBC5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C61E0-9A17-4182-96E8-94F9F40F3FFF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E121F-4D5A-456D-A690-4D4D61AFE75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A48D2-7CB8-4C2D-9AF7-896B49FB402D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DE882-04A0-4DBB-958C-5AB2A771D95A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43BC8-7B45-4015-90B5-A070766D2A5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820FE-76DA-4CA0-956D-F10EF94BF44A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53027-9084-4694-BFDE-CB881BE0A89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85930-3D90-4285-8750-D62BCC7363A7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2F164-CC55-4D94-84B5-BFAF38BA063E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F6089-5270-4E14-8B74-8EC41C4E020C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F2B6C-69E7-4D33-99AE-9A5DCB3F0C4C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90F5A-C5EB-48A8-BA23-9D69F3ECA26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2F660-EEA3-449E-B6F5-9B6014FA8710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17DB5-BB29-4590-B57A-DB47CC205732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A7E59-F4DE-4D66-9012-8AB4B784CA6D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2D93D-C0EA-406F-BD35-DE941755C791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79836-8F69-4EBF-A2F6-BDE126B4D9C2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5DF11-4109-44E1-84BF-19EB933FF11B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28BA9-D9F5-4B15-ADF1-9E6C9DF3AAF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315E6-84CE-4ACA-995C-29DCD40B3C2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EEDC-2D53-4B4D-A4D8-44D35D06941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B7FF-291F-47A7-9A05-F3576553CF1F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B2040-BF83-4F9C-9F61-D4A70D6C17D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E8AD1-147E-47E9-8862-857DA5709BA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1E969-1CEE-4B94-9F94-3A5460F79A6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grpSp>
        <p:nvGrpSpPr>
          <p:cNvPr id="5" name="그룹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latinLnBrk="1" hangingPunct="1">
                <a:lnSpc>
                  <a:spcPct val="130000"/>
                </a:lnSpc>
                <a:defRPr/>
              </a:pPr>
              <a:endParaRPr kumimoji="0" lang="en-US"/>
            </a:p>
          </p:txBody>
        </p:sp>
        <p:sp>
          <p:nvSpPr>
            <p:cNvPr id="7" name="자유형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13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745F8-BEEA-4876-8C0C-92F2099C15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C4A15-EB67-4469-B4EF-1861AA7B15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5710-64EB-4B02-A95A-63CC07650C3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7D523-D9A5-4642-B6BC-09D8134C9F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7A6D4D-DCE4-461D-9B3F-C56C00A997D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CB288-DA71-4472-B50A-96FB6C3A32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697ED-4DCE-4628-A888-5DBB9163C7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59A44-5800-4D01-8A96-5B4AF741B1E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763A8-5EBD-4C1D-AEE3-655BAE6581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2C303-E2FA-4A06-98E1-088B8CB089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46393-6F5D-4BF8-A9EB-6F5A6928D93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69EF-8112-44C3-9957-AB32C8D2ED5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latin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6" name="자유형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445A4-F380-45DB-9C4A-9A3C971500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latinLnBrk="1" hangingPunct="1">
              <a:lnSpc>
                <a:spcPct val="130000"/>
              </a:lnSpc>
              <a:defRPr/>
            </a:pPr>
            <a:endParaRPr kumimoji="0" lang="en-US"/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130000"/>
              </a:lnSpc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lnSpc>
                <a:spcPct val="130000"/>
              </a:lnSpc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lnSpc>
                <a:spcPct val="130000"/>
              </a:lnSpc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/>
              <a:t>2장. 관계 데이터 모델과 제약조건</a:t>
            </a: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defRPr kumimoji="0" sz="1000"/>
            </a:lvl1pPr>
          </a:lstStyle>
          <a:p>
            <a:fld id="{5FA3A442-40CB-4E72-BE1F-77245C7FCF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5" r:id="rId2"/>
    <p:sldLayoutId id="2147483690" r:id="rId3"/>
    <p:sldLayoutId id="2147483691" r:id="rId4"/>
    <p:sldLayoutId id="2147483692" r:id="rId5"/>
    <p:sldLayoutId id="2147483693" r:id="rId6"/>
    <p:sldLayoutId id="2147483686" r:id="rId7"/>
    <p:sldLayoutId id="2147483694" r:id="rId8"/>
    <p:sldLayoutId id="2147483695" r:id="rId9"/>
    <p:sldLayoutId id="2147483687" r:id="rId10"/>
    <p:sldLayoutId id="2147483688" r:id="rId11"/>
    <p:sldLayoutId id="2147483696" r:id="rId12"/>
    <p:sldLayoutId id="2147483697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9pPr>
      <a:extLst/>
    </p:titleStyle>
    <p:bodyStyle>
      <a:lvl1pPr marL="365125" indent="-255588" algn="l" rtl="0" fontAlgn="base" latinLnBrk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 latinLnBrk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 latinLnBrk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 latinLnBrk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 latinLnBrk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1395413"/>
            <a:ext cx="7734300" cy="406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b="1" smtClean="0"/>
              <a:t> </a:t>
            </a:r>
            <a:r>
              <a:rPr lang="ko-KR" altLang="en-US" b="1" smtClean="0">
                <a:solidFill>
                  <a:srgbClr val="FF3300"/>
                </a:solidFill>
              </a:rPr>
              <a:t>차수</a:t>
            </a:r>
            <a:r>
              <a:rPr lang="en-US" altLang="ko-KR" b="1" smtClean="0"/>
              <a:t>(degree)</a:t>
            </a:r>
            <a:r>
              <a:rPr lang="ko-KR" altLang="en-US" b="1" smtClean="0"/>
              <a:t>와 </a:t>
            </a:r>
            <a:r>
              <a:rPr lang="ko-KR" altLang="en-US" b="1" smtClean="0">
                <a:solidFill>
                  <a:srgbClr val="FF3300"/>
                </a:solidFill>
              </a:rPr>
              <a:t>카디날리티</a:t>
            </a:r>
            <a:r>
              <a:rPr lang="en-US" altLang="ko-KR" b="1" smtClean="0"/>
              <a:t>(cardinality)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차수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한 릴레이션에 들어 있는 애트리뷰트들의 수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유효한 릴레이션의 최소 차수는 </a:t>
            </a:r>
            <a:r>
              <a:rPr lang="en-US" altLang="ko-KR" sz="2000" b="1" smtClean="0"/>
              <a:t>1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카디날리티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릴레이션의 투플 수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유효한 릴레이션은 카디날리티 </a:t>
            </a:r>
            <a:r>
              <a:rPr lang="en-US" altLang="ko-KR" sz="2000" b="1" smtClean="0"/>
              <a:t>0</a:t>
            </a:r>
            <a:r>
              <a:rPr lang="ko-KR" altLang="en-US" sz="2000" b="1" smtClean="0"/>
              <a:t>을 가질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릴레이션의 차수는 자주 바뀌지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릴레이션의 카디날리티는 시간이 지남에 따라 계속해서 변함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sz="2000" b="1" smtClean="0"/>
          </a:p>
        </p:txBody>
      </p:sp>
      <p:sp>
        <p:nvSpPr>
          <p:cNvPr id="3174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E5FF91-D5AB-49E5-9CC7-1946905781D9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10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31F43F-0173-49B6-AF51-00E91DEEF794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11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33797" name="Picture 5" descr="2_t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2016125"/>
            <a:ext cx="8075613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b="1" smtClean="0"/>
              <a:t> </a:t>
            </a:r>
            <a:r>
              <a:rPr lang="ko-KR" altLang="en-US" b="1" smtClean="0">
                <a:solidFill>
                  <a:srgbClr val="FF3300"/>
                </a:solidFill>
              </a:rPr>
              <a:t>널값</a:t>
            </a:r>
            <a:r>
              <a:rPr lang="en-US" altLang="ko-KR" b="1" smtClean="0"/>
              <a:t>(null value)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2000" b="1" i="1" smtClean="0">
                <a:latin typeface="╜┼╕φ┴╢" charset="0"/>
              </a:rPr>
              <a:t>‘</a:t>
            </a:r>
            <a:r>
              <a:rPr lang="ko-KR" altLang="en-US" sz="2000" b="1" i="1" smtClean="0"/>
              <a:t>알려지지 않음</a:t>
            </a:r>
            <a:r>
              <a:rPr lang="ko-KR" altLang="en-US" sz="2000" b="1" i="1" smtClean="0">
                <a:latin typeface="╜┼╕φ┴╢" charset="0"/>
              </a:rPr>
              <a:t>’</a:t>
            </a:r>
            <a:r>
              <a:rPr lang="ko-KR" altLang="en-US" sz="2000" b="1" i="1" smtClean="0"/>
              <a:t> </a:t>
            </a:r>
            <a:r>
              <a:rPr lang="ko-KR" altLang="en-US" sz="2000" b="1" smtClean="0"/>
              <a:t>또는 </a:t>
            </a:r>
            <a:r>
              <a:rPr lang="ko-KR" altLang="en-US" sz="2000" b="1" smtClean="0">
                <a:latin typeface="╜┼╕φ┴╢" charset="0"/>
              </a:rPr>
              <a:t>‘</a:t>
            </a:r>
            <a:r>
              <a:rPr lang="ko-KR" altLang="en-US" sz="2000" b="1" i="1" smtClean="0"/>
              <a:t>적용할 수 없음</a:t>
            </a:r>
            <a:r>
              <a:rPr lang="ko-KR" altLang="en-US" sz="2000" b="1" i="1" smtClean="0">
                <a:latin typeface="╜┼╕φ┴╢" charset="0"/>
              </a:rPr>
              <a:t>’</a:t>
            </a:r>
            <a:r>
              <a:rPr lang="ko-KR" altLang="en-US" sz="2000" b="1" smtClean="0"/>
              <a:t>을 나타내기 위해 널값을 사용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예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사원 릴레이션에 새로운 사원에 관한 투플을 입력하는데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신입 사원의 </a:t>
            </a:r>
            <a:r>
              <a:rPr lang="en-US" altLang="ko-KR" sz="2000" b="1" smtClean="0"/>
              <a:t>DNO(</a:t>
            </a:r>
            <a:r>
              <a:rPr lang="ko-KR" altLang="en-US" sz="2000" b="1" smtClean="0"/>
              <a:t>부서번호</a:t>
            </a:r>
            <a:r>
              <a:rPr lang="en-US" altLang="ko-KR" sz="2000" b="1" smtClean="0"/>
              <a:t>)</a:t>
            </a:r>
            <a:r>
              <a:rPr lang="ko-KR" altLang="en-US" sz="2000" b="1" smtClean="0"/>
              <a:t>가 결정되지 않았을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널값은 숫자 도메인의 </a:t>
            </a:r>
            <a:r>
              <a:rPr lang="en-US" altLang="ko-KR" sz="2000" b="1" smtClean="0"/>
              <a:t>0</a:t>
            </a:r>
            <a:r>
              <a:rPr lang="ko-KR" altLang="en-US" sz="2000" b="1" smtClean="0"/>
              <a:t>이나 문자열 도메인의 공백 문자 또는 공백 문자열과 다름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2000" b="1" smtClean="0"/>
              <a:t>DBMS</a:t>
            </a:r>
            <a:r>
              <a:rPr lang="ko-KR" altLang="en-US" sz="2000" b="1" smtClean="0"/>
              <a:t>들마다 널값을 나타내기 위해 서로 다른 기호를 사용함</a:t>
            </a:r>
            <a:r>
              <a:rPr lang="ko-KR" altLang="en-US" sz="2000" smtClean="0">
                <a:latin typeface="╜┼╕φ┴╢" charset="0"/>
                <a:ea typeface="신명조" charset="-127"/>
              </a:rPr>
              <a:t> </a:t>
            </a:r>
            <a:endParaRPr lang="ko-KR" altLang="en-US" sz="2000" b="1" smtClean="0"/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2000" b="1" smtClean="0"/>
          </a:p>
        </p:txBody>
      </p:sp>
      <p:sp>
        <p:nvSpPr>
          <p:cNvPr id="3584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332CB5-0E11-4795-9402-38857526F4CE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12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b="1" smtClean="0"/>
              <a:t> </a:t>
            </a:r>
            <a:r>
              <a:rPr lang="ko-KR" altLang="en-US" b="1" smtClean="0"/>
              <a:t>릴레이션 스키마</a:t>
            </a:r>
            <a:r>
              <a:rPr lang="en-US" altLang="ko-KR" sz="2800" b="1" smtClean="0"/>
              <a:t>(relation schema)</a:t>
            </a:r>
            <a:endParaRPr lang="en-US" altLang="ko-KR" b="1" smtClean="0"/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릴레이션의 이름과 릴레이션의 애트리뷰트들의 집합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릴레이션을 위한 틀</a:t>
            </a:r>
            <a:r>
              <a:rPr lang="en-US" altLang="ko-KR" sz="2000" b="1" smtClean="0"/>
              <a:t>(framework)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표기법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2000" b="1" smtClean="0"/>
              <a:t>		릴레이션이름</a:t>
            </a:r>
            <a:r>
              <a:rPr lang="en-US" altLang="ko-KR" sz="2000" b="1" smtClean="0"/>
              <a:t>(</a:t>
            </a:r>
            <a:r>
              <a:rPr lang="ko-KR" altLang="en-US" sz="2000" b="1" u="sng" smtClean="0"/>
              <a:t>애트리뷰트</a:t>
            </a:r>
            <a:r>
              <a:rPr lang="en-US" altLang="ko-KR" sz="2000" b="1" u="sng" smtClean="0"/>
              <a:t>1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애트리뷰트</a:t>
            </a:r>
            <a:r>
              <a:rPr lang="en-US" altLang="ko-KR" sz="2000" b="1" smtClean="0"/>
              <a:t>2, ... </a:t>
            </a:r>
            <a:r>
              <a:rPr lang="ko-KR" altLang="en-US" sz="2000" b="1" smtClean="0"/>
              <a:t>애트리뷰트</a:t>
            </a:r>
            <a:r>
              <a:rPr lang="en-US" altLang="ko-KR" sz="2000" b="1" smtClean="0"/>
              <a:t>N)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기본 키 애트리뷰트에는 밑줄 표시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내포</a:t>
            </a:r>
            <a:r>
              <a:rPr lang="en-US" altLang="ko-KR" sz="2000" b="1" smtClean="0"/>
              <a:t>(intension)</a:t>
            </a:r>
            <a:r>
              <a:rPr lang="ko-KR" altLang="en-US" sz="2000" b="1" smtClean="0"/>
              <a:t>라고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2000" b="1" smtClean="0"/>
          </a:p>
        </p:txBody>
      </p:sp>
      <p:sp>
        <p:nvSpPr>
          <p:cNvPr id="3789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378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5E11AF-AF5E-4261-A226-36EDB623DE17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13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b="1" smtClean="0"/>
              <a:t> </a:t>
            </a:r>
            <a:r>
              <a:rPr lang="ko-KR" altLang="en-US" b="1" smtClean="0"/>
              <a:t>릴레이션 인스턴스</a:t>
            </a:r>
            <a:r>
              <a:rPr lang="en-US" altLang="ko-KR" sz="2800" b="1" smtClean="0"/>
              <a:t>(relation instance)</a:t>
            </a:r>
            <a:endParaRPr lang="en-US" altLang="ko-KR" b="1" smtClean="0"/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릴레이션에 어느 시점에 들어 있는 투플들의 집합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시간의 흐름에 따라 계속 변함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일반적으로 릴레이션에는 현재의 인스턴스만 저장됨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외연</a:t>
            </a:r>
            <a:r>
              <a:rPr lang="en-US" altLang="ko-KR" sz="2000" b="1" smtClean="0"/>
              <a:t>(extension)</a:t>
            </a:r>
            <a:r>
              <a:rPr lang="ko-KR" altLang="en-US" sz="2000" b="1" smtClean="0"/>
              <a:t>이라고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2000" b="1" smtClean="0"/>
          </a:p>
        </p:txBody>
      </p:sp>
      <p:sp>
        <p:nvSpPr>
          <p:cNvPr id="3993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399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F6D744-5764-47F9-A01C-2CABBF443391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14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4198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F57BED-7C88-41EE-86E3-2E64E438FB82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15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989" name="Picture 5" descr="2_p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2155825"/>
            <a:ext cx="81280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데이터베이스</a:t>
            </a:r>
            <a:r>
              <a:rPr lang="en-US" altLang="ko-KR" sz="2000" b="1" smtClean="0"/>
              <a:t>(relational database) </a:t>
            </a:r>
            <a:r>
              <a:rPr lang="ko-KR" altLang="en-US" sz="2000" b="1" smtClean="0"/>
              <a:t>스키마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하나 이상의 릴레이션 스키마들로 이루어짐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데이터베이스 인스턴스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릴레이션 인스턴스들의 모임으로 구성됨</a:t>
            </a:r>
          </a:p>
        </p:txBody>
      </p:sp>
      <p:sp>
        <p:nvSpPr>
          <p:cNvPr id="4403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440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68F746-7797-45FA-8AB9-6BE68BD065E9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16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4608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5878CD-5D9C-46F3-82A2-3B8F91151AC3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17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6085" name="Picture 5" descr="2_p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1366838"/>
            <a:ext cx="62896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 descr="70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0025" y="2686050"/>
            <a:ext cx="6092825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투플들의 집합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각 릴레이션은 오직 하나의 레코드 타입만 포함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한 애트리뷰트 내의 값들은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800" b="1" smtClean="0"/>
              <a:t>    모두 같은 유형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애트리뷰트들의 순서는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800" b="1" smtClean="0"/>
              <a:t>    중요하지 않음</a:t>
            </a:r>
          </a:p>
        </p:txBody>
      </p:sp>
      <p:sp>
        <p:nvSpPr>
          <p:cNvPr id="4813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481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7F352E-111F-4B92-84AE-3FFD9B542BDF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18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2.2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특성</a:t>
            </a:r>
          </a:p>
        </p:txBody>
      </p:sp>
      <p:pic>
        <p:nvPicPr>
          <p:cNvPr id="48134" name="Picture 4" descr="2_p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1513" y="3294063"/>
            <a:ext cx="427672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계속</a:t>
            </a:r>
            <a:r>
              <a:rPr lang="en-US" altLang="ko-KR" sz="2000" b="1" smtClean="0"/>
              <a:t>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동일한 투플이 두 개 이상 존재하지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800" b="1" smtClean="0"/>
              <a:t>		   </a:t>
            </a:r>
            <a:r>
              <a:rPr lang="ko-KR" altLang="en-US" sz="1800" b="1" smtClean="0">
                <a:sym typeface="Wingdings 3" pitchFamily="18" charset="2"/>
              </a:rPr>
              <a:t>  </a:t>
            </a:r>
            <a:r>
              <a:rPr lang="ko-KR" altLang="en-US" sz="1800" b="1" smtClean="0">
                <a:solidFill>
                  <a:srgbClr val="FF3300"/>
                </a:solidFill>
              </a:rPr>
              <a:t>키</a:t>
            </a:r>
            <a:r>
              <a:rPr lang="ko-KR" altLang="en-US" sz="1800" b="1" smtClean="0"/>
              <a:t>가 존재함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한 투플의 각 애트리뷰트는 원자값을 가짐</a:t>
            </a:r>
          </a:p>
        </p:txBody>
      </p:sp>
      <p:sp>
        <p:nvSpPr>
          <p:cNvPr id="5017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5018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7F5002-5D56-4778-8AFB-A6A3D8010911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19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2.2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특성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0182" name="Picture 5" descr="2_p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738" y="3878263"/>
            <a:ext cx="67405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563688"/>
            <a:ext cx="8458200" cy="4902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 모델은 지금까지 제안된 데이터 모델들 중에서 가장 개념이 단순한 데이터 모델의 하나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IBM </a:t>
            </a:r>
            <a:r>
              <a:rPr lang="ko-KR" altLang="en-US" sz="2000" b="1" smtClean="0"/>
              <a:t>연구소에 근무하던 </a:t>
            </a:r>
            <a:r>
              <a:rPr lang="en-US" altLang="ko-KR" sz="2000" b="1" smtClean="0">
                <a:solidFill>
                  <a:srgbClr val="FF3300"/>
                </a:solidFill>
              </a:rPr>
              <a:t>E.F. Codd</a:t>
            </a:r>
            <a:r>
              <a:rPr lang="ko-KR" altLang="en-US" sz="2000" b="1" smtClean="0"/>
              <a:t>가 </a:t>
            </a:r>
            <a:r>
              <a:rPr lang="en-US" altLang="ko-KR" sz="2000" b="1" smtClean="0"/>
              <a:t>1970</a:t>
            </a:r>
            <a:r>
              <a:rPr lang="ko-KR" altLang="en-US" sz="2000" b="1" smtClean="0"/>
              <a:t>년에 관계 데이터 모델을 제안함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 모델을 최초로 구현한 가장 중요한 관계 </a:t>
            </a:r>
            <a:r>
              <a:rPr lang="en-US" altLang="ko-KR" sz="2000" b="1" smtClean="0"/>
              <a:t>DBMS </a:t>
            </a:r>
            <a:r>
              <a:rPr lang="ko-KR" altLang="en-US" sz="2000" b="1" smtClean="0"/>
              <a:t>시제품은 </a:t>
            </a:r>
            <a:r>
              <a:rPr lang="en-US" altLang="ko-KR" sz="2000" b="1" smtClean="0"/>
              <a:t>1970</a:t>
            </a:r>
            <a:r>
              <a:rPr lang="ko-KR" altLang="en-US" sz="2000" b="1" smtClean="0"/>
              <a:t>년 대에 </a:t>
            </a:r>
            <a:r>
              <a:rPr lang="en-US" altLang="ko-KR" sz="2000" b="1" smtClean="0"/>
              <a:t>IBM </a:t>
            </a:r>
            <a:r>
              <a:rPr lang="ko-KR" altLang="en-US" sz="2000" b="1" smtClean="0"/>
              <a:t>연구소에서 개발된 </a:t>
            </a:r>
            <a:r>
              <a:rPr lang="en-US" altLang="ko-KR" sz="2000" b="1" smtClean="0">
                <a:solidFill>
                  <a:srgbClr val="FF3300"/>
                </a:solidFill>
              </a:rPr>
              <a:t>System R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1980</a:t>
            </a:r>
            <a:r>
              <a:rPr lang="ko-KR" altLang="en-US" sz="2000" b="1" smtClean="0"/>
              <a:t>년대 후반부터 여러 가지 데이터 모델들이 새로 등장했지만 관계 </a:t>
            </a:r>
            <a:r>
              <a:rPr lang="en-US" altLang="ko-KR" sz="2000" b="1" smtClean="0"/>
              <a:t>DBMS</a:t>
            </a:r>
            <a:r>
              <a:rPr lang="ko-KR" altLang="en-US" sz="2000" b="1" smtClean="0"/>
              <a:t>는 여전히 가장 널리 사용되는 </a:t>
            </a:r>
            <a:r>
              <a:rPr lang="en-US" altLang="ko-KR" sz="2000" b="1" smtClean="0"/>
              <a:t>DBMS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b="1" smtClean="0">
              <a:latin typeface="신명조" charset="-127"/>
              <a:ea typeface="신명조" charset="-127"/>
            </a:endParaRPr>
          </a:p>
        </p:txBody>
      </p:sp>
      <p:sp>
        <p:nvSpPr>
          <p:cNvPr id="1536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E62E92-3965-412E-BB0A-4361746FD9A9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. </a:t>
            </a:r>
            <a:r>
              <a:rPr lang="ko-KR" altLang="en-US" sz="3000" b="1">
                <a:solidFill>
                  <a:schemeClr val="accent2"/>
                </a:solidFill>
              </a:rPr>
              <a:t>관계 데이터 모델과 제약조건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계속</a:t>
            </a:r>
            <a:r>
              <a:rPr lang="en-US" altLang="ko-KR" sz="2000" b="1" smtClean="0"/>
              <a:t>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각 애트리뷰트의 이름은 한 릴레이션 내에서만 고유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투플들의 순서는 중요하지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endParaRPr lang="ko-KR" altLang="en-US" sz="1800" b="1" smtClean="0"/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smtClean="0">
              <a:latin typeface="신명조" charset="-127"/>
              <a:ea typeface="신명조" charset="-127"/>
            </a:endParaRPr>
          </a:p>
        </p:txBody>
      </p:sp>
      <p:sp>
        <p:nvSpPr>
          <p:cNvPr id="5222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5222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A8C2EA-3BBE-462A-A23B-FE8EE70AE843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20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2.2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특성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2230" name="Picture 5" descr="2_p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225" y="2997200"/>
            <a:ext cx="483235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각 투플을 고유하게 식별할 수 있는 하나 이상의 애트리뷰트들의 모임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 </a:t>
            </a:r>
            <a:r>
              <a:rPr lang="ko-KR" altLang="en-US" sz="1800" b="1" smtClean="0">
                <a:solidFill>
                  <a:srgbClr val="FF3300"/>
                </a:solidFill>
              </a:rPr>
              <a:t>수퍼 키</a:t>
            </a:r>
            <a:r>
              <a:rPr lang="en-US" altLang="ko-KR" sz="1800" b="1" smtClean="0"/>
              <a:t>(superkey), </a:t>
            </a:r>
            <a:r>
              <a:rPr lang="ko-KR" altLang="en-US" sz="1800" b="1" smtClean="0">
                <a:solidFill>
                  <a:srgbClr val="FF3300"/>
                </a:solidFill>
              </a:rPr>
              <a:t>후보 키</a:t>
            </a:r>
            <a:r>
              <a:rPr lang="en-US" altLang="ko-KR" sz="1800" b="1" smtClean="0"/>
              <a:t>(candidate key), </a:t>
            </a:r>
            <a:r>
              <a:rPr lang="ko-KR" altLang="en-US" sz="1800" b="1" smtClean="0">
                <a:solidFill>
                  <a:srgbClr val="FF3300"/>
                </a:solidFill>
              </a:rPr>
              <a:t>기본 키</a:t>
            </a:r>
            <a:r>
              <a:rPr lang="en-US" altLang="ko-KR" sz="1800" b="1" smtClean="0"/>
              <a:t>(primary key), </a:t>
            </a:r>
            <a:r>
              <a:rPr lang="ko-KR" altLang="en-US" sz="1800" b="1" smtClean="0">
                <a:solidFill>
                  <a:srgbClr val="FF3300"/>
                </a:solidFill>
              </a:rPr>
              <a:t>대체 키</a:t>
            </a:r>
            <a:r>
              <a:rPr lang="en-US" altLang="ko-KR" sz="1800" b="1" smtClean="0"/>
              <a:t>(alternate key), </a:t>
            </a:r>
            <a:r>
              <a:rPr lang="ko-KR" altLang="en-US" sz="1800" b="1" smtClean="0">
                <a:solidFill>
                  <a:srgbClr val="FF3300"/>
                </a:solidFill>
              </a:rPr>
              <a:t>외래 키</a:t>
            </a:r>
            <a:r>
              <a:rPr lang="en-US" altLang="ko-KR" sz="1800" b="1" smtClean="0"/>
              <a:t>(foreign key)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수퍼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한 릴레이션 내의 특정 투플을 고유하게 식별하는 하나의 애트리뷰트 또는 애트리뷰트들의 집합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: </a:t>
            </a:r>
            <a:r>
              <a:rPr lang="ko-KR" altLang="en-US" sz="1800" b="1" smtClean="0"/>
              <a:t>신용카드 회사의 고객 릴레이션에서 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신용카드번호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주소</a:t>
            </a:r>
            <a:r>
              <a:rPr lang="en-US" altLang="ko-KR" sz="1800" b="1" smtClean="0"/>
              <a:t>) </a:t>
            </a:r>
            <a:r>
              <a:rPr lang="ko-KR" altLang="en-US" sz="1800" b="1" smtClean="0"/>
              <a:t>또는 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주민등록번호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이름</a:t>
            </a:r>
            <a:r>
              <a:rPr lang="en-US" altLang="ko-KR" sz="1800" b="1" smtClean="0"/>
              <a:t>) </a:t>
            </a:r>
            <a:r>
              <a:rPr lang="ko-KR" altLang="en-US" sz="1800" b="1" smtClean="0"/>
              <a:t>또는 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주민등록번호</a:t>
            </a:r>
            <a:r>
              <a:rPr lang="en-US" altLang="ko-KR" sz="1800" b="1" smtClean="0"/>
              <a:t>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투플들을 고유하게 식별하는데 꼭 필요하지 않은 애트리뷰트들을 포함할 수 있음</a:t>
            </a:r>
          </a:p>
        </p:txBody>
      </p:sp>
      <p:sp>
        <p:nvSpPr>
          <p:cNvPr id="5427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542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163A08-36F3-4B55-A47D-FBE5D6D2A312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21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19213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후보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b="1" smtClean="0"/>
              <a:t>각 투플을 고유하게 식별하는 최소한의 애트리뷰트들의 모임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b="1" smtClean="0"/>
              <a:t>예</a:t>
            </a:r>
            <a:r>
              <a:rPr lang="en-US" altLang="ko-KR" sz="1600" b="1" smtClean="0"/>
              <a:t>: (</a:t>
            </a:r>
            <a:r>
              <a:rPr lang="ko-KR" altLang="en-US" sz="1600" b="1" smtClean="0"/>
              <a:t>신용카드번호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주소</a:t>
            </a:r>
            <a:r>
              <a:rPr lang="en-US" altLang="ko-KR" sz="1600" b="1" smtClean="0"/>
              <a:t>)</a:t>
            </a:r>
            <a:r>
              <a:rPr lang="ko-KR" altLang="en-US" sz="1600" b="1" smtClean="0"/>
              <a:t>는 신용카드 회사의 고객 릴레이션의 후보 키가 아니지만 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신용카드번호</a:t>
            </a:r>
            <a:r>
              <a:rPr lang="en-US" altLang="ko-KR" sz="1600" b="1" smtClean="0"/>
              <a:t>)</a:t>
            </a:r>
            <a:r>
              <a:rPr lang="ko-KR" altLang="en-US" sz="1600" b="1" smtClean="0"/>
              <a:t>는 후보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b="1" smtClean="0"/>
              <a:t>모든 릴레이션에는 최소한 한 개 이상의 후보 키가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b="1" smtClean="0"/>
              <a:t>후보 키도 두 개 이상의 애트리뷰트로 이루어질 수 있으며 이런 경우에 </a:t>
            </a:r>
            <a:r>
              <a:rPr lang="ko-KR" altLang="en-US" sz="1600" b="1" smtClean="0">
                <a:solidFill>
                  <a:srgbClr val="FF3300"/>
                </a:solidFill>
              </a:rPr>
              <a:t>복합 키</a:t>
            </a:r>
            <a:r>
              <a:rPr lang="en-US" altLang="ko-KR" sz="1600" b="1" smtClean="0"/>
              <a:t>(composite key)</a:t>
            </a:r>
            <a:r>
              <a:rPr lang="ko-KR" altLang="en-US" sz="1600" b="1" smtClean="0"/>
              <a:t>라고 부름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b="1" smtClean="0"/>
              <a:t>예</a:t>
            </a:r>
            <a:r>
              <a:rPr lang="en-US" altLang="ko-KR" sz="1600" b="1" smtClean="0"/>
              <a:t>: (</a:t>
            </a:r>
            <a:r>
              <a:rPr lang="ko-KR" altLang="en-US" sz="1600" b="1" smtClean="0"/>
              <a:t>학번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과목번호</a:t>
            </a:r>
            <a:r>
              <a:rPr lang="en-US" altLang="ko-KR" sz="1600" b="1" smtClean="0"/>
              <a:t>)</a:t>
            </a:r>
            <a:r>
              <a:rPr lang="ko-KR" altLang="en-US" sz="1600" b="1" smtClean="0"/>
              <a:t>가 후보 키</a:t>
            </a:r>
            <a:r>
              <a:rPr lang="ko-KR" altLang="en-US" sz="1600" smtClean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5632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5632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184914-688A-46E3-88A4-C3D10EA59327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22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6326" name="Picture 4" descr="2_p_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8488" y="3867150"/>
            <a:ext cx="4408487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264A5-6748-49CE-B3D4-030432BA0D45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23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34988" y="1606550"/>
            <a:ext cx="8151812" cy="944563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/>
              <a:t>그림 </a:t>
            </a:r>
            <a:r>
              <a:rPr lang="en-US" altLang="ko-KR">
                <a:latin typeface="╜┼╕φ┴╢" charset="0"/>
              </a:rPr>
              <a:t>2.10</a:t>
            </a:r>
            <a:r>
              <a:rPr lang="ko-KR" altLang="en-US"/>
              <a:t>의 학생 릴레이션에서 이름이 후보 키가 될 수 있는가</a:t>
            </a:r>
            <a:r>
              <a:rPr lang="en-US" altLang="ko-KR">
                <a:latin typeface="╜┼╕φ┴╢" charset="0"/>
              </a:rPr>
              <a:t>? 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/>
              <a:t>그림 </a:t>
            </a:r>
            <a:r>
              <a:rPr lang="en-US" altLang="ko-KR">
                <a:latin typeface="╜┼╕φ┴╢" charset="0"/>
              </a:rPr>
              <a:t>2.10</a:t>
            </a:r>
            <a:r>
              <a:rPr lang="ko-KR" altLang="en-US"/>
              <a:t>의 학생 릴레이션에서 이메일이 후보 키가 될 수 있는가</a:t>
            </a:r>
            <a:r>
              <a:rPr lang="en-US" altLang="ko-KR">
                <a:latin typeface="╜┼╕φ┴╢" charset="0"/>
              </a:rPr>
              <a:t>? </a:t>
            </a:r>
          </a:p>
        </p:txBody>
      </p:sp>
      <p:pic>
        <p:nvPicPr>
          <p:cNvPr id="58374" name="Picture 6" descr="2_p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525" y="2897188"/>
            <a:ext cx="7116763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기본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한 릴레이션에 후보 키가 두 개 이상 있으면 설계자 또는 데이터베이스 관리자가 이들 중에서 하나를 기본 키로 선정함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: </a:t>
            </a:r>
            <a:r>
              <a:rPr lang="ko-KR" altLang="en-US" sz="1800" b="1" smtClean="0"/>
              <a:t>신용카드 회사의 고객 릴레이션에서 신용카드번호와 주민등록번호가 후보 키가 될 수 있음</a:t>
            </a:r>
            <a:r>
              <a:rPr lang="en-US" altLang="ko-KR" sz="1800" b="1" smtClean="0"/>
              <a:t>. </a:t>
            </a:r>
            <a:r>
              <a:rPr lang="ko-KR" altLang="en-US" sz="1800" b="1" smtClean="0"/>
              <a:t>이 중에서 신용카드 번호를 기본 키로 선정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자연스러운 기본 키를 찾을 수 없는 경우에는 레코드 번호와 같이 종종 인위적인 키 애트리뷰트를 릴레이션에 추가할 수 있음</a:t>
            </a:r>
            <a:r>
              <a:rPr lang="ko-KR" altLang="en-US" sz="1800" smtClean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6041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604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E1F525-1339-4AC1-BB41-925F2252FB41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24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대체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기본 키가 아닌 후보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: </a:t>
            </a:r>
            <a:r>
              <a:rPr lang="ko-KR" altLang="en-US" sz="1800" b="1" smtClean="0"/>
              <a:t>신용카드 회사의 고객 릴레이션에서 신용카드번호를 기본 키로 선정하면 주민등록번호는 대체 키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외래 키</a:t>
            </a:r>
            <a:endParaRPr lang="ko-KR" altLang="en-US" smtClean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어떤 릴레이션의 기본 키를 참조하는 애트리뷰트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관계 데이터베이스에서 릴레이션들 간의 관계를 나타내기 위해서 사용됨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외래 키 애트리뷰트는 참조되는 릴레이션의 기본 키와 동일한 도메인을 가져야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자신이 속한 릴레이션의 기본 키의 구성요소가 되거나 되지 않을 수 있음</a:t>
            </a:r>
          </a:p>
        </p:txBody>
      </p:sp>
      <p:sp>
        <p:nvSpPr>
          <p:cNvPr id="6246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6246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80BC34-8247-41D4-BB83-12C5C4C65BAB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25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8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35075" y="1971675"/>
            <a:ext cx="6665913" cy="3581400"/>
          </a:xfrm>
          <a:noFill/>
        </p:spPr>
      </p:pic>
      <p:sp>
        <p:nvSpPr>
          <p:cNvPr id="64515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3575D6-1A99-4041-BF60-5AC2CC300977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26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4516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48688" cy="47244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/>
              <a:t>외래 키의 유형</a:t>
            </a:r>
            <a:endParaRPr lang="ko-KR" altLang="en-US" sz="2000" smtClean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다른 릴레이션의 기본 키를 참조하는 외래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╜┼╕φ┴╢" charset="0"/>
              <a:ea typeface="신명조" charset="-127"/>
            </a:endParaRPr>
          </a:p>
        </p:txBody>
      </p:sp>
      <p:pic>
        <p:nvPicPr>
          <p:cNvPr id="6656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43013" y="2747963"/>
            <a:ext cx="6713537" cy="3213100"/>
          </a:xfrm>
          <a:noFill/>
        </p:spPr>
      </p:pic>
      <p:sp>
        <p:nvSpPr>
          <p:cNvPr id="66564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2F3962-2CB7-4554-8C9A-A096F82A40B8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27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6565" name="바닥글 개체 틀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24850" cy="47244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/>
              <a:t>외래 키의 유형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계속</a:t>
            </a:r>
            <a:r>
              <a:rPr lang="en-US" altLang="ko-KR" sz="1800" b="1" smtClean="0"/>
              <a:t>)</a:t>
            </a:r>
            <a:endParaRPr lang="en-US" altLang="ko-KR" sz="2000" smtClean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자체 릴레이션의 기본 키를 참조하는 외래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╜┼╕φ┴╢" charset="0"/>
              <a:ea typeface="신명조" charset="-127"/>
            </a:endParaRPr>
          </a:p>
        </p:txBody>
      </p:sp>
      <p:pic>
        <p:nvPicPr>
          <p:cNvPr id="6861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09713" y="2663825"/>
            <a:ext cx="4800600" cy="3341688"/>
          </a:xfrm>
          <a:noFill/>
        </p:spPr>
      </p:pic>
      <p:sp>
        <p:nvSpPr>
          <p:cNvPr id="6861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5F5742-DE67-4543-A337-99EA56440C80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28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8613" name="바닥글 개체 틀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289925" cy="47244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/>
              <a:t>외래 키의 유형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계속</a:t>
            </a:r>
            <a:r>
              <a:rPr lang="en-US" altLang="ko-KR" sz="1800" b="1" smtClean="0"/>
              <a:t>)</a:t>
            </a:r>
            <a:endParaRPr lang="en-US" altLang="ko-KR" sz="2000" smtClean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기본 키의 구성요소가 되는 외래 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╜┼╕φ┴╢" charset="0"/>
              <a:ea typeface="신명조" charset="-127"/>
            </a:endParaRPr>
          </a:p>
        </p:txBody>
      </p:sp>
      <p:pic>
        <p:nvPicPr>
          <p:cNvPr id="70659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58850" y="2882900"/>
            <a:ext cx="7500938" cy="2867025"/>
          </a:xfrm>
          <a:noFill/>
        </p:spPr>
      </p:pic>
      <p:sp>
        <p:nvSpPr>
          <p:cNvPr id="706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60ECCD-DF52-4AE8-8D41-1952760CBA23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29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0661" name="바닥글 개체 틀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2.3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릴레이션의 키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47863" y="1747838"/>
            <a:ext cx="5324475" cy="3103562"/>
          </a:xfrm>
          <a:noFill/>
        </p:spPr>
      </p:pic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36C6DC-AC1C-470B-AFD4-5A132DD93445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62025" y="546100"/>
            <a:ext cx="730567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. </a:t>
            </a:r>
            <a:r>
              <a:rPr lang="ko-KR" altLang="en-US" sz="3000" b="1">
                <a:solidFill>
                  <a:schemeClr val="accent2"/>
                </a:solidFill>
              </a:rPr>
              <a:t>관계 데이터 모델과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데이터 무결성</a:t>
            </a:r>
            <a:r>
              <a:rPr lang="en-US" altLang="ko-KR" sz="2000" b="1" smtClean="0"/>
              <a:t>(data integrity)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데이터의 정확성 또는 유효성을 의미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일관된 데이터베이스 상태를 정의하는 규칙들을 묵시적으로 또는 명시적으로 정의함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무결성 제약조건은 데이터베이스 상태가 만족시켜야 하는 조건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데이터베이스가 갱신될 때 </a:t>
            </a:r>
            <a:r>
              <a:rPr lang="en-US" altLang="ko-KR" sz="1800" b="1" smtClean="0"/>
              <a:t>DBMS</a:t>
            </a:r>
            <a:r>
              <a:rPr lang="ko-KR" altLang="en-US" sz="1800" b="1" smtClean="0"/>
              <a:t>가 자동적으로 일관성 조건을 검사하므로 응용 프로그램들은 일관성 조건을 검사할 필요가 없음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smtClean="0">
              <a:latin typeface="╜┼╕φ┴╢" charset="0"/>
              <a:ea typeface="신명조" charset="-127"/>
            </a:endParaRPr>
          </a:p>
        </p:txBody>
      </p:sp>
      <p:sp>
        <p:nvSpPr>
          <p:cNvPr id="7270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727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DAEB3D-D772-4979-A140-EDEC0109C199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30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도메인 제약조건</a:t>
            </a:r>
            <a:r>
              <a:rPr lang="en-US" altLang="ko-KR" sz="2000" b="1" smtClean="0"/>
              <a:t>(domain constraint)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각 애트리뷰트 값이 반드시 원자값이어야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애트리뷰트 값의 디폴트 값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가능한 값들의 범위 등을 지정할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데이터 형식을 통해 값들의 유형을 제한하고</a:t>
            </a:r>
            <a:r>
              <a:rPr lang="en-US" altLang="ko-KR" sz="1800" b="1" smtClean="0"/>
              <a:t>, CHECK </a:t>
            </a:r>
            <a:r>
              <a:rPr lang="ko-KR" altLang="en-US" sz="1800" b="1" smtClean="0"/>
              <a:t>제약 조건을 통해 값들의 범위를 제한할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SQL2</a:t>
            </a:r>
            <a:r>
              <a:rPr lang="ko-KR" altLang="en-US" sz="1800" b="1" smtClean="0"/>
              <a:t>는 도메인을 명시적으로 정의하는 것을 허용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ko-KR" altLang="en-US" sz="1800" b="1" smtClean="0"/>
          </a:p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키 제약조건</a:t>
            </a:r>
            <a:r>
              <a:rPr lang="en-US" altLang="ko-KR" sz="2000" b="1" smtClean="0"/>
              <a:t>(key constraint)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키 애트리뷰트에 중복된 값이 존재해서는 안됨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b="1" smtClean="0"/>
          </a:p>
        </p:txBody>
      </p:sp>
      <p:sp>
        <p:nvSpPr>
          <p:cNvPr id="7475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7475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59378F-5748-4530-9BCD-754EE3B8A0CB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31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기본 키와 </a:t>
            </a:r>
            <a:r>
              <a:rPr lang="ko-KR" altLang="en-US" sz="2000" b="1" smtClean="0">
                <a:solidFill>
                  <a:srgbClr val="FF3300"/>
                </a:solidFill>
              </a:rPr>
              <a:t>엔티티 무결성 제약조건</a:t>
            </a:r>
            <a:r>
              <a:rPr lang="en-US" altLang="ko-KR" sz="2000" b="1" smtClean="0"/>
              <a:t>(entity integrity constraint)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릴레이션의 기본 키를 구성하는 어떤 애트리뷰트도 널값을 가질 수 없음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대체 키에는 적용되지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사용자는 릴레이션을 생성하는 데이터 정의문에서 어떤 애트리뷰트가 릴레이션의 기본 키의 구성요소인가를 </a:t>
            </a:r>
            <a:r>
              <a:rPr lang="en-US" altLang="ko-KR" sz="1800" b="1" smtClean="0"/>
              <a:t>DBMS</a:t>
            </a:r>
            <a:r>
              <a:rPr lang="ko-KR" altLang="en-US" sz="1800" b="1" smtClean="0"/>
              <a:t>에게 알려줌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b="1" smtClean="0"/>
          </a:p>
        </p:txBody>
      </p:sp>
      <p:sp>
        <p:nvSpPr>
          <p:cNvPr id="7680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7680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3802EB-7A12-4F7D-9BAD-1EFE7B959E10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32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외래 키와 </a:t>
            </a:r>
            <a:r>
              <a:rPr lang="ko-KR" altLang="en-US" sz="2000" b="1" smtClean="0">
                <a:solidFill>
                  <a:srgbClr val="FF3300"/>
                </a:solidFill>
              </a:rPr>
              <a:t>참조 무결성 제약조건</a:t>
            </a:r>
            <a:r>
              <a:rPr lang="en-US" altLang="ko-KR" sz="2000" b="1" smtClean="0"/>
              <a:t>(referential integrity constraint)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참조 무결성 제약조건은 두 릴레이션의 연관된 투플들 사이의 일관성을 유지하는데 사용됨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관계 데이터베이스가 포인터 없이 오직 릴레이션들로만 이루어지고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릴레이션 사이의 관계들이 다른 릴레이션의 기본 키를 참조하는 것을 기반으로 하여 묵시적으로 표현되기 때문에 외래 키의 개념이 중요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릴레이션 </a:t>
            </a:r>
            <a:r>
              <a:rPr lang="en-US" altLang="ko-KR" sz="1800" b="1" smtClean="0"/>
              <a:t>R2</a:t>
            </a:r>
            <a:r>
              <a:rPr lang="ko-KR" altLang="en-US" sz="1800" b="1" smtClean="0"/>
              <a:t>의 외래 키가 릴레이션 </a:t>
            </a:r>
            <a:r>
              <a:rPr lang="en-US" altLang="ko-KR" sz="1800" b="1" smtClean="0"/>
              <a:t>R1</a:t>
            </a:r>
            <a:r>
              <a:rPr lang="ko-KR" altLang="en-US" sz="1800" b="1" smtClean="0"/>
              <a:t>의 기본 키를 참조할 때 참조 무결성 제약조건은 아래의 두 조건 중 하나가 성립되면 만족됨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외래 키의 값은 </a:t>
            </a:r>
            <a:r>
              <a:rPr lang="en-US" altLang="ko-KR" b="1" smtClean="0"/>
              <a:t>R1</a:t>
            </a:r>
            <a:r>
              <a:rPr lang="ko-KR" altLang="en-US" b="1" smtClean="0"/>
              <a:t>의 어떤 투플의 기본 키 값과 같다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외래 키가 자신을 포함하고 있는 릴레이션의 기본 키를 구성하고 있지 않으면 널값을 가진다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b="1" smtClean="0"/>
          </a:p>
        </p:txBody>
      </p:sp>
      <p:sp>
        <p:nvSpPr>
          <p:cNvPr id="7885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788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F47038-C8B1-48C8-9E68-1A9B4D63814F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33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90763" y="2427288"/>
            <a:ext cx="4638675" cy="1744662"/>
          </a:xfrm>
          <a:noFill/>
        </p:spPr>
      </p:pic>
      <p:sp>
        <p:nvSpPr>
          <p:cNvPr id="8089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0D62CF-6EB9-416F-90D4-4E59FC1EB5AC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34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0900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무결성 제약조건의 유지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데이터베이스에 대한 갱신 연산은 삽입 연산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삭제 연산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수정 연산으로 구분함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DBMS</a:t>
            </a:r>
            <a:r>
              <a:rPr lang="ko-KR" altLang="en-US" sz="1800" b="1" smtClean="0"/>
              <a:t>는 각각의 갱신 연산에 대하여 데이터베이스가 무결성 제약조건들을 만족하도록 필요한 조치를 취함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DBMS</a:t>
            </a:r>
            <a:r>
              <a:rPr lang="ko-KR" altLang="en-US" sz="1800" b="1" smtClean="0"/>
              <a:t>는 외래 키가 갱신되거나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참조된 기본 키가 갱신되었을 때 참조 무결성 제약조건이 위배되지 않도록 해야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EMPLOYEE </a:t>
            </a:r>
            <a:r>
              <a:rPr lang="ko-KR" altLang="en-US" sz="1800" b="1" smtClean="0"/>
              <a:t>릴레이션의 </a:t>
            </a:r>
            <a:r>
              <a:rPr lang="en-US" altLang="ko-KR" sz="1800" b="1" smtClean="0"/>
              <a:t>DNO </a:t>
            </a:r>
            <a:r>
              <a:rPr lang="ko-KR" altLang="en-US" sz="1800" b="1" smtClean="0"/>
              <a:t>애트리뷰트가 </a:t>
            </a:r>
            <a:r>
              <a:rPr lang="en-US" altLang="ko-KR" sz="1800" b="1" smtClean="0"/>
              <a:t>DEPARTMENT </a:t>
            </a:r>
            <a:r>
              <a:rPr lang="ko-KR" altLang="en-US" sz="1800" b="1" smtClean="0"/>
              <a:t>릴레이션의 기본 키인 </a:t>
            </a:r>
            <a:r>
              <a:rPr lang="en-US" altLang="ko-KR" sz="1800" b="1" smtClean="0"/>
              <a:t>DEPTNO</a:t>
            </a:r>
            <a:r>
              <a:rPr lang="ko-KR" altLang="en-US" sz="1800" b="1" smtClean="0"/>
              <a:t>를 참조하는 외래 키이므로</a:t>
            </a:r>
            <a:r>
              <a:rPr lang="en-US" altLang="ko-KR" sz="1800" b="1" smtClean="0"/>
              <a:t>, DEPARTMENT</a:t>
            </a:r>
            <a:r>
              <a:rPr lang="ko-KR" altLang="en-US" sz="1800" b="1" smtClean="0"/>
              <a:t>를 </a:t>
            </a:r>
            <a:r>
              <a:rPr lang="ko-KR" altLang="en-US" sz="1800" b="1" smtClean="0">
                <a:solidFill>
                  <a:srgbClr val="FF3300"/>
                </a:solidFill>
              </a:rPr>
              <a:t>참조된 릴레이션</a:t>
            </a:r>
            <a:r>
              <a:rPr lang="en-US" altLang="ko-KR" sz="1800" b="1" smtClean="0"/>
              <a:t>, EMPLOYEE</a:t>
            </a:r>
            <a:r>
              <a:rPr lang="ko-KR" altLang="en-US" sz="1800" b="1" smtClean="0"/>
              <a:t>를 </a:t>
            </a:r>
            <a:r>
              <a:rPr lang="ko-KR" altLang="en-US" sz="1800" b="1" smtClean="0">
                <a:solidFill>
                  <a:srgbClr val="FF3300"/>
                </a:solidFill>
              </a:rPr>
              <a:t>참조하는 릴레이션</a:t>
            </a:r>
            <a:r>
              <a:rPr lang="ko-KR" altLang="en-US" sz="1800" b="1" smtClean="0"/>
              <a:t>으로 부르기로 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en-US" altLang="ko-KR" sz="1800" b="1" smtClean="0"/>
          </a:p>
        </p:txBody>
      </p:sp>
      <p:sp>
        <p:nvSpPr>
          <p:cNvPr id="8294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829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71D9F9-C5AC-4FC8-910F-2F1611566BB9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35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33538" y="2032000"/>
            <a:ext cx="5953125" cy="2535238"/>
          </a:xfrm>
          <a:noFill/>
        </p:spPr>
      </p:pic>
      <p:sp>
        <p:nvSpPr>
          <p:cNvPr id="84995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42F4C-9F00-495E-8AE5-583FBF2DEE34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36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4996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삽입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참조되는 릴레이션에 새로운 투플이 삽입되면 참조 무결성 제약조건은 위배되지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DEPARTMENT</a:t>
            </a:r>
            <a:r>
              <a:rPr lang="ko-KR" altLang="en-US" sz="1800" b="1" smtClean="0"/>
              <a:t>에 새로 삽입되는 투플의 기본 키 애트리뷰트의 값에 따라서는 도메인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키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엔티티 무결성 제약조건 등을 위배할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참조하는 릴레이션에 새로운 투플을 삽입할 때는 도메인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키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엔티티 무결성 제약조건 외에 참조 무결성 제약조건도 위배할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: EMPLOYEE </a:t>
            </a:r>
            <a:r>
              <a:rPr lang="ko-KR" altLang="en-US" sz="1800" b="1" smtClean="0"/>
              <a:t>릴레이션에 </a:t>
            </a:r>
            <a:r>
              <a:rPr lang="en-US" altLang="ko-KR" sz="1800" b="1" smtClean="0"/>
              <a:t>(4325, </a:t>
            </a:r>
            <a:r>
              <a:rPr lang="ko-KR" altLang="en-US" sz="1800" b="1" smtClean="0"/>
              <a:t>오혜원</a:t>
            </a:r>
            <a:r>
              <a:rPr lang="en-US" altLang="ko-KR" sz="1800" b="1" smtClean="0"/>
              <a:t>, 6)</a:t>
            </a:r>
            <a:r>
              <a:rPr lang="ko-KR" altLang="en-US" sz="1800" b="1" smtClean="0"/>
              <a:t>이라는 투플을 삽입하면 참조 무결성 제약조건을 위배하게 됨</a:t>
            </a:r>
          </a:p>
        </p:txBody>
      </p:sp>
      <p:sp>
        <p:nvSpPr>
          <p:cNvPr id="8704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870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99D15E-4323-45D7-B2DF-53A9F742C807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37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삭제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참조하는 릴레이션에서 투플이 삭제되면 도메인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키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엔티티 무결성 제약조건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참조 무결성 제약조건 등 모든 제약조건을 위배하지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참조되는 릴레이션에서 투플이 삭제되면 참조 무결성 제약조건을 위배하는 경우가 생기거나 생기지 않을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1: DEPARTMENT </a:t>
            </a:r>
            <a:r>
              <a:rPr lang="ko-KR" altLang="en-US" sz="1800" b="1" smtClean="0"/>
              <a:t>릴레이션에서 네 번째 투플인 </a:t>
            </a:r>
            <a:r>
              <a:rPr lang="en-US" altLang="ko-KR" sz="1800" b="1" smtClean="0"/>
              <a:t>(4, </a:t>
            </a:r>
            <a:r>
              <a:rPr lang="ko-KR" altLang="en-US" sz="1800" b="1" smtClean="0"/>
              <a:t>홍보</a:t>
            </a:r>
            <a:r>
              <a:rPr lang="en-US" altLang="ko-KR" sz="1800" b="1" smtClean="0"/>
              <a:t>, 8)</a:t>
            </a:r>
            <a:r>
              <a:rPr lang="ko-KR" altLang="en-US" sz="1800" b="1" smtClean="0"/>
              <a:t>을 삭제하더라도 참조 무결성 제약조건을 위배하지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예</a:t>
            </a:r>
            <a:r>
              <a:rPr lang="en-US" altLang="ko-KR" sz="1800" b="1" smtClean="0"/>
              <a:t>2: DEPARTMENT </a:t>
            </a:r>
            <a:r>
              <a:rPr lang="ko-KR" altLang="en-US" sz="1800" b="1" smtClean="0"/>
              <a:t>릴레이션에서 세 번째 투플인 </a:t>
            </a:r>
            <a:r>
              <a:rPr lang="en-US" altLang="ko-KR" sz="1800" b="1" smtClean="0"/>
              <a:t>(3, </a:t>
            </a:r>
            <a:r>
              <a:rPr lang="ko-KR" altLang="en-US" sz="1800" b="1" smtClean="0"/>
              <a:t>개발</a:t>
            </a:r>
            <a:r>
              <a:rPr lang="en-US" altLang="ko-KR" sz="1800" b="1" smtClean="0"/>
              <a:t>, 9)</a:t>
            </a:r>
            <a:r>
              <a:rPr lang="ko-KR" altLang="en-US" sz="1800" b="1" smtClean="0"/>
              <a:t>를 삭제하면 참조 무결성 제약조건을 위배하게 됨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sz="1800" b="1" smtClean="0"/>
          </a:p>
        </p:txBody>
      </p:sp>
      <p:sp>
        <p:nvSpPr>
          <p:cNvPr id="8909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890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7986EA-9630-445C-AF09-C49A2148D49D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38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참조 무결성 제약조건을 만족시키기 위해서 </a:t>
            </a:r>
            <a:r>
              <a:rPr lang="en-US" altLang="ko-KR" sz="2000" b="1" smtClean="0"/>
              <a:t>DBMS</a:t>
            </a:r>
            <a:r>
              <a:rPr lang="ko-KR" altLang="en-US" sz="2000" b="1" smtClean="0"/>
              <a:t>가 제공하는 옵션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제한</a:t>
            </a:r>
            <a:r>
              <a:rPr lang="en-US" altLang="ko-KR" sz="1800" b="1" smtClean="0"/>
              <a:t>(restricted)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위배를 야기한 연산을 단순히 거절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예</a:t>
            </a:r>
            <a:r>
              <a:rPr lang="en-US" altLang="ko-KR" b="1" smtClean="0"/>
              <a:t>: DEPARTMENT </a:t>
            </a:r>
            <a:r>
              <a:rPr lang="ko-KR" altLang="en-US" b="1" smtClean="0"/>
              <a:t>릴레이션에서 </a:t>
            </a:r>
            <a:r>
              <a:rPr lang="en-US" altLang="ko-KR" b="1" smtClean="0"/>
              <a:t>(3, </a:t>
            </a:r>
            <a:r>
              <a:rPr lang="ko-KR" altLang="en-US" b="1" smtClean="0"/>
              <a:t>개발</a:t>
            </a:r>
            <a:r>
              <a:rPr lang="en-US" altLang="ko-KR" b="1" smtClean="0"/>
              <a:t>, 9)</a:t>
            </a:r>
            <a:r>
              <a:rPr lang="ko-KR" altLang="en-US" b="1" smtClean="0"/>
              <a:t>를 삭제하면 참조 무결성 제약조건을 위배하게 되므로 삭제 연산을 거절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연쇄</a:t>
            </a:r>
            <a:r>
              <a:rPr lang="en-US" altLang="ko-KR" sz="1800" b="1" smtClean="0"/>
              <a:t>(cascade)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참조되는 릴레이션에서 투플을 삭제하고</a:t>
            </a:r>
            <a:r>
              <a:rPr lang="en-US" altLang="ko-KR" b="1" smtClean="0"/>
              <a:t>, </a:t>
            </a:r>
            <a:r>
              <a:rPr lang="ko-KR" altLang="en-US" b="1" smtClean="0"/>
              <a:t>참조하는 릴레이션에서 이 투플을 참조하는 투플들도 함께 삭제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예</a:t>
            </a:r>
            <a:r>
              <a:rPr lang="en-US" altLang="ko-KR" b="1" smtClean="0"/>
              <a:t>: DEPARTMENT </a:t>
            </a:r>
            <a:r>
              <a:rPr lang="ko-KR" altLang="en-US" b="1" smtClean="0"/>
              <a:t>릴레이션에서 </a:t>
            </a:r>
            <a:r>
              <a:rPr lang="en-US" altLang="ko-KR" b="1" smtClean="0"/>
              <a:t>(3, </a:t>
            </a:r>
            <a:r>
              <a:rPr lang="ko-KR" altLang="en-US" b="1" smtClean="0"/>
              <a:t>개발</a:t>
            </a:r>
            <a:r>
              <a:rPr lang="en-US" altLang="ko-KR" b="1" smtClean="0"/>
              <a:t>, 9)</a:t>
            </a:r>
            <a:r>
              <a:rPr lang="ko-KR" altLang="en-US" b="1" smtClean="0"/>
              <a:t>를 삭제하면 </a:t>
            </a:r>
            <a:r>
              <a:rPr lang="en-US" altLang="ko-KR" b="1" smtClean="0"/>
              <a:t>EMPLOYEE </a:t>
            </a:r>
            <a:r>
              <a:rPr lang="ko-KR" altLang="en-US" b="1" smtClean="0"/>
              <a:t>릴레이션에서 부서번호 </a:t>
            </a:r>
            <a:r>
              <a:rPr lang="en-US" altLang="ko-KR" b="1" smtClean="0"/>
              <a:t>3</a:t>
            </a:r>
            <a:r>
              <a:rPr lang="ko-KR" altLang="en-US" b="1" smtClean="0"/>
              <a:t>을 참조하는 두 번째 투플과 다섯 번째 투플도 함께 삭제</a:t>
            </a:r>
          </a:p>
        </p:txBody>
      </p:sp>
      <p:sp>
        <p:nvSpPr>
          <p:cNvPr id="9113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911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64C54B-A70B-4F1B-BFF2-5E033B9FB730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39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200" b="1" smtClean="0"/>
              <a:t>관계 데이터 모델이 큰 성공을 거둔 요인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바탕이 되는 데이터 구조로서 간단한 테이블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릴레이션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을 사용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중첩된 복잡한 구조가 없음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집합 위주로 데이터를 처리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숙련되지 않은 사용자도 쉽게 이해할 수 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표준 데이터베이스 응용에 대해 좋은 성능을 보임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다른 데이터 모델에 비해 이론이 잘 정립되었음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smtClean="0"/>
              <a:t>관계 데이터베이스 설계와 효율적인 질의 처리 면에서 뛰어난 장점을 가짐</a:t>
            </a:r>
          </a:p>
        </p:txBody>
      </p:sp>
      <p:sp>
        <p:nvSpPr>
          <p:cNvPr id="1945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CCE803-503B-4F1D-B26B-2944CA72445F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4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962025" y="546100"/>
            <a:ext cx="730567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. </a:t>
            </a:r>
            <a:r>
              <a:rPr lang="ko-KR" altLang="en-US" sz="3000" b="1">
                <a:solidFill>
                  <a:schemeClr val="accent2"/>
                </a:solidFill>
              </a:rPr>
              <a:t>관계 데이터 모델과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93738" y="2128838"/>
            <a:ext cx="7721600" cy="2881312"/>
          </a:xfrm>
          <a:noFill/>
        </p:spPr>
      </p:pic>
      <p:sp>
        <p:nvSpPr>
          <p:cNvPr id="93187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7168EC-0DFC-4899-8493-C3F39A162421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40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3188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참조 무결성 제약조건을 만족시키기 위해서 </a:t>
            </a:r>
            <a:r>
              <a:rPr lang="en-US" altLang="ko-KR" sz="2000" b="1" smtClean="0"/>
              <a:t>DBMS</a:t>
            </a:r>
            <a:r>
              <a:rPr lang="ko-KR" altLang="en-US" sz="2000" b="1" smtClean="0"/>
              <a:t>가 제공하는 옵션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계속</a:t>
            </a:r>
            <a:r>
              <a:rPr lang="en-US" altLang="ko-KR" sz="2000" b="1" smtClean="0"/>
              <a:t>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널값</a:t>
            </a:r>
            <a:r>
              <a:rPr lang="en-US" altLang="ko-KR" sz="1800" b="1" smtClean="0"/>
              <a:t>(nullify)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참조되는 릴레이션에서 투플을 삭제하고</a:t>
            </a:r>
            <a:r>
              <a:rPr lang="en-US" altLang="ko-KR" b="1" smtClean="0"/>
              <a:t>, </a:t>
            </a:r>
            <a:r>
              <a:rPr lang="ko-KR" altLang="en-US" b="1" smtClean="0"/>
              <a:t>참조하는 릴레이션에서 이 투플을 참조하는 투플들의 외래 키에 널값을 삽입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예</a:t>
            </a:r>
            <a:r>
              <a:rPr lang="en-US" altLang="ko-KR" b="1" smtClean="0"/>
              <a:t>: DEPARTMENT </a:t>
            </a:r>
            <a:r>
              <a:rPr lang="ko-KR" altLang="en-US" b="1" smtClean="0"/>
              <a:t>릴레이션에서 </a:t>
            </a:r>
            <a:r>
              <a:rPr lang="en-US" altLang="ko-KR" b="1" smtClean="0"/>
              <a:t>(3, </a:t>
            </a:r>
            <a:r>
              <a:rPr lang="ko-KR" altLang="en-US" b="1" smtClean="0"/>
              <a:t>개발</a:t>
            </a:r>
            <a:r>
              <a:rPr lang="en-US" altLang="ko-KR" b="1" smtClean="0"/>
              <a:t>, 9)</a:t>
            </a:r>
            <a:r>
              <a:rPr lang="ko-KR" altLang="en-US" b="1" smtClean="0"/>
              <a:t>를 삭제하면 </a:t>
            </a:r>
            <a:r>
              <a:rPr lang="en-US" altLang="ko-KR" b="1" smtClean="0"/>
              <a:t>EMPLOYEE </a:t>
            </a:r>
            <a:r>
              <a:rPr lang="ko-KR" altLang="en-US" b="1" smtClean="0"/>
              <a:t>릴레이션에서 부서번호 </a:t>
            </a:r>
            <a:r>
              <a:rPr lang="en-US" altLang="ko-KR" b="1" smtClean="0"/>
              <a:t>3</a:t>
            </a:r>
            <a:r>
              <a:rPr lang="ko-KR" altLang="en-US" b="1" smtClean="0"/>
              <a:t>을 참조하는 두 번째 투플과 다섯 번째 투플의 부서번호에 널값을 삽입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디폴트값</a:t>
            </a:r>
          </a:p>
          <a:p>
            <a:pPr lvl="2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널값을 넣는 대신에 디폴트값을 넣는다는 것을 제외하고는 바로 위의 옵션과 비슷함</a:t>
            </a:r>
            <a:r>
              <a:rPr lang="ko-KR" altLang="en-US" smtClean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9523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952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933E9E-ACB0-4556-BB1B-5F2216F2D53B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41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523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수정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1800" b="1" smtClean="0"/>
              <a:t>DBMS</a:t>
            </a:r>
            <a:r>
              <a:rPr lang="ko-KR" altLang="en-US" sz="1800" b="1" smtClean="0"/>
              <a:t>는 수정하는 애트리뷰트가 기본 키인지 외래 키인지 검사함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수정하려는 애트리뷰트가 기본 키도 아니고 외래 키도 아니면 수정 연산이 참조 무결성 제약조건을 위배하지 않음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기본 키나 외래 키를 수정하는 것은 하나의 투플을 삭제하고 새로운 투플을 그 자리에 삽입하는 것과 유사하므로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삽입 및 삭제에서 설명한 제한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연쇄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널값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디폴트값 규칙이 수정 연산에도 적용됨</a:t>
            </a:r>
          </a:p>
        </p:txBody>
      </p:sp>
      <p:sp>
        <p:nvSpPr>
          <p:cNvPr id="9728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9728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E098EF-C10B-44F5-A87E-7C61B48461FE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42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2.4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무결성 제약조건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 모델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관계 데이터 모델은 동일한 구조</a:t>
            </a:r>
            <a:r>
              <a:rPr lang="en-US" altLang="ko-KR" sz="1800" b="1" smtClean="0"/>
              <a:t>(</a:t>
            </a:r>
            <a:r>
              <a:rPr lang="ko-KR" altLang="en-US" sz="1800" b="1" smtClean="0"/>
              <a:t>릴레이션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의 관점에서 모든 데이터를 논리적으로 구성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선언적인 질의어를 통한 데이터 접근을 제공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응용 프로그램들은 데이터베이스 내의 레코드들의 어떠한 순서와도 무관하게 작성됨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관계 데이터 모델의 목적은 높은 데이터 독립성을 제공하는 것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사용자는 원하는 데이터</a:t>
            </a:r>
            <a:r>
              <a:rPr lang="en-US" altLang="ko-KR" sz="1800" b="1" smtClean="0"/>
              <a:t>(</a:t>
            </a:r>
            <a:r>
              <a:rPr lang="en-US" altLang="ko-KR" sz="1800" b="1" smtClean="0">
                <a:solidFill>
                  <a:srgbClr val="FF3300"/>
                </a:solidFill>
              </a:rPr>
              <a:t>what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만 명시하고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어떻게 이 데이터를 찾을 것인가</a:t>
            </a:r>
            <a:r>
              <a:rPr lang="en-US" altLang="ko-KR" sz="1800" b="1" smtClean="0"/>
              <a:t>(</a:t>
            </a:r>
            <a:r>
              <a:rPr lang="en-US" altLang="ko-KR" sz="1800" b="1" smtClean="0">
                <a:solidFill>
                  <a:srgbClr val="FF3300"/>
                </a:solidFill>
              </a:rPr>
              <a:t>how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는 명시할 필요가 없음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smtClean="0"/>
              <a:t>논리적으로 연관된 데이터를 연결하기 위해서 링크나 포인터를 사용하지 않음</a:t>
            </a:r>
          </a:p>
        </p:txBody>
      </p:sp>
      <p:sp>
        <p:nvSpPr>
          <p:cNvPr id="2150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2C1A5-AAB3-4EB3-AE59-2F66D3A6DC74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5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b="1" smtClean="0"/>
              <a:t>기본적인 용어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릴레이션</a:t>
            </a:r>
            <a:r>
              <a:rPr lang="en-US" altLang="ko-KR" sz="2000" b="1" smtClean="0"/>
              <a:t>(relation): 2</a:t>
            </a:r>
            <a:r>
              <a:rPr lang="ko-KR" altLang="en-US" sz="2000" b="1" smtClean="0"/>
              <a:t>차원의 테이블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스프레드 시트와 유사</a:t>
            </a:r>
            <a:r>
              <a:rPr lang="en-US" altLang="ko-KR" sz="2000" b="1" smtClean="0"/>
              <a:t>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레코드</a:t>
            </a:r>
            <a:r>
              <a:rPr lang="en-US" altLang="ko-KR" sz="2000" b="1" smtClean="0"/>
              <a:t>(record): </a:t>
            </a:r>
            <a:r>
              <a:rPr lang="ko-KR" altLang="en-US" sz="2000" b="1" smtClean="0"/>
              <a:t>릴레이션의 각 행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투플</a:t>
            </a:r>
            <a:r>
              <a:rPr lang="en-US" altLang="ko-KR" sz="2000" b="1" smtClean="0"/>
              <a:t>(tuple): </a:t>
            </a:r>
            <a:r>
              <a:rPr lang="ko-KR" altLang="en-US" sz="2000" b="1" smtClean="0"/>
              <a:t>레코드를 좀더 공식적으로 부르는 용어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 </a:t>
            </a:r>
            <a:r>
              <a:rPr lang="ko-KR" altLang="en-US" sz="2000" b="1" smtClean="0">
                <a:solidFill>
                  <a:srgbClr val="FF3300"/>
                </a:solidFill>
              </a:rPr>
              <a:t>애트리뷰트</a:t>
            </a:r>
            <a:r>
              <a:rPr lang="en-US" altLang="ko-KR" sz="2000" b="1" smtClean="0"/>
              <a:t>(attribute): </a:t>
            </a:r>
            <a:r>
              <a:rPr lang="ko-KR" altLang="en-US" sz="2000" b="1" smtClean="0"/>
              <a:t>릴레이션에서 이름을 가진 하나의 열</a:t>
            </a:r>
          </a:p>
        </p:txBody>
      </p:sp>
      <p:sp>
        <p:nvSpPr>
          <p:cNvPr id="2355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46573C-86A3-4739-903F-3785EAF2B7B4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6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1863725"/>
            <a:ext cx="7562850" cy="3429000"/>
          </a:xfrm>
          <a:noFill/>
        </p:spPr>
      </p:pic>
      <p:sp>
        <p:nvSpPr>
          <p:cNvPr id="25603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6A0CDF-FF8C-4BF9-8FF1-829DDA01ECA2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7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604" name="바닥글 개체 틀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2장. 관계 데이터 모델과 제약조건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b="1" smtClean="0"/>
              <a:t> </a:t>
            </a:r>
            <a:r>
              <a:rPr lang="ko-KR" altLang="en-US" b="1" smtClean="0">
                <a:solidFill>
                  <a:srgbClr val="FF3300"/>
                </a:solidFill>
              </a:rPr>
              <a:t>도메인</a:t>
            </a:r>
            <a:r>
              <a:rPr lang="en-US" altLang="ko-KR" b="1" smtClean="0"/>
              <a:t>(domain)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한 애트리뷰트에 나타날 수 있는 값들의 집합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각 애트리뷰트의 도메인의 값들은 원자값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프로그래밍 언어의 데이터 타입과 유사함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동일한 도메인이 여러 애트리뷰트에서 사용될 수 있음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복합 애트리뷰트나 다치 애트리뷰트는 허용되지 않음</a:t>
            </a:r>
            <a:r>
              <a:rPr lang="ko-KR" altLang="en-US" sz="2000" smtClean="0">
                <a:latin typeface="╜┼╕φ┴╢" charset="0"/>
                <a:ea typeface="신명조" charset="-127"/>
              </a:rPr>
              <a:t>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smtClean="0"/>
              <a:t>도메인 정의</a:t>
            </a:r>
          </a:p>
        </p:txBody>
      </p:sp>
      <p:sp>
        <p:nvSpPr>
          <p:cNvPr id="2765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011177-360E-42B5-A980-AFF9410D6198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8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27654" name="Picture 6" descr="2_q_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075" y="5067300"/>
            <a:ext cx="46513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2장. 관계 데이터 모델과 제약조건</a:t>
            </a:r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BE4CEB-D659-4C5C-AFB3-B1A0BE56D4AC}" type="slidenum">
              <a:rPr kumimoji="1" lang="en-US" altLang="ko-KR">
                <a:latin typeface="Arial" pitchFamily="34" charset="0"/>
                <a:ea typeface="돋움" pitchFamily="50" charset="-127"/>
              </a:rPr>
              <a:pPr/>
              <a:t>9</a:t>
            </a:fld>
            <a:endParaRPr kumimoji="1"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1" latinLnBrk="1" hangingPunct="1"/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</a:rPr>
              <a:t>2.1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관계 데이터 모델의 개념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29701" name="Picture 5" descr="2_p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075" y="1954213"/>
            <a:ext cx="60261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홈페이지제작 1주</Template>
  <TotalTime>4126</TotalTime>
  <Words>2156</Words>
  <Application>Microsoft Office PowerPoint</Application>
  <PresentationFormat>화면 슬라이드 쇼(4:3)</PresentationFormat>
  <Paragraphs>327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신명조</vt:lpstr>
      <vt:lpstr>Arial</vt:lpstr>
      <vt:lpstr>Lucida Sans Unicode</vt:lpstr>
      <vt:lpstr>맑은 고딕</vt:lpstr>
      <vt:lpstr>Wingdings 3</vt:lpstr>
      <vt:lpstr>Verdana</vt:lpstr>
      <vt:lpstr>Wingdings 2</vt:lpstr>
      <vt:lpstr>돋움</vt:lpstr>
      <vt:lpstr>Wingdings</vt:lpstr>
      <vt:lpstr>굴림</vt:lpstr>
      <vt:lpstr>╜┼╕φ┴╢</vt:lpstr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han</cp:lastModifiedBy>
  <cp:revision>389</cp:revision>
  <cp:lastPrinted>1997-07-26T06:01:56Z</cp:lastPrinted>
  <dcterms:created xsi:type="dcterms:W3CDTF">1995-06-17T23:31:02Z</dcterms:created>
  <dcterms:modified xsi:type="dcterms:W3CDTF">2016-03-04T02:29:22Z</dcterms:modified>
</cp:coreProperties>
</file>