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1"/>
  </p:notesMasterIdLst>
  <p:handoutMasterIdLst>
    <p:handoutMasterId r:id="rId142"/>
  </p:handoutMasterIdLst>
  <p:sldIdLst>
    <p:sldId id="326" r:id="rId2"/>
    <p:sldId id="350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564" r:id="rId38"/>
    <p:sldId id="461" r:id="rId39"/>
    <p:sldId id="462" r:id="rId40"/>
    <p:sldId id="464" r:id="rId41"/>
    <p:sldId id="463" r:id="rId42"/>
    <p:sldId id="465" r:id="rId43"/>
    <p:sldId id="466" r:id="rId44"/>
    <p:sldId id="467" r:id="rId45"/>
    <p:sldId id="468" r:id="rId46"/>
    <p:sldId id="469" r:id="rId47"/>
    <p:sldId id="470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79" r:id="rId56"/>
    <p:sldId id="480" r:id="rId57"/>
    <p:sldId id="481" r:id="rId58"/>
    <p:sldId id="482" r:id="rId59"/>
    <p:sldId id="483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3" r:id="rId70"/>
    <p:sldId id="494" r:id="rId71"/>
    <p:sldId id="495" r:id="rId72"/>
    <p:sldId id="496" r:id="rId73"/>
    <p:sldId id="497" r:id="rId74"/>
    <p:sldId id="498" r:id="rId75"/>
    <p:sldId id="499" r:id="rId76"/>
    <p:sldId id="500" r:id="rId77"/>
    <p:sldId id="501" r:id="rId78"/>
    <p:sldId id="502" r:id="rId79"/>
    <p:sldId id="503" r:id="rId80"/>
    <p:sldId id="504" r:id="rId81"/>
    <p:sldId id="505" r:id="rId82"/>
    <p:sldId id="506" r:id="rId83"/>
    <p:sldId id="507" r:id="rId84"/>
    <p:sldId id="508" r:id="rId85"/>
    <p:sldId id="509" r:id="rId86"/>
    <p:sldId id="510" r:id="rId87"/>
    <p:sldId id="511" r:id="rId88"/>
    <p:sldId id="512" r:id="rId89"/>
    <p:sldId id="513" r:id="rId90"/>
    <p:sldId id="514" r:id="rId91"/>
    <p:sldId id="515" r:id="rId92"/>
    <p:sldId id="516" r:id="rId93"/>
    <p:sldId id="517" r:id="rId94"/>
    <p:sldId id="518" r:id="rId95"/>
    <p:sldId id="519" r:id="rId96"/>
    <p:sldId id="520" r:id="rId97"/>
    <p:sldId id="521" r:id="rId98"/>
    <p:sldId id="522" r:id="rId99"/>
    <p:sldId id="523" r:id="rId100"/>
    <p:sldId id="524" r:id="rId101"/>
    <p:sldId id="525" r:id="rId102"/>
    <p:sldId id="526" r:id="rId103"/>
    <p:sldId id="527" r:id="rId104"/>
    <p:sldId id="528" r:id="rId105"/>
    <p:sldId id="529" r:id="rId106"/>
    <p:sldId id="530" r:id="rId107"/>
    <p:sldId id="531" r:id="rId108"/>
    <p:sldId id="532" r:id="rId109"/>
    <p:sldId id="533" r:id="rId110"/>
    <p:sldId id="534" r:id="rId111"/>
    <p:sldId id="535" r:id="rId112"/>
    <p:sldId id="536" r:id="rId113"/>
    <p:sldId id="537" r:id="rId114"/>
    <p:sldId id="538" r:id="rId115"/>
    <p:sldId id="539" r:id="rId116"/>
    <p:sldId id="540" r:id="rId117"/>
    <p:sldId id="541" r:id="rId118"/>
    <p:sldId id="542" r:id="rId119"/>
    <p:sldId id="543" r:id="rId120"/>
    <p:sldId id="544" r:id="rId121"/>
    <p:sldId id="545" r:id="rId122"/>
    <p:sldId id="546" r:id="rId123"/>
    <p:sldId id="563" r:id="rId124"/>
    <p:sldId id="547" r:id="rId125"/>
    <p:sldId id="548" r:id="rId126"/>
    <p:sldId id="549" r:id="rId127"/>
    <p:sldId id="550" r:id="rId128"/>
    <p:sldId id="551" r:id="rId129"/>
    <p:sldId id="552" r:id="rId130"/>
    <p:sldId id="553" r:id="rId131"/>
    <p:sldId id="554" r:id="rId132"/>
    <p:sldId id="555" r:id="rId133"/>
    <p:sldId id="556" r:id="rId134"/>
    <p:sldId id="557" r:id="rId135"/>
    <p:sldId id="558" r:id="rId136"/>
    <p:sldId id="559" r:id="rId137"/>
    <p:sldId id="560" r:id="rId138"/>
    <p:sldId id="561" r:id="rId139"/>
    <p:sldId id="562" r:id="rId140"/>
  </p:sldIdLst>
  <p:sldSz cx="9144000" cy="6858000" type="screen4x3"/>
  <p:notesSz cx="9856788" cy="67849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487">
          <p15:clr>
            <a:srgbClr val="A4A3A4"/>
          </p15:clr>
        </p15:guide>
        <p15:guide id="2" pos="4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7"/>
        <p:guide pos="4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67.xml"/><Relationship Id="rId18" Type="http://schemas.openxmlformats.org/officeDocument/2006/relationships/slide" Target="slides/slide86.xml"/><Relationship Id="rId26" Type="http://schemas.openxmlformats.org/officeDocument/2006/relationships/slide" Target="slides/slide122.xml"/><Relationship Id="rId3" Type="http://schemas.openxmlformats.org/officeDocument/2006/relationships/slide" Target="slides/slide5.xml"/><Relationship Id="rId21" Type="http://schemas.openxmlformats.org/officeDocument/2006/relationships/slide" Target="slides/slide95.xml"/><Relationship Id="rId7" Type="http://schemas.openxmlformats.org/officeDocument/2006/relationships/slide" Target="slides/slide44.xml"/><Relationship Id="rId12" Type="http://schemas.openxmlformats.org/officeDocument/2006/relationships/slide" Target="slides/slide65.xml"/><Relationship Id="rId17" Type="http://schemas.openxmlformats.org/officeDocument/2006/relationships/slide" Target="slides/slide83.xml"/><Relationship Id="rId25" Type="http://schemas.openxmlformats.org/officeDocument/2006/relationships/slide" Target="slides/slide119.xml"/><Relationship Id="rId33" Type="http://schemas.openxmlformats.org/officeDocument/2006/relationships/slide" Target="slides/slide139.xml"/><Relationship Id="rId2" Type="http://schemas.openxmlformats.org/officeDocument/2006/relationships/slide" Target="slides/slide4.xml"/><Relationship Id="rId16" Type="http://schemas.openxmlformats.org/officeDocument/2006/relationships/slide" Target="slides/slide81.xml"/><Relationship Id="rId20" Type="http://schemas.openxmlformats.org/officeDocument/2006/relationships/slide" Target="slides/slide94.xml"/><Relationship Id="rId29" Type="http://schemas.openxmlformats.org/officeDocument/2006/relationships/slide" Target="slides/slide128.xml"/><Relationship Id="rId1" Type="http://schemas.openxmlformats.org/officeDocument/2006/relationships/slide" Target="slides/slide1.xml"/><Relationship Id="rId6" Type="http://schemas.openxmlformats.org/officeDocument/2006/relationships/slide" Target="slides/slide28.xml"/><Relationship Id="rId11" Type="http://schemas.openxmlformats.org/officeDocument/2006/relationships/slide" Target="slides/slide61.xml"/><Relationship Id="rId24" Type="http://schemas.openxmlformats.org/officeDocument/2006/relationships/slide" Target="slides/slide116.xml"/><Relationship Id="rId32" Type="http://schemas.openxmlformats.org/officeDocument/2006/relationships/slide" Target="slides/slide136.xml"/><Relationship Id="rId5" Type="http://schemas.openxmlformats.org/officeDocument/2006/relationships/slide" Target="slides/slide13.xml"/><Relationship Id="rId15" Type="http://schemas.openxmlformats.org/officeDocument/2006/relationships/slide" Target="slides/slide78.xml"/><Relationship Id="rId23" Type="http://schemas.openxmlformats.org/officeDocument/2006/relationships/slide" Target="slides/slide106.xml"/><Relationship Id="rId28" Type="http://schemas.openxmlformats.org/officeDocument/2006/relationships/slide" Target="slides/slide125.xml"/><Relationship Id="rId10" Type="http://schemas.openxmlformats.org/officeDocument/2006/relationships/slide" Target="slides/slide55.xml"/><Relationship Id="rId19" Type="http://schemas.openxmlformats.org/officeDocument/2006/relationships/slide" Target="slides/slide92.xml"/><Relationship Id="rId31" Type="http://schemas.openxmlformats.org/officeDocument/2006/relationships/slide" Target="slides/slide133.xml"/><Relationship Id="rId4" Type="http://schemas.openxmlformats.org/officeDocument/2006/relationships/slide" Target="slides/slide10.xml"/><Relationship Id="rId9" Type="http://schemas.openxmlformats.org/officeDocument/2006/relationships/slide" Target="slides/slide52.xml"/><Relationship Id="rId14" Type="http://schemas.openxmlformats.org/officeDocument/2006/relationships/slide" Target="slides/slide71.xml"/><Relationship Id="rId22" Type="http://schemas.openxmlformats.org/officeDocument/2006/relationships/slide" Target="slides/slide103.xml"/><Relationship Id="rId27" Type="http://schemas.openxmlformats.org/officeDocument/2006/relationships/slide" Target="slides/slide123.xml"/><Relationship Id="rId30" Type="http://schemas.openxmlformats.org/officeDocument/2006/relationships/slide" Target="slides/slide131.xml"/><Relationship Id="rId8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fld id="{CDE3DA98-C52A-47D3-8240-2F03D1F500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02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14350"/>
            <a:ext cx="3379788" cy="2535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222625"/>
            <a:ext cx="7227888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fld id="{DC33F82E-D47F-43AA-A858-72A14AD0A9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05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2C30E-699F-496E-961B-7FD910655A5D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472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F8ED1-E4B3-4773-A54F-08567348C75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589475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A0666-0909-460B-A118-7146F1E0985D}" type="slidenum">
              <a:rPr lang="en-US" altLang="ko-KR"/>
              <a:pPr/>
              <a:t>100</a:t>
            </a:fld>
            <a:endParaRPr lang="en-US" altLang="ko-KR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44954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6C3BD-B284-44F4-A997-4835E8DECE34}" type="slidenum">
              <a:rPr lang="en-US" altLang="ko-KR"/>
              <a:pPr/>
              <a:t>101</a:t>
            </a:fld>
            <a:endParaRPr lang="en-US" altLang="ko-KR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073881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C0249-CC2A-493C-8677-37746FD2CB05}" type="slidenum">
              <a:rPr lang="en-US" altLang="ko-KR"/>
              <a:pPr/>
              <a:t>102</a:t>
            </a:fld>
            <a:endParaRPr lang="en-US" altLang="ko-KR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9782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A2552-33E5-4BD2-942C-C0EE900E1C08}" type="slidenum">
              <a:rPr lang="en-US" altLang="ko-KR"/>
              <a:pPr/>
              <a:t>103</a:t>
            </a:fld>
            <a:endParaRPr lang="en-US" altLang="ko-KR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59463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EAA1B-EC66-4E43-AD5B-E31918586DD9}" type="slidenum">
              <a:rPr lang="en-US" altLang="ko-KR"/>
              <a:pPr/>
              <a:t>104</a:t>
            </a:fld>
            <a:endParaRPr lang="en-US" altLang="ko-KR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646066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D9E10-8C46-4FBF-BFC5-E5745BFC5173}" type="slidenum">
              <a:rPr lang="en-US" altLang="ko-KR"/>
              <a:pPr/>
              <a:t>105</a:t>
            </a:fld>
            <a:endParaRPr lang="en-US" altLang="ko-KR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78026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C3BBD-BA79-48D5-A011-1BC3BE8A4367}" type="slidenum">
              <a:rPr lang="en-US" altLang="ko-KR"/>
              <a:pPr/>
              <a:t>106</a:t>
            </a:fld>
            <a:endParaRPr lang="en-US" altLang="ko-KR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314766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61C78-ACC9-4382-A598-D72158DAC621}" type="slidenum">
              <a:rPr lang="en-US" altLang="ko-KR"/>
              <a:pPr/>
              <a:t>107</a:t>
            </a:fld>
            <a:endParaRPr lang="en-US" altLang="ko-KR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8036586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CBA86-CC9A-432B-B7B7-619D88738C44}" type="slidenum">
              <a:rPr lang="en-US" altLang="ko-KR"/>
              <a:pPr/>
              <a:t>108</a:t>
            </a:fld>
            <a:endParaRPr lang="en-US" altLang="ko-KR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617281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E030-94E1-4522-9F6B-26A97239E60C}" type="slidenum">
              <a:rPr lang="en-US" altLang="ko-KR"/>
              <a:pPr/>
              <a:t>109</a:t>
            </a:fld>
            <a:endParaRPr lang="en-US" altLang="ko-KR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8825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C445F-FFB3-4246-B71E-5A78CC4F84C7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0996077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A24F4-CA1C-45C1-9CB2-94BBD77779BD}" type="slidenum">
              <a:rPr lang="en-US" altLang="ko-KR"/>
              <a:pPr/>
              <a:t>110</a:t>
            </a:fld>
            <a:endParaRPr lang="en-US" altLang="ko-KR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694390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567CA-3281-45B6-9A42-B4DF23FA4888}" type="slidenum">
              <a:rPr lang="en-US" altLang="ko-KR"/>
              <a:pPr/>
              <a:t>111</a:t>
            </a:fld>
            <a:endParaRPr lang="en-US" altLang="ko-KR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43072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D7DBE-A8F8-4CD0-8CE0-FC5EA68E68C0}" type="slidenum">
              <a:rPr lang="en-US" altLang="ko-KR"/>
              <a:pPr/>
              <a:t>112</a:t>
            </a:fld>
            <a:endParaRPr lang="en-US" altLang="ko-KR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35334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E44FA-E8C6-45D9-8640-EB7C7CB5254C}" type="slidenum">
              <a:rPr lang="en-US" altLang="ko-KR"/>
              <a:pPr/>
              <a:t>113</a:t>
            </a:fld>
            <a:endParaRPr lang="en-US" altLang="ko-KR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3646215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6332F-5845-4A65-85AC-B67469391383}" type="slidenum">
              <a:rPr lang="en-US" altLang="ko-KR"/>
              <a:pPr/>
              <a:t>114</a:t>
            </a:fld>
            <a:endParaRPr lang="en-US" altLang="ko-KR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055238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2EC82-685C-49A0-936F-34AE8F04B870}" type="slidenum">
              <a:rPr lang="en-US" altLang="ko-KR"/>
              <a:pPr/>
              <a:t>115</a:t>
            </a:fld>
            <a:endParaRPr lang="en-US" altLang="ko-KR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3540651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41957-33E5-4EBC-8F89-E59F480B77EF}" type="slidenum">
              <a:rPr lang="en-US" altLang="ko-KR"/>
              <a:pPr/>
              <a:t>116</a:t>
            </a:fld>
            <a:endParaRPr lang="en-US" altLang="ko-KR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3538283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2D91C-A7A0-443B-B249-33B3248049A8}" type="slidenum">
              <a:rPr lang="en-US" altLang="ko-KR"/>
              <a:pPr/>
              <a:t>117</a:t>
            </a:fld>
            <a:endParaRPr lang="en-US" altLang="ko-KR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702271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A85A4-8CC0-4CA6-868F-81120E048BB7}" type="slidenum">
              <a:rPr lang="en-US" altLang="ko-KR"/>
              <a:pPr/>
              <a:t>118</a:t>
            </a:fld>
            <a:endParaRPr lang="en-US" altLang="ko-KR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940034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45C57-10D8-48A0-9F57-63D8B98B0C2C}" type="slidenum">
              <a:rPr lang="en-US" altLang="ko-KR"/>
              <a:pPr/>
              <a:t>119</a:t>
            </a:fld>
            <a:endParaRPr lang="en-US" altLang="ko-KR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1400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E0604-9594-4D52-9CD2-BB9BE45387B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681858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D66CE-5C3D-435B-93CC-91733E5EE817}" type="slidenum">
              <a:rPr lang="en-US" altLang="ko-KR"/>
              <a:pPr/>
              <a:t>120</a:t>
            </a:fld>
            <a:endParaRPr lang="en-US" altLang="ko-KR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177503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749B6-46C3-412C-A93C-B558D7480AB8}" type="slidenum">
              <a:rPr lang="en-US" altLang="ko-KR"/>
              <a:pPr/>
              <a:t>121</a:t>
            </a:fld>
            <a:endParaRPr lang="en-US" altLang="ko-KR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15135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54196-FA16-4729-9B73-DA17A3D0EE6C}" type="slidenum">
              <a:rPr lang="en-US" altLang="ko-KR"/>
              <a:pPr/>
              <a:t>122</a:t>
            </a:fld>
            <a:endParaRPr lang="en-US" altLang="ko-KR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097082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5F757-7E3B-4EEC-8EF3-4E2650A15AB0}" type="slidenum">
              <a:rPr lang="en-US" altLang="ko-KR"/>
              <a:pPr/>
              <a:t>123</a:t>
            </a:fld>
            <a:endParaRPr lang="en-US" altLang="ko-KR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4580719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D6761-02AE-49A1-9DB2-066094BC8369}" type="slidenum">
              <a:rPr lang="en-US" altLang="ko-KR"/>
              <a:pPr/>
              <a:t>124</a:t>
            </a:fld>
            <a:endParaRPr lang="en-US" altLang="ko-KR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1971432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5C7AF-74E3-4738-8ABB-6C55450C4B9F}" type="slidenum">
              <a:rPr lang="en-US" altLang="ko-KR"/>
              <a:pPr/>
              <a:t>125</a:t>
            </a:fld>
            <a:endParaRPr lang="en-US" altLang="ko-KR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54177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79FB8-8DCC-496C-85C5-19B6AC298402}" type="slidenum">
              <a:rPr lang="en-US" altLang="ko-KR"/>
              <a:pPr/>
              <a:t>126</a:t>
            </a:fld>
            <a:endParaRPr lang="en-US" altLang="ko-KR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82192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D68FB-8108-4A14-8662-134DDA9631FE}" type="slidenum">
              <a:rPr lang="en-US" altLang="ko-KR"/>
              <a:pPr/>
              <a:t>127</a:t>
            </a:fld>
            <a:endParaRPr lang="en-US" altLang="ko-KR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1968082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D5EE-B4D0-496D-ABAC-E5926C0D3E65}" type="slidenum">
              <a:rPr lang="en-US" altLang="ko-KR"/>
              <a:pPr/>
              <a:t>128</a:t>
            </a:fld>
            <a:endParaRPr lang="en-US" altLang="ko-KR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318772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B50D3-A912-4CE7-B9E5-61C8502555F3}" type="slidenum">
              <a:rPr lang="en-US" altLang="ko-KR"/>
              <a:pPr/>
              <a:t>129</a:t>
            </a:fld>
            <a:endParaRPr lang="en-US" altLang="ko-KR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054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08062-1714-4A0A-A300-CC9E053C7AB5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6762702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F6D4B-6C21-44BA-A148-FB0DE4C1A821}" type="slidenum">
              <a:rPr lang="en-US" altLang="ko-KR"/>
              <a:pPr/>
              <a:t>130</a:t>
            </a:fld>
            <a:endParaRPr lang="en-US" altLang="ko-KR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3029592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90EF-C0C7-4208-8E2A-8DFA81D7096F}" type="slidenum">
              <a:rPr lang="en-US" altLang="ko-KR"/>
              <a:pPr/>
              <a:t>131</a:t>
            </a:fld>
            <a:endParaRPr lang="en-US" altLang="ko-KR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065709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D5266-B121-4EEE-AF31-02E99F74148A}" type="slidenum">
              <a:rPr lang="en-US" altLang="ko-KR"/>
              <a:pPr/>
              <a:t>132</a:t>
            </a:fld>
            <a:endParaRPr lang="en-US" altLang="ko-KR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1010216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96E48-5FCD-4ADD-8E24-0E35178B3D85}" type="slidenum">
              <a:rPr lang="en-US" altLang="ko-KR"/>
              <a:pPr/>
              <a:t>133</a:t>
            </a:fld>
            <a:endParaRPr lang="en-US" altLang="ko-KR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962107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45D4D-E3DA-42DD-B770-9415C222BB82}" type="slidenum">
              <a:rPr lang="en-US" altLang="ko-KR"/>
              <a:pPr/>
              <a:t>134</a:t>
            </a:fld>
            <a:endParaRPr lang="en-US" altLang="ko-KR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6964241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84BD2-513A-41FC-B501-B280AB2D60A1}" type="slidenum">
              <a:rPr lang="en-US" altLang="ko-KR"/>
              <a:pPr/>
              <a:t>135</a:t>
            </a:fld>
            <a:endParaRPr lang="en-US" altLang="ko-KR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356675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2E012-D495-41F6-A401-DD3A4E99AAF8}" type="slidenum">
              <a:rPr lang="en-US" altLang="ko-KR"/>
              <a:pPr/>
              <a:t>136</a:t>
            </a:fld>
            <a:endParaRPr lang="en-US" altLang="ko-KR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29434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9E817-E28B-4EDD-BD40-EF5D8FAAB923}" type="slidenum">
              <a:rPr lang="en-US" altLang="ko-KR"/>
              <a:pPr/>
              <a:t>137</a:t>
            </a:fld>
            <a:endParaRPr lang="en-US" altLang="ko-KR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285289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59CB9-477C-4F7B-85AC-BE47F042A6CB}" type="slidenum">
              <a:rPr lang="en-US" altLang="ko-KR"/>
              <a:pPr/>
              <a:t>138</a:t>
            </a:fld>
            <a:endParaRPr lang="en-US" altLang="ko-KR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984528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6DCAE-FBE3-4B9D-961E-1C6330B8A9B7}" type="slidenum">
              <a:rPr lang="en-US" altLang="ko-KR"/>
              <a:pPr/>
              <a:t>139</a:t>
            </a:fld>
            <a:endParaRPr lang="en-US" altLang="ko-KR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7207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760D4-B1F3-448B-A41C-BDBE5F211A69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7719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56125-E4D1-48E3-8289-BD5BF59BA94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82560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E1A73-35B6-43ED-9161-697AAF05E4DF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0044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AD232-B283-425D-B3CC-F1622B429F1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449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ED5FD-8493-4255-8B82-645D9CC1614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622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0C728-78F1-4D85-80FE-7EE35AB21B11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9333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7FBD9-58B5-4A37-8420-3550AA37291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54139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4C009-FC6C-4D01-A189-FEA5FA72B7B2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2930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6432A-40AE-4042-AD62-F0A1AE1DA6EB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8666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B99D5-F1B3-45F0-B0AA-3894A4CF0D44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938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5F377-469D-4DD9-90E3-75C7C261854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35379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A4D50-CDD1-45B4-AEA5-81A35A869AA8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53077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4DBCD-F941-4507-8B2C-341C9B9E4E6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9286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7B309-4432-41F9-A665-26C3B012935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37391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65567-09A0-4DEC-94A6-AE3AA8A7BED5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01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1C860-2629-4E8B-997A-3F734F1570A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9472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D9616-49C1-4503-B6B8-703B9988B770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3228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A2670-E9C8-4BF2-B434-E6E25EC4D95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2928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8752D-B5D5-4180-959F-76FB52242067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68165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63B3B-FF5A-43F2-B6FF-59FF6DCD3622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956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29EEB-1428-41CA-806A-785720C51A11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56368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B2C43-D25B-4BFD-8146-D9D5B9D559CF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16591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CFCBE-AD82-4AC8-AFF7-A257BE275275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22258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D7C05-914F-412D-821E-C183B9DD984A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1642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E0A64-32E6-4CB5-9F54-43C3BC3DBFDA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14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E0A64-32E6-4CB5-9F54-43C3BC3DBFDA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461548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B5C88-4824-44BA-85F9-B7D0A6719FA5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23209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E522A-EA24-491B-9F7D-EF85685974DE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4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A8028-6B28-426C-9E6A-8E3BB133147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7865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281A6-782E-441A-B22A-7372F5E40CE6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7562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41B61-A704-4A94-BC58-23E3ADA1CE2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95977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15D57-B4F1-40CA-B242-F644ECFA03ED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9862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4DB4A-BCA5-4475-AFDC-E0E570BB5CB1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55217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71F7A-4892-4DD8-B107-6BE4CCD84A79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893360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06CDD-47B9-4DF8-8285-F78AE4744E55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38235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DFBB9-1CD9-422A-ABC0-1676BFBADD51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06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69760-DF45-4276-848B-C4236FE22D6B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22547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9ED8A-CB54-4389-AD94-4C2F9477B5F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952827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74F29-6905-4D56-ADA4-C0A9E7268AE0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0918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83EDF-6A4E-4D73-A7CE-C014B82F7C7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5931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F96A6-AF7C-4741-9F86-EC54D91F99AE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49771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9DFAE-EA78-4A33-943E-73F2EB2E5733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41146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0FF70-E47E-4DAC-9705-5B7FA53031D0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065593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CD681-50C3-4ABC-961C-A3E46269A6F4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38632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FF542-B0CB-4FF6-89A2-3F8F9B67CB49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18973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BDD86-4FC6-4C9A-8F3F-02FEF6D1A368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20174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386F4-2FC9-45AC-A79F-CC8D1B125E04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5677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D2DBC-CA84-44CA-BCAA-D32AEEC894B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30186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F8B6-9776-4A12-A2D0-0F17263D15CA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92528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C749C-D1F7-4C14-BF68-C867592C1D54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949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AADB9-DD07-425C-BCBC-A052AD2F156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328936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3A950-83D0-4422-9881-D59C024B5E2F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28104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A879B-C393-4BD1-8AA2-EA9B4B7FDF9C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305162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51DB0-46CF-47A7-ABC1-E96AA666B716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964516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59828-3240-43BE-AF0A-8C08818AE6AA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395721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9C38B-6E1B-4D7C-9A81-F26DD6508A98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515682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EB827-F018-46CB-906F-E59B98232860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107342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6BFB5-DF49-4570-B306-2F663F7FBA48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82730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9AD2F-7B6B-4CFB-8AB2-074742202EC4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891973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5A8EC-A4A0-4BEF-9056-84B00CBBAFBD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866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59717-8B87-4E8B-A095-4BE5FE655A9F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570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76584-EF63-4E60-BEA8-040D50A8348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196173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4B82A-C49B-4ED3-A82F-90F9719DEBBF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454574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7728A-3101-4479-8D23-2A3A1B89B6F7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67303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12757-1268-43FC-8E6F-150FC8FE8498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213766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8AA3-D21D-4085-ABCF-51489E95B000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30623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868A9-C726-4A5A-B704-45A7B8323BA5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967782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39C8F-C727-4EBA-9F2C-1121090D5A4B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94102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DB5CF-D681-4A65-8BF5-7DACA60AF02D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014307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F3105-108D-476D-9E4C-A11C3F4B38AD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035992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164AF-D8E0-4EEF-98B6-09A263672869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14684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65898-5D05-4B2C-B62F-CCD0E578E1D6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939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47EAC-4B20-445E-B36F-2734C4774E8B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1510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BBBD-FAEC-4962-A00F-BB200B22DDFE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987656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06B95-E0DB-42EF-8E29-D836B1F11D53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558966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4BE48-28F2-4F6B-BEE0-BA9D6CFBD988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571171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B7E51-DC83-4DA3-8FBF-639CFE5DB655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873521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B950A-AD9C-4011-B38B-AB0E8052BAF2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35185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C91E2-E082-4107-808E-8F7C48C1FE39}" type="slidenum">
              <a:rPr lang="en-US" altLang="ko-KR"/>
              <a:pPr/>
              <a:t>85</a:t>
            </a:fld>
            <a:endParaRPr lang="en-US" altLang="ko-KR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78620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6915F-E0EA-4322-8A5A-4F92C4A20532}" type="slidenum">
              <a:rPr lang="en-US" altLang="ko-KR"/>
              <a:pPr/>
              <a:t>86</a:t>
            </a:fld>
            <a:endParaRPr lang="en-US" altLang="ko-KR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332050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DF191-6902-4E2E-969E-75D1BDD7169C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48959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BFC01-5C9E-4165-A169-63C9FDBC6470}" type="slidenum">
              <a:rPr lang="en-US" altLang="ko-KR"/>
              <a:pPr/>
              <a:t>88</a:t>
            </a:fld>
            <a:endParaRPr lang="en-US" altLang="ko-KR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13641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D1064-F22C-4BC7-8FAA-1F747982F729}" type="slidenum">
              <a:rPr lang="en-US" altLang="ko-KR"/>
              <a:pPr/>
              <a:t>89</a:t>
            </a:fld>
            <a:endParaRPr lang="en-US" altLang="ko-KR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220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AA916-60B5-419D-81C7-A4BC97729D3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10437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233E8-E708-48AA-BF7D-B6D3BCAF245B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4340830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B72D3-6287-42D4-BE02-2CF20C18B688}" type="slidenum">
              <a:rPr lang="en-US" altLang="ko-KR"/>
              <a:pPr/>
              <a:t>91</a:t>
            </a:fld>
            <a:endParaRPr lang="en-US" altLang="ko-KR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002118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8F9C4-021A-4B1C-A09D-4A295A35C999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90141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6D87C-857C-42FA-B5E6-FF94072983B4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67022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62896-3C55-4D83-9A07-22B3F4AF1345}" type="slidenum">
              <a:rPr lang="en-US" altLang="ko-KR"/>
              <a:pPr/>
              <a:t>94</a:t>
            </a:fld>
            <a:endParaRPr lang="en-US" altLang="ko-KR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76377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E87F0-B641-418C-8E76-D9D66F6AD672}" type="slidenum">
              <a:rPr lang="en-US" altLang="ko-KR"/>
              <a:pPr/>
              <a:t>95</a:t>
            </a:fld>
            <a:endParaRPr lang="en-US" altLang="ko-KR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952871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FDD8E-8E0D-4324-96A6-BF79F2E30D34}" type="slidenum">
              <a:rPr lang="en-US" altLang="ko-KR"/>
              <a:pPr/>
              <a:t>96</a:t>
            </a:fld>
            <a:endParaRPr lang="en-US" altLang="ko-KR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282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7E4C6-AF03-4FCD-9F4F-5ED936D42FB0}" type="slidenum">
              <a:rPr lang="en-US" altLang="ko-KR"/>
              <a:pPr/>
              <a:t>97</a:t>
            </a:fld>
            <a:endParaRPr lang="en-US" altLang="ko-KR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54157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64526-C76C-4475-A190-2A73D8C4EABC}" type="slidenum">
              <a:rPr lang="en-US" altLang="ko-KR"/>
              <a:pPr/>
              <a:t>98</a:t>
            </a:fld>
            <a:endParaRPr lang="en-US" altLang="ko-KR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73338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F236C-EF94-41B8-9A8B-0B8F4AA4C7D5}" type="slidenum">
              <a:rPr lang="en-US" altLang="ko-KR"/>
              <a:pPr/>
              <a:t>99</a:t>
            </a:fld>
            <a:endParaRPr lang="en-US" altLang="ko-KR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02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8528D8-664A-4820-A477-D7012A2D970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D95049-F84B-49FC-BFAF-6FD2001E612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5C940-40AB-4A94-85CB-C7F2FE48543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532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9C414D7C-B9A0-49D0-B4A0-4D8825909CE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9B9BE6F0-BF18-4540-A0E1-97F20899797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1E351B-0CB4-4F7D-AA4A-514F4A0ABF8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D079D1-7956-4A65-8F13-C1A1DA1E943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5EA694-6B97-4DC7-A496-F12DF8D24B0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A1D816-2C04-4D70-8A9F-D955ADEDC72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68001B-9804-4FFC-A99A-9562586EAB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F1F9E-663B-44FB-90D0-3472E42B378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B92191-A71A-4DB3-B681-71DC79CF631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483CEC-F9D9-4F12-99C5-69B973B3D8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Arial" pitchFamily="34" charset="0"/>
                <a:ea typeface="+mj-ea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Arial" pitchFamily="34" charset="0"/>
                <a:ea typeface="+mj-ea"/>
              </a:defRPr>
            </a:lvl1pPr>
          </a:lstStyle>
          <a:p>
            <a:fld id="{11768FEE-988C-48CE-814A-E26DDADE6AE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Arial" pitchFamily="34" charset="0"/>
                <a:ea typeface="+mj-ea"/>
              </a:defRPr>
            </a:lvl1pPr>
          </a:lstStyle>
          <a:p>
            <a:r>
              <a:rPr lang="en-US" altLang="ko-KR"/>
              <a:t>4장. 관계 대수와 SQL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3138" y="742950"/>
            <a:ext cx="7186612" cy="527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042E6-8040-4D17-9DA6-624259F6468D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6829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238" y="1517650"/>
            <a:ext cx="353377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6829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925" y="2703513"/>
            <a:ext cx="6908800" cy="3152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2D313-7DB9-46B5-B971-A01550367036}" type="slidenum">
              <a:rPr lang="en-US" altLang="ko-KR"/>
              <a:pPr/>
              <a:t>100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85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612900"/>
            <a:ext cx="4227512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853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0338" y="2171700"/>
            <a:ext cx="3636962" cy="309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ED8773-3D9B-4344-8791-C72BDA42A893}" type="slidenum">
              <a:rPr lang="en-US" altLang="ko-KR"/>
              <a:pPr/>
              <a:t>101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8742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813" y="1508125"/>
            <a:ext cx="6580187" cy="4659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9F2D39-151A-4ADC-B30A-D234F379877D}" type="slidenum">
              <a:rPr lang="en-US" altLang="ko-KR"/>
              <a:pPr/>
              <a:t>102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 </a:t>
            </a:r>
            <a:r>
              <a:rPr lang="ko-KR" altLang="en-US" sz="2000" b="1">
                <a:solidFill>
                  <a:srgbClr val="FF3300"/>
                </a:solidFill>
              </a:rPr>
              <a:t>중첩 질의</a:t>
            </a:r>
            <a:r>
              <a:rPr lang="en-US" altLang="ko-KR" sz="2000" b="1"/>
              <a:t>(nested query)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외부 질의의 </a:t>
            </a:r>
            <a:r>
              <a:rPr lang="en-US" altLang="ko-KR" b="1"/>
              <a:t>WHERE</a:t>
            </a:r>
            <a:r>
              <a:rPr lang="ko-KR" altLang="en-US" b="1"/>
              <a:t>절에 다시 </a:t>
            </a:r>
            <a:r>
              <a:rPr lang="en-US" altLang="ko-KR" b="1"/>
              <a:t>SELECT ... FROM ... WHERE </a:t>
            </a:r>
            <a:r>
              <a:rPr lang="ko-KR" altLang="en-US" b="1"/>
              <a:t>형태로 포함된 </a:t>
            </a:r>
            <a:r>
              <a:rPr lang="en-US" altLang="ko-KR" b="1"/>
              <a:t>SELECT</a:t>
            </a:r>
            <a:r>
              <a:rPr lang="ko-KR" altLang="en-US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 </a:t>
            </a:r>
            <a:r>
              <a:rPr lang="ko-KR" altLang="en-US" b="1">
                <a:solidFill>
                  <a:srgbClr val="FF3300"/>
                </a:solidFill>
              </a:rPr>
              <a:t>부질의</a:t>
            </a:r>
            <a:r>
              <a:rPr lang="en-US" altLang="ko-KR" b="1"/>
              <a:t>(subquery)</a:t>
            </a:r>
            <a:r>
              <a:rPr lang="ko-KR" altLang="en-US" b="1"/>
              <a:t>라고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INSERT, DELETE, UPDATE</a:t>
            </a:r>
            <a:r>
              <a:rPr lang="ko-KR" altLang="en-US" b="1"/>
              <a:t>문에도 사용될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중첩 질의의 결과로 한 개의 스칼라값</a:t>
            </a:r>
            <a:r>
              <a:rPr lang="en-US" altLang="ko-KR" b="1"/>
              <a:t>(</a:t>
            </a:r>
            <a:r>
              <a:rPr lang="ko-KR" altLang="en-US" b="1"/>
              <a:t>단일 값</a:t>
            </a:r>
            <a:r>
              <a:rPr lang="en-US" altLang="ko-KR" b="1"/>
              <a:t>), </a:t>
            </a:r>
            <a:r>
              <a:rPr lang="ko-KR" altLang="en-US" b="1"/>
              <a:t>한 개의 애트리뷰트로 이루어진 릴레이션</a:t>
            </a:r>
            <a:r>
              <a:rPr lang="en-US" altLang="ko-KR" b="1"/>
              <a:t>, </a:t>
            </a:r>
            <a:r>
              <a:rPr lang="ko-KR" altLang="en-US" b="1"/>
              <a:t>여러 애트리뷰트로 이루어진 릴레이션이 반환될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94B4B-37E2-4FB0-A4D5-ED580DC36C6F}" type="slidenum">
              <a:rPr lang="en-US" altLang="ko-KR"/>
              <a:pPr/>
              <a:t>103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213" y="1997075"/>
            <a:ext cx="7313612" cy="335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8BFA6F-1157-4E98-A594-70C6166444A7}" type="slidenum">
              <a:rPr lang="en-US" altLang="ko-KR"/>
              <a:pPr/>
              <a:t>104</a:t>
            </a:fld>
            <a:endParaRPr lang="en-US" altLang="ko-KR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 </a:t>
            </a:r>
            <a:r>
              <a:rPr lang="ko-KR" altLang="en-US" sz="2000" b="1"/>
              <a:t>한 개의 스칼라값이 반환되는 경우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493571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93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375" y="2154238"/>
            <a:ext cx="5751513" cy="722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935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3138" y="2847975"/>
            <a:ext cx="5761037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935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5888" y="5121275"/>
            <a:ext cx="2314575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20F981-0DD9-4128-BDDD-500FBC50733D}" type="slidenum">
              <a:rPr lang="en-US" altLang="ko-KR"/>
              <a:pPr/>
              <a:t>105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/>
              <a:t>한 개의 애트리뷰트로 이루어진 릴레이션이 반환되는 경우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중첩 질의의 결과로 한 개의 애트리뷰트로 이루어진 다수의 투플들이 반환될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외부 질의의 </a:t>
            </a:r>
            <a:r>
              <a:rPr lang="en-US" altLang="ko-KR" sz="1600" b="1"/>
              <a:t>WHERE</a:t>
            </a:r>
            <a:r>
              <a:rPr lang="ko-KR" altLang="en-US" sz="1600" b="1"/>
              <a:t>절에서 </a:t>
            </a:r>
            <a:r>
              <a:rPr lang="en-US" altLang="ko-KR" sz="1600" b="1"/>
              <a:t>IN, ANY(SOME), ALL, EXISTS</a:t>
            </a:r>
            <a:r>
              <a:rPr lang="ko-KR" altLang="en-US" sz="1600" b="1"/>
              <a:t>와 같은 연산자를 사용해야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키워드 </a:t>
            </a:r>
            <a:r>
              <a:rPr lang="en-US" altLang="ko-KR" sz="1600" b="1">
                <a:solidFill>
                  <a:srgbClr val="FF3300"/>
                </a:solidFill>
              </a:rPr>
              <a:t>IN</a:t>
            </a:r>
            <a:r>
              <a:rPr lang="ko-KR" altLang="en-US" sz="1600" b="1"/>
              <a:t>은 한 애트리뷰트가 값들의 집합에 속하는가를 테스트할 때 사용됨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한 애트리뷰트가 값들의 집합에 속하는 하나 이상의 값들과 어떤 관계를 갖는가를 테스트하는 경우에는 </a:t>
            </a:r>
            <a:r>
              <a:rPr lang="en-US" altLang="ko-KR" sz="1600" b="1">
                <a:solidFill>
                  <a:srgbClr val="FF3300"/>
                </a:solidFill>
              </a:rPr>
              <a:t>ANY</a:t>
            </a:r>
            <a:r>
              <a:rPr lang="ko-KR" altLang="en-US" sz="1600" b="1"/>
              <a:t>를 사용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한 애트리뷰트가 값들의 집합에 속하는 모든 값들과 어떤 관계를 갖는가를 테스트하는 경우에는 </a:t>
            </a:r>
            <a:r>
              <a:rPr lang="en-US" altLang="ko-KR" sz="1600" b="1">
                <a:solidFill>
                  <a:srgbClr val="FF3300"/>
                </a:solidFill>
              </a:rPr>
              <a:t>ALL</a:t>
            </a:r>
            <a:r>
              <a:rPr lang="ko-KR" altLang="en-US" sz="1600" b="1"/>
              <a:t>을 사용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/>
          </a:p>
        </p:txBody>
      </p:sp>
      <p:sp>
        <p:nvSpPr>
          <p:cNvPr id="495619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83307-4AA0-493E-A2CE-34784F929C19}" type="slidenum">
              <a:rPr lang="en-US" altLang="ko-KR"/>
              <a:pPr/>
              <a:t>106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97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4525" y="1636713"/>
            <a:ext cx="5697538" cy="429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3CE91-F008-44AF-8F5E-5BBD43741F4D}" type="slidenum">
              <a:rPr lang="en-US" altLang="ko-KR"/>
              <a:pPr/>
              <a:t>107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99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2130425"/>
            <a:ext cx="6492875" cy="347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F0AA8-9E86-4ECB-B1E2-3CD8A4F263B6}" type="slidenum">
              <a:rPr lang="en-US" altLang="ko-KR"/>
              <a:pPr/>
              <a:t>108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01762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01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725" y="1549400"/>
            <a:ext cx="4772025" cy="468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B6897-017B-4226-A288-790472A200CA}" type="slidenum">
              <a:rPr lang="en-US" altLang="ko-KR"/>
              <a:pPr/>
              <a:t>109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03810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03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3" y="1720850"/>
            <a:ext cx="7534275" cy="299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C885CD-D66B-40B6-BA7E-2553BAB52C5B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69318" name="Picture 6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13113" y="1420813"/>
            <a:ext cx="2079625" cy="4945062"/>
          </a:xfrm>
          <a:noFill/>
          <a:ln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3369F7-850B-4449-9659-423289E6E3EA}" type="slidenum">
              <a:rPr lang="en-US" altLang="ko-KR"/>
              <a:pPr/>
              <a:t>110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05858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05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25" y="1720850"/>
            <a:ext cx="7661275" cy="405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D3D275-D9FB-4514-8DAD-6B253B7769EA}" type="slidenum">
              <a:rPr lang="en-US" altLang="ko-KR"/>
              <a:pPr/>
              <a:t>111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여러 애트리뷰트들로 이루어진 릴레이션이 반환되는 경우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중첩 질의의 결과로 여러 애트리뷰트들로 이루어진 릴레이션이 반환되는 경우에는 </a:t>
            </a:r>
            <a:r>
              <a:rPr lang="en-US" altLang="ko-KR" b="1"/>
              <a:t>EXISTS </a:t>
            </a:r>
            <a:r>
              <a:rPr lang="ko-KR" altLang="en-US" b="1"/>
              <a:t>연산자를 사용하여 중첩 질의의 결과가 빈 릴레이션인지 여부를 검사함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중첩 질의의 결과가 빈 릴레이션이 아니면 참이 되고</a:t>
            </a:r>
            <a:r>
              <a:rPr lang="en-US" altLang="ko-KR" b="1"/>
              <a:t>, </a:t>
            </a:r>
            <a:r>
              <a:rPr lang="ko-KR" altLang="en-US" b="1"/>
              <a:t>그렇지 않으면 거짓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3ABA9-B086-4E99-BABC-8C1678B1621E}" type="slidenum">
              <a:rPr lang="en-US" altLang="ko-KR"/>
              <a:pPr/>
              <a:t>112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09954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09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1674813"/>
            <a:ext cx="7289800" cy="2709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099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0950" y="4508500"/>
            <a:ext cx="1377950" cy="184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82752A-9360-41B2-944D-3BC0CE205FF4}" type="slidenum">
              <a:rPr lang="en-US" altLang="ko-KR"/>
              <a:pPr/>
              <a:t>113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 </a:t>
            </a:r>
            <a:r>
              <a:rPr lang="ko-KR" altLang="en-US" sz="2000" b="1">
                <a:solidFill>
                  <a:srgbClr val="FF3300"/>
                </a:solidFill>
              </a:rPr>
              <a:t>상관 중첩 질의</a:t>
            </a:r>
            <a:r>
              <a:rPr lang="en-US" altLang="ko-KR" sz="2000" b="1"/>
              <a:t>(correlated nested query)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중첩 질의의 </a:t>
            </a:r>
            <a:r>
              <a:rPr lang="en-US" altLang="ko-KR" b="1"/>
              <a:t>WHERE</a:t>
            </a:r>
            <a:r>
              <a:rPr lang="ko-KR" altLang="en-US" b="1"/>
              <a:t>절에 있는 프레디키트에서 외부 질의에 선언된 릴레이션의 일부 애트리뷰트를 참조하는 질의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중첩 질의의 수행 결과가 단일 값이든</a:t>
            </a:r>
            <a:r>
              <a:rPr lang="en-US" altLang="ko-KR" b="1"/>
              <a:t>, </a:t>
            </a:r>
            <a:r>
              <a:rPr lang="ko-KR" altLang="en-US" b="1"/>
              <a:t>하나 이상의 애트리뷰트로 이루어진 릴레이션이든 외부 질의로 한 번만 결과를 반환하면 상관 중첩 질의가 아님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상관 중첩 질의에서는 외부 질의를 만족하는 각 투플이 구해진 후에 중첩 질의가 수행되므로 상관 중첩 질의는 외부 질의를 만족하는 투플 수만큼 여러 번 수행될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D278F7-9401-453B-B578-74F30DD1623E}" type="slidenum">
              <a:rPr lang="en-US" altLang="ko-KR"/>
              <a:pPr/>
              <a:t>114</a:t>
            </a:fld>
            <a:endParaRPr lang="en-US" altLang="ko-KR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14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0" y="1644650"/>
            <a:ext cx="7488238" cy="1035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050" y="2657475"/>
            <a:ext cx="7467600" cy="1719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14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5113" y="4640263"/>
            <a:ext cx="3554412" cy="158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1E13BF-1EB1-47CF-A30B-35B3EAD162FA}" type="slidenum">
              <a:rPr lang="en-US" altLang="ko-KR"/>
              <a:pPr/>
              <a:t>115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INSERT</a:t>
            </a:r>
            <a:r>
              <a:rPr lang="ko-KR" altLang="en-US" sz="2000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기존의 릴레이션에 투플을 삽입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참조되는 릴레이션에 투플이 삽입되는 경우에는 참조 무결성 제약조건의 위배가 발생하지 않으나 참조하는 릴레이션에 투플이 삽입되는 경우에는 참조 무결성 제약조건을 위배할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릴레이션에 한 번에 한 투플씩 삽입하는 것과 한 번에 여러 개의 투플들을 삽입할 수 있는 것으로 구분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릴레이션에 한 번에 한 투플씩 삽입하는 </a:t>
            </a:r>
            <a:r>
              <a:rPr lang="en-US" altLang="ko-KR" b="1"/>
              <a:t>INSERT</a:t>
            </a:r>
            <a:r>
              <a:rPr lang="ko-KR" altLang="en-US" b="1"/>
              <a:t>문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b="1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INSERT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INTO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	  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릴레이션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(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애트리뷰트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1, ..., 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애트리뷰트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n)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VALUES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(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값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1, ..., 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값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n);</a:t>
            </a:r>
          </a:p>
        </p:txBody>
      </p:sp>
      <p:sp>
        <p:nvSpPr>
          <p:cNvPr id="516099" name="Rectangle 3"/>
          <p:cNvSpPr>
            <a:spLocks noChangeArrowheads="1"/>
          </p:cNvSpPr>
          <p:nvPr/>
        </p:nvSpPr>
        <p:spPr bwMode="auto">
          <a:xfrm>
            <a:off x="860425" y="533400"/>
            <a:ext cx="7462838" cy="72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4.5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INSERT, DELETE, UPDATE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0DE7F-0DFF-4694-A079-10F6E9519AE1}" type="slidenum">
              <a:rPr lang="en-US" altLang="ko-KR"/>
              <a:pPr/>
              <a:t>116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860425" y="533400"/>
            <a:ext cx="7462838" cy="72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4.5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INSERT, DELETE, UPDATE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18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8" y="1689100"/>
            <a:ext cx="7629525" cy="421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747C9-79FA-415F-92BA-4BA7F99722D1}" type="slidenum">
              <a:rPr lang="en-US" altLang="ko-KR"/>
              <a:pPr/>
              <a:t>117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INSERT</a:t>
            </a:r>
            <a:r>
              <a:rPr lang="ko-KR" altLang="en-US" sz="2000" b="1"/>
              <a:t>문</a:t>
            </a:r>
            <a:r>
              <a:rPr lang="en-US" altLang="ko-KR" sz="2000" b="1"/>
              <a:t>(</a:t>
            </a:r>
            <a:r>
              <a:rPr lang="ko-KR" altLang="en-US" sz="2000" b="1"/>
              <a:t>계속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릴레이션에 한 번에 여러 개의 투플들을 삽입하는 </a:t>
            </a:r>
            <a:r>
              <a:rPr lang="en-US" altLang="ko-KR" b="1"/>
              <a:t>INSERT</a:t>
            </a:r>
            <a:r>
              <a:rPr lang="ko-KR" altLang="en-US" b="1"/>
              <a:t>문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b="1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INSERT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INTO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	  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릴레이션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(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애트리뷰트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1, ..., 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애트리뷰트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n)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SELECT   ...  FROM	  ...	WHERE  ...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;</a:t>
            </a:r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860425" y="533400"/>
            <a:ext cx="7462838" cy="72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4.5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INSERT, DELETE, UPDATE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100" y="3509963"/>
            <a:ext cx="7353300" cy="254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023BB-5BCF-4CDE-A992-9DD2EA25EB02}" type="slidenum">
              <a:rPr lang="en-US" altLang="ko-KR"/>
              <a:pPr/>
              <a:t>118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DELETE</a:t>
            </a:r>
            <a:r>
              <a:rPr lang="ko-KR" altLang="en-US" sz="2000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삭제 연산은 한 릴레이션으로부터 한 개 이상의 투플들을 삭제함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참조되는 릴레이션의 삭제 연산의 결과로 참조 무결성 제약조건이 위배될 수 있으나</a:t>
            </a:r>
            <a:r>
              <a:rPr lang="en-US" altLang="ko-KR" b="1"/>
              <a:t>, </a:t>
            </a:r>
            <a:r>
              <a:rPr lang="ko-KR" altLang="en-US" b="1"/>
              <a:t>참조하는 릴레이션에서 투플을 삭제하면 참조 무결성 제약조건을 위배하지 않음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DELETE</a:t>
            </a:r>
            <a:r>
              <a:rPr lang="ko-KR" altLang="en-US" b="1"/>
              <a:t>문의 구문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>
                <a:latin typeface="╜┼╕φ┴╢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DELETE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FROM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	   </a:t>
            </a:r>
            <a:r>
              <a:rPr lang="ko-KR" altLang="en-US" sz="2000">
                <a:latin typeface="Courier New" pitchFamily="49" charset="0"/>
                <a:ea typeface="신명조" charset="-127"/>
              </a:rPr>
              <a:t>릴레이션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WHERE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   </a:t>
            </a:r>
            <a:r>
              <a:rPr lang="ko-KR" altLang="en-US" sz="2000">
                <a:latin typeface="Courier New" pitchFamily="49" charset="0"/>
                <a:ea typeface="신명조" charset="-127"/>
              </a:rPr>
              <a:t>조건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;</a:t>
            </a:r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860425" y="533400"/>
            <a:ext cx="7462838" cy="72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4.5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INSERT, DELETE, UPDATE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2F0982-1697-4C92-BF4B-1638C0A43562}" type="slidenum">
              <a:rPr lang="en-US" altLang="ko-KR"/>
              <a:pPr/>
              <a:t>119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860425" y="533400"/>
            <a:ext cx="7462838" cy="72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4.5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INSERT, DELETE, UPDATE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24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2206625"/>
            <a:ext cx="7259638" cy="2179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293FBA-F591-4A4A-B554-E4CE87AEE2A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집합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릴레이션이 투플들의 집합이기 때문에 기존의 집합 연산이 릴레이션에 적용됨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세 가지 집합 연산자</a:t>
            </a:r>
            <a:r>
              <a:rPr lang="en-US" altLang="ko-KR" b="1"/>
              <a:t>: </a:t>
            </a:r>
            <a:r>
              <a:rPr lang="ko-KR" altLang="en-US" b="1"/>
              <a:t>합집합</a:t>
            </a:r>
            <a:r>
              <a:rPr lang="en-US" altLang="ko-KR" b="1"/>
              <a:t>, </a:t>
            </a:r>
            <a:r>
              <a:rPr lang="ko-KR" altLang="en-US" b="1"/>
              <a:t>교집합</a:t>
            </a:r>
            <a:r>
              <a:rPr lang="en-US" altLang="ko-KR" b="1"/>
              <a:t>, </a:t>
            </a:r>
            <a:r>
              <a:rPr lang="ko-KR" altLang="en-US" b="1"/>
              <a:t>차집합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집합 연산자의 입력으로 사용되는 두 개의 릴레이션은 </a:t>
            </a:r>
            <a:r>
              <a:rPr lang="ko-KR" altLang="en-US" b="1">
                <a:solidFill>
                  <a:srgbClr val="FF3300"/>
                </a:solidFill>
              </a:rPr>
              <a:t>합집합 호환</a:t>
            </a:r>
            <a:r>
              <a:rPr lang="en-US" altLang="ko-KR" b="1"/>
              <a:t>(union compatible)</a:t>
            </a:r>
            <a:r>
              <a:rPr lang="ko-KR" altLang="en-US" b="1"/>
              <a:t>이어야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집합 연산자들은 두 개의 릴레이션을 입력으로 받아들이므로 이항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합집합 호환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릴레이션 </a:t>
            </a:r>
            <a:r>
              <a:rPr lang="en-US" altLang="ko-KR" b="1"/>
              <a:t>R1(A1, A2, ..., An)</a:t>
            </a:r>
            <a:r>
              <a:rPr lang="ko-KR" altLang="en-US" b="1"/>
              <a:t>과 </a:t>
            </a:r>
            <a:r>
              <a:rPr lang="en-US" altLang="ko-KR" b="1"/>
              <a:t>R2(B1, B2, ..., Bm)</a:t>
            </a:r>
            <a:r>
              <a:rPr lang="ko-KR" altLang="en-US" b="1"/>
              <a:t>이 합집합 호환일 필요 충분 조건은 </a:t>
            </a:r>
            <a:r>
              <a:rPr lang="en-US" altLang="ko-KR" b="1"/>
              <a:t>n=m</a:t>
            </a:r>
            <a:r>
              <a:rPr lang="ko-KR" altLang="en-US" b="1"/>
              <a:t>이고</a:t>
            </a:r>
            <a:r>
              <a:rPr lang="en-US" altLang="ko-KR" b="1"/>
              <a:t>, </a:t>
            </a:r>
            <a:r>
              <a:rPr lang="ko-KR" altLang="en-US" b="1"/>
              <a:t>모든 </a:t>
            </a:r>
            <a:r>
              <a:rPr lang="en-US" altLang="ko-KR" b="1"/>
              <a:t>1&lt;=i&lt;=n</a:t>
            </a:r>
            <a:r>
              <a:rPr lang="ko-KR" altLang="en-US" b="1"/>
              <a:t>에 대해 </a:t>
            </a:r>
            <a:r>
              <a:rPr lang="en-US" altLang="ko-KR" b="1"/>
              <a:t>domain(Ai)=domain(Bi)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0FF99-487F-4B5B-B328-F6CEC0777EBB}" type="slidenum">
              <a:rPr lang="en-US" altLang="ko-KR"/>
              <a:pPr/>
              <a:t>120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UPDATE</a:t>
            </a:r>
            <a:r>
              <a:rPr lang="ko-KR" altLang="en-US" sz="2000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한 릴레이션에 들어 있는 투플들의 애트리뷰트 값들을 수정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기본 키나 외래 키에 속하는 애트리뷰트의 값이 수정되면 참조 무결성 제약조건을 위배할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UPDATE</a:t>
            </a:r>
            <a:r>
              <a:rPr lang="ko-KR" altLang="en-US" b="1"/>
              <a:t>문의 구문</a:t>
            </a:r>
          </a:p>
          <a:p>
            <a:pPr lvl="2" algn="just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>
                <a:latin typeface="╜┼╕φ┴╢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UPDATE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  </a:t>
            </a:r>
            <a:r>
              <a:rPr lang="ko-KR" altLang="en-US" sz="2000">
                <a:latin typeface="Courier New" pitchFamily="49" charset="0"/>
                <a:ea typeface="신명조" charset="-127"/>
              </a:rPr>
              <a:t>릴레이션</a:t>
            </a:r>
          </a:p>
          <a:p>
            <a:pPr lvl="2" algn="just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SET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	    </a:t>
            </a:r>
            <a:r>
              <a:rPr lang="ko-KR" altLang="en-US" sz="2000">
                <a:latin typeface="Courier New" pitchFamily="49" charset="0"/>
                <a:ea typeface="신명조" charset="-127"/>
              </a:rPr>
              <a:t>애트리뷰트 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= </a:t>
            </a:r>
            <a:r>
              <a:rPr lang="ko-KR" altLang="en-US" sz="2000">
                <a:latin typeface="Courier New" pitchFamily="49" charset="0"/>
                <a:ea typeface="신명조" charset="-127"/>
              </a:rPr>
              <a:t>값 또는 식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[, …]</a:t>
            </a:r>
          </a:p>
          <a:p>
            <a:pPr lvl="2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WHERE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   </a:t>
            </a:r>
            <a:r>
              <a:rPr lang="ko-KR" altLang="en-US" sz="2000">
                <a:latin typeface="Courier New" pitchFamily="49" charset="0"/>
                <a:ea typeface="신명조" charset="-127"/>
              </a:rPr>
              <a:t>조건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;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860425" y="533400"/>
            <a:ext cx="7462838" cy="725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4.5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INSERT, DELETE, UPDATE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26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025" y="4471988"/>
            <a:ext cx="7040563" cy="181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2E93C-C3DF-4853-A999-9ED454981676}" type="slidenum">
              <a:rPr lang="en-US" altLang="ko-KR"/>
              <a:pPr/>
              <a:t>121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>
                <a:latin typeface="신명조" charset="-127"/>
                <a:ea typeface="신명조" charset="-127"/>
              </a:rPr>
              <a:t>트리거</a:t>
            </a:r>
            <a:endParaRPr lang="ko-KR" altLang="en-US" sz="18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명시된 이벤트</a:t>
            </a:r>
            <a:r>
              <a:rPr lang="en-US" altLang="ko-KR" sz="1600" b="1"/>
              <a:t>(</a:t>
            </a:r>
            <a:r>
              <a:rPr lang="ko-KR" altLang="en-US" sz="1600" b="1"/>
              <a:t>데이터베이스의 갱신</a:t>
            </a:r>
            <a:r>
              <a:rPr lang="en-US" altLang="ko-KR" sz="1600" b="1"/>
              <a:t>)</a:t>
            </a:r>
            <a:r>
              <a:rPr lang="ko-KR" altLang="en-US" sz="1600" b="1"/>
              <a:t>가 발생할 때마다 </a:t>
            </a:r>
            <a:r>
              <a:rPr lang="en-US" altLang="ko-KR" sz="1600" b="1"/>
              <a:t>DBMS</a:t>
            </a:r>
            <a:r>
              <a:rPr lang="ko-KR" altLang="en-US" sz="1600" b="1"/>
              <a:t>가 자동적으로 수행하는</a:t>
            </a:r>
            <a:r>
              <a:rPr lang="en-US" altLang="ko-KR" sz="1600" b="1"/>
              <a:t>, </a:t>
            </a:r>
            <a:r>
              <a:rPr lang="ko-KR" altLang="en-US" sz="1600" b="1"/>
              <a:t>사용자가 정의하는 문</a:t>
            </a:r>
            <a:r>
              <a:rPr lang="en-US" altLang="ko-KR" sz="1600" b="1"/>
              <a:t>(</a:t>
            </a:r>
            <a:r>
              <a:rPr lang="ko-KR" altLang="en-US" sz="1600" b="1"/>
              <a:t>프로시저</a:t>
            </a:r>
            <a:r>
              <a:rPr lang="en-US" altLang="ko-KR" sz="16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트리거는 데이터베이스의 무결성을 유지하기 위한 일반적이고 강력한 도구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트리거는 테이블 정의시 표현할 수 없는 기업의 비즈니스 규칙들을 시행하는 역할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트리거를 명시하려면 트리거를 활성화시키는 사건인 이벤트</a:t>
            </a:r>
            <a:r>
              <a:rPr lang="en-US" altLang="ko-KR" sz="1600" b="1"/>
              <a:t>, </a:t>
            </a:r>
            <a:r>
              <a:rPr lang="ko-KR" altLang="en-US" sz="1600" b="1"/>
              <a:t>트리거가 활성화되었을 때 수행되는 테스트인 조건</a:t>
            </a:r>
            <a:r>
              <a:rPr lang="en-US" altLang="ko-KR" sz="1600" b="1"/>
              <a:t>, </a:t>
            </a:r>
            <a:r>
              <a:rPr lang="ko-KR" altLang="en-US" sz="1600" b="1"/>
              <a:t>트리거가 활성화되고 조건이 참일 때 수행되는 문</a:t>
            </a:r>
            <a:r>
              <a:rPr lang="en-US" altLang="ko-KR" sz="1600" b="1"/>
              <a:t>(</a:t>
            </a:r>
            <a:r>
              <a:rPr lang="ko-KR" altLang="en-US" sz="1600" b="1"/>
              <a:t>프로시저</a:t>
            </a:r>
            <a:r>
              <a:rPr lang="en-US" altLang="ko-KR" sz="1600" b="1"/>
              <a:t>)</a:t>
            </a:r>
            <a:r>
              <a:rPr lang="ko-KR" altLang="en-US" sz="1600" b="1"/>
              <a:t>인 동작을 표현해야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트리거를 </a:t>
            </a:r>
            <a:r>
              <a:rPr lang="ko-KR" altLang="en-US" sz="1600" b="1">
                <a:solidFill>
                  <a:srgbClr val="FF3300"/>
                </a:solidFill>
              </a:rPr>
              <a:t>이벤트</a:t>
            </a:r>
            <a:r>
              <a:rPr lang="en-US" altLang="ko-KR" sz="1600" b="1">
                <a:solidFill>
                  <a:srgbClr val="FF3300"/>
                </a:solidFill>
              </a:rPr>
              <a:t>-</a:t>
            </a:r>
            <a:r>
              <a:rPr lang="ko-KR" altLang="en-US" sz="1600" b="1">
                <a:solidFill>
                  <a:srgbClr val="FF3300"/>
                </a:solidFill>
              </a:rPr>
              <a:t>조건</a:t>
            </a:r>
            <a:r>
              <a:rPr lang="en-US" altLang="ko-KR" sz="1600" b="1">
                <a:solidFill>
                  <a:srgbClr val="FF3300"/>
                </a:solidFill>
              </a:rPr>
              <a:t>-</a:t>
            </a:r>
            <a:r>
              <a:rPr lang="ko-KR" altLang="en-US" sz="1600" b="1">
                <a:solidFill>
                  <a:srgbClr val="FF3300"/>
                </a:solidFill>
              </a:rPr>
              <a:t>동작</a:t>
            </a:r>
            <a:r>
              <a:rPr lang="en-US" altLang="ko-KR" sz="1600" b="1"/>
              <a:t>(</a:t>
            </a:r>
            <a:r>
              <a:rPr lang="en-US" altLang="ko-KR" sz="1600" b="1">
                <a:solidFill>
                  <a:srgbClr val="FF3300"/>
                </a:solidFill>
              </a:rPr>
              <a:t>ECA</a:t>
            </a:r>
            <a:r>
              <a:rPr lang="en-US" altLang="ko-KR" sz="1600" b="1"/>
              <a:t>) </a:t>
            </a:r>
            <a:r>
              <a:rPr lang="ko-KR" altLang="en-US" sz="1600" b="1"/>
              <a:t>규칙이라고도 부름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600" b="1"/>
              <a:t>E</a:t>
            </a:r>
            <a:r>
              <a:rPr lang="ko-KR" altLang="en-US" sz="1600" b="1"/>
              <a:t>는 </a:t>
            </a:r>
            <a:r>
              <a:rPr lang="en-US" altLang="ko-KR" sz="1600" b="1"/>
              <a:t>Event, C</a:t>
            </a:r>
            <a:r>
              <a:rPr lang="ko-KR" altLang="en-US" sz="1600" b="1"/>
              <a:t>는 </a:t>
            </a:r>
            <a:r>
              <a:rPr lang="en-US" altLang="ko-KR" sz="1600" b="1"/>
              <a:t>Condition, A</a:t>
            </a:r>
            <a:r>
              <a:rPr lang="ko-KR" altLang="en-US" sz="1600" b="1"/>
              <a:t>는 </a:t>
            </a:r>
            <a:r>
              <a:rPr lang="en-US" altLang="ko-KR" sz="1600" b="1"/>
              <a:t>Action</a:t>
            </a:r>
            <a:r>
              <a:rPr lang="ko-KR" altLang="en-US" sz="1600" b="1"/>
              <a:t>을 의미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600" b="1"/>
              <a:t>SQL3 </a:t>
            </a:r>
            <a:r>
              <a:rPr lang="ko-KR" altLang="en-US" sz="1600" b="1"/>
              <a:t>표준에 포함되었으며 대부분의 상용 관계 </a:t>
            </a:r>
            <a:r>
              <a:rPr lang="en-US" altLang="ko-KR" sz="1600" b="1"/>
              <a:t>DBMS</a:t>
            </a:r>
            <a:r>
              <a:rPr lang="ko-KR" altLang="en-US" sz="1600" b="1"/>
              <a:t>에서 제공됨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>
              <a:latin typeface="╜┼╕φ┴╢" charset="0"/>
              <a:ea typeface="신명조" charset="-127"/>
            </a:endParaRP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704850" y="509588"/>
            <a:ext cx="782002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(trigger)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(assertion)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79B85-4E85-4EF9-B45E-B35FE1A13003}" type="slidenum">
              <a:rPr lang="en-US" altLang="ko-KR"/>
              <a:pPr/>
              <a:t>122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30434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30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350" y="2254250"/>
            <a:ext cx="7161213" cy="2709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1E810-917A-450E-B49F-FECAF04CCCD2}" type="slidenum">
              <a:rPr lang="en-US" altLang="ko-KR"/>
              <a:pPr/>
              <a:t>123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70372" name="Picture 4" descr="c18triga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 l="13101"/>
          <a:stretch>
            <a:fillRect/>
          </a:stretch>
        </p:blipFill>
        <p:spPr>
          <a:xfrm>
            <a:off x="596900" y="1751013"/>
            <a:ext cx="7923213" cy="4238625"/>
          </a:xfrm>
          <a:noFill/>
          <a:ln/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503523-F917-4A26-83C9-FFDA9E2E631F}" type="slidenum">
              <a:rPr lang="en-US" altLang="ko-KR"/>
              <a:pPr/>
              <a:t>124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>
                <a:latin typeface="신명조" charset="-127"/>
                <a:ea typeface="신명조" charset="-127"/>
              </a:rPr>
              <a:t>트리거</a:t>
            </a:r>
            <a:r>
              <a:rPr lang="en-US" altLang="ko-KR" sz="1800" b="1">
                <a:latin typeface="신명조" charset="-127"/>
                <a:ea typeface="신명조" charset="-127"/>
              </a:rPr>
              <a:t>(</a:t>
            </a:r>
            <a:r>
              <a:rPr lang="ko-KR" altLang="en-US" sz="1800" b="1">
                <a:latin typeface="신명조" charset="-127"/>
                <a:ea typeface="신명조" charset="-127"/>
              </a:rPr>
              <a:t>계속</a:t>
            </a:r>
            <a:r>
              <a:rPr lang="en-US" altLang="ko-KR" sz="1800" b="1">
                <a:latin typeface="신명조" charset="-127"/>
                <a:ea typeface="신명조" charset="-127"/>
              </a:rPr>
              <a:t>)</a:t>
            </a:r>
            <a:endParaRPr lang="en-US" altLang="ko-KR" sz="18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600" b="1"/>
              <a:t>SQL3</a:t>
            </a:r>
            <a:r>
              <a:rPr lang="ko-KR" altLang="en-US" sz="1600" b="1"/>
              <a:t>에서 트리거의 형식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>
                <a:latin typeface="╜┼╕φ┴╢" charset="0"/>
                <a:ea typeface="신명조" charset="-127"/>
              </a:rPr>
              <a:t>	</a:t>
            </a:r>
            <a:r>
              <a:rPr lang="en-US" altLang="ko-KR" sz="1600" b="1">
                <a:latin typeface="Courier New" pitchFamily="49" charset="0"/>
                <a:ea typeface="신명조" charset="-127"/>
              </a:rPr>
              <a:t>CREATE TRIGGER 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&lt;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트리거이름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&gt;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600" b="1">
                <a:latin typeface="Courier New" pitchFamily="49" charset="0"/>
                <a:ea typeface="신명조" charset="-127"/>
              </a:rPr>
              <a:t>AFTER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	 &lt;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트리거를 유발하는 이벤트들이 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OR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로 연결된 리스트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&gt; </a:t>
            </a:r>
            <a:r>
              <a:rPr lang="en-US" altLang="ko-KR" sz="1600" b="1">
                <a:latin typeface="Courier New" pitchFamily="49" charset="0"/>
                <a:ea typeface="신명조" charset="-127"/>
              </a:rPr>
              <a:t>ON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 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  <a:ea typeface="신명조" charset="-127"/>
              </a:rPr>
              <a:t>			 &lt;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릴레이션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&gt;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  <a:ea typeface="신명조" charset="-127"/>
              </a:rPr>
              <a:t>	[</a:t>
            </a:r>
            <a:r>
              <a:rPr lang="en-US" altLang="ko-KR" sz="1600" b="1">
                <a:latin typeface="Courier New" pitchFamily="49" charset="0"/>
                <a:ea typeface="신명조" charset="-127"/>
              </a:rPr>
              <a:t>WHEN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    &lt;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조건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&gt;]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600" b="1">
                <a:latin typeface="Courier New" pitchFamily="49" charset="0"/>
                <a:ea typeface="신명조" charset="-127"/>
              </a:rPr>
              <a:t>BEGIN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    &lt;SQL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문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(</a:t>
            </a:r>
            <a:r>
              <a:rPr lang="ko-KR" altLang="en-US" sz="1600">
                <a:latin typeface="Courier New" pitchFamily="49" charset="0"/>
                <a:ea typeface="신명조" charset="-127"/>
              </a:rPr>
              <a:t>들</a:t>
            </a:r>
            <a:r>
              <a:rPr lang="en-US" altLang="ko-KR" sz="1600">
                <a:latin typeface="Courier New" pitchFamily="49" charset="0"/>
                <a:ea typeface="신명조" charset="-127"/>
              </a:rPr>
              <a:t>)&gt; </a:t>
            </a:r>
            <a:r>
              <a:rPr lang="en-US" altLang="ko-KR" sz="1600" b="1">
                <a:latin typeface="Courier New" pitchFamily="49" charset="0"/>
                <a:ea typeface="신명조" charset="-127"/>
              </a:rPr>
              <a:t>END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>
              <a:latin typeface="Courier New" pitchFamily="49" charset="0"/>
              <a:ea typeface="신명조" charset="-127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이벤트의 가능한 예로는 테이블에 투플 삽입</a:t>
            </a:r>
            <a:r>
              <a:rPr lang="en-US" altLang="ko-KR" sz="1600" b="1"/>
              <a:t>, </a:t>
            </a:r>
            <a:r>
              <a:rPr lang="ko-KR" altLang="en-US" sz="1600" b="1"/>
              <a:t>테이블로부터 투플 삭제</a:t>
            </a:r>
            <a:r>
              <a:rPr lang="en-US" altLang="ko-KR" sz="1600" b="1"/>
              <a:t>, </a:t>
            </a:r>
            <a:r>
              <a:rPr lang="ko-KR" altLang="en-US" sz="1600" b="1"/>
              <a:t>테이블의 투플 수정 등이 있음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조건은 임의의 형태의 프레디키트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동작은 데이터베이스에 대한 임의의 갱신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트리거가 제약조건과 유사하지만 어떤 이벤트가 발생했을 때 조건이 참이 되면 트리거와 연관된 동작이 수행되고</a:t>
            </a:r>
            <a:r>
              <a:rPr lang="en-US" altLang="ko-KR" sz="1600" b="1"/>
              <a:t>, </a:t>
            </a:r>
            <a:r>
              <a:rPr lang="ko-KR" altLang="en-US" sz="1600" b="1"/>
              <a:t>그렇지 않으면 아무 동작도 수행되지 않음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삽입</a:t>
            </a:r>
            <a:r>
              <a:rPr lang="en-US" altLang="ko-KR" sz="1600" b="1"/>
              <a:t>, </a:t>
            </a:r>
            <a:r>
              <a:rPr lang="ko-KR" altLang="en-US" sz="1600" b="1"/>
              <a:t>삭제</a:t>
            </a:r>
            <a:r>
              <a:rPr lang="en-US" altLang="ko-KR" sz="1600" b="1"/>
              <a:t>, </a:t>
            </a:r>
            <a:r>
              <a:rPr lang="ko-KR" altLang="en-US" sz="1600" b="1"/>
              <a:t>수정 등이 일어나기 전</a:t>
            </a:r>
            <a:r>
              <a:rPr lang="en-US" altLang="ko-KR" sz="1600" b="1"/>
              <a:t>(before)</a:t>
            </a:r>
            <a:r>
              <a:rPr lang="ko-KR" altLang="en-US" sz="1600" b="1"/>
              <a:t>에 동작하는 트리거와 일어난 후</a:t>
            </a:r>
            <a:r>
              <a:rPr lang="en-US" altLang="ko-KR" sz="1600" b="1"/>
              <a:t>(after)</a:t>
            </a:r>
            <a:r>
              <a:rPr lang="ko-KR" altLang="en-US" sz="1600" b="1"/>
              <a:t>에 동작하는 트리거로 구분</a:t>
            </a:r>
            <a:r>
              <a:rPr lang="ko-KR" altLang="en-US" sz="1600">
                <a:latin typeface="╜┼╕φ┴╢" charset="0"/>
                <a:ea typeface="신명조" charset="-127"/>
              </a:rPr>
              <a:t> </a:t>
            </a:r>
            <a:endParaRPr lang="ko-KR" altLang="en-US" sz="1600" b="1">
              <a:latin typeface="Courier New" pitchFamily="49" charset="0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>
              <a:latin typeface="Courier New" pitchFamily="49" charset="0"/>
              <a:ea typeface="신명조" charset="-127"/>
            </a:endParaRP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34200-26E2-41E0-A0EB-29CC1C177F60}" type="slidenum">
              <a:rPr lang="en-US" altLang="ko-KR"/>
              <a:pPr/>
              <a:t>125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1770063"/>
            <a:ext cx="8112125" cy="405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392383-4BD9-4902-8C9E-FB2E74987654}" type="slidenum">
              <a:rPr lang="en-US" altLang="ko-KR"/>
              <a:pPr/>
              <a:t>126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>
                <a:latin typeface="신명조" charset="-127"/>
                <a:ea typeface="신명조" charset="-127"/>
              </a:rPr>
              <a:t> </a:t>
            </a:r>
            <a:r>
              <a:rPr lang="ko-KR" altLang="en-US" sz="1800" b="1"/>
              <a:t>연쇄적으로 활성화되는 트리거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>
                <a:latin typeface="신명조" charset="-127"/>
                <a:ea typeface="신명조" charset="-127"/>
              </a:rPr>
              <a:t>하나의 트리거가 활성화되어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>
                <a:latin typeface="신명조" charset="-127"/>
                <a:ea typeface="신명조" charset="-127"/>
              </a:rPr>
              <a:t>    이 트리거 내의 한 </a:t>
            </a:r>
            <a:r>
              <a:rPr lang="en-US" altLang="ko-KR" sz="1600" b="1">
                <a:latin typeface="╜┼╕φ┴╢" charset="0"/>
                <a:ea typeface="신명조" charset="-127"/>
              </a:rPr>
              <a:t>SQL</a:t>
            </a:r>
            <a:r>
              <a:rPr lang="ko-KR" altLang="en-US" sz="1600" b="1">
                <a:latin typeface="신명조" charset="-127"/>
                <a:ea typeface="신명조" charset="-127"/>
              </a:rPr>
              <a:t>문이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>
                <a:latin typeface="신명조" charset="-127"/>
                <a:ea typeface="신명조" charset="-127"/>
              </a:rPr>
              <a:t>    수행되고</a:t>
            </a:r>
            <a:r>
              <a:rPr lang="en-US" altLang="ko-KR" sz="1600" b="1">
                <a:latin typeface="╜┼╕φ┴╢" charset="0"/>
                <a:ea typeface="신명조" charset="-127"/>
              </a:rPr>
              <a:t>, </a:t>
            </a:r>
            <a:r>
              <a:rPr lang="ko-KR" altLang="en-US" sz="1600" b="1">
                <a:latin typeface="신명조" charset="-127"/>
                <a:ea typeface="신명조" charset="-127"/>
              </a:rPr>
              <a:t>그 결과로 다른 트리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>
                <a:latin typeface="신명조" charset="-127"/>
                <a:ea typeface="신명조" charset="-127"/>
              </a:rPr>
              <a:t>    거를 활성화하여 그 트리거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>
                <a:latin typeface="신명조" charset="-127"/>
                <a:ea typeface="신명조" charset="-127"/>
              </a:rPr>
              <a:t>    내의 </a:t>
            </a:r>
            <a:r>
              <a:rPr lang="en-US" altLang="ko-KR" sz="1600" b="1">
                <a:latin typeface="╜┼╕φ┴╢" charset="0"/>
                <a:ea typeface="신명조" charset="-127"/>
              </a:rPr>
              <a:t>SQL</a:t>
            </a:r>
            <a:r>
              <a:rPr lang="ko-KR" altLang="en-US" sz="1600" b="1">
                <a:latin typeface="신명조" charset="-127"/>
                <a:ea typeface="신명조" charset="-127"/>
              </a:rPr>
              <a:t>문이 수행될 수 있음</a:t>
            </a:r>
            <a:endParaRPr lang="ko-KR" altLang="en-US" sz="1600" b="1">
              <a:latin typeface="Courier New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>
              <a:latin typeface="Courier New" pitchFamily="49" charset="0"/>
              <a:ea typeface="신명조" charset="-127"/>
            </a:endParaRP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36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9763" y="1608138"/>
            <a:ext cx="4189412" cy="4554537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43AC6F-30CE-4984-8F6B-D549D5456FB6}" type="slidenum">
              <a:rPr lang="en-US" altLang="ko-KR"/>
              <a:pPr/>
              <a:t>127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/>
              <a:t>주장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주장은 </a:t>
            </a:r>
            <a:r>
              <a:rPr lang="en-US" altLang="ko-KR" b="1"/>
              <a:t>SQL3</a:t>
            </a:r>
            <a:r>
              <a:rPr lang="ko-KR" altLang="en-US" b="1"/>
              <a:t>에 포함되어 있으나 대부분의 상용 관계 </a:t>
            </a:r>
            <a:r>
              <a:rPr lang="en-US" altLang="ko-KR" b="1"/>
              <a:t>DBMS</a:t>
            </a:r>
            <a:r>
              <a:rPr lang="ko-KR" altLang="en-US" b="1"/>
              <a:t>가 아직 지원하고 있지 않음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트리거는 제약조건을 위반했을 때 수행할 동작을 명시하는 것이고</a:t>
            </a:r>
            <a:r>
              <a:rPr lang="en-US" altLang="ko-KR" b="1"/>
              <a:t>, </a:t>
            </a:r>
            <a:r>
              <a:rPr lang="ko-KR" altLang="en-US" b="1"/>
              <a:t>주장은 제약조건을 위반하는 연산이 수행되지 않도록 함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주장의 구문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>
                <a:latin typeface="╜┼╕φ┴╢" charset="0"/>
                <a:ea typeface="신명조" charset="-127"/>
              </a:rPr>
              <a:t>		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CREATE ASSERTION</a:t>
            </a:r>
            <a:r>
              <a:rPr lang="en-US" altLang="ko-KR">
                <a:latin typeface="Courier New" pitchFamily="49" charset="0"/>
                <a:ea typeface="신명조" charset="-127"/>
              </a:rPr>
              <a:t> </a:t>
            </a:r>
            <a:r>
              <a:rPr lang="ko-KR" altLang="en-US">
                <a:latin typeface="Courier New" pitchFamily="49" charset="0"/>
                <a:ea typeface="신명조" charset="-127"/>
              </a:rPr>
              <a:t>이름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Courier New" pitchFamily="49" charset="0"/>
                <a:ea typeface="신명조" charset="-127"/>
              </a:rPr>
              <a:t>		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CHECK</a:t>
            </a:r>
            <a:r>
              <a:rPr lang="en-US" altLang="ko-KR">
                <a:latin typeface="Courier New" pitchFamily="49" charset="0"/>
                <a:ea typeface="신명조" charset="-127"/>
              </a:rPr>
              <a:t>  </a:t>
            </a:r>
            <a:r>
              <a:rPr lang="ko-KR" altLang="en-US">
                <a:latin typeface="Courier New" pitchFamily="49" charset="0"/>
                <a:ea typeface="신명조" charset="-127"/>
              </a:rPr>
              <a:t>조건</a:t>
            </a:r>
            <a:r>
              <a:rPr lang="en-US" altLang="ko-KR">
                <a:latin typeface="Courier New" pitchFamily="49" charset="0"/>
                <a:ea typeface="신명조" charset="-127"/>
              </a:rPr>
              <a:t>;</a:t>
            </a:r>
            <a:endParaRPr lang="en-US" altLang="ko-KR" sz="1600">
              <a:latin typeface="╜┼╕φ┴╢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트리거보다 좀더 일반적인 무결성 제약조건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DBMS</a:t>
            </a:r>
            <a:r>
              <a:rPr lang="ko-KR" altLang="en-US" b="1"/>
              <a:t>는 주장의 프레디키트를 검사하여 만일 참이면 주장을 위배하지 않는 경우이므로 데이터베이스 수정이 허용됨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일반적으로 두 개 이상의 테이블에 영향을 미치는 제약조건을 명시하기 위해 사용됨</a:t>
            </a:r>
            <a:endParaRPr lang="ko-KR" altLang="en-US" sz="1600" b="1">
              <a:latin typeface="Courier New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>
              <a:latin typeface="Courier New" pitchFamily="49" charset="0"/>
              <a:ea typeface="신명조" charset="-127"/>
            </a:endParaRP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D0E30-481B-4E74-BDEA-1983DC2E3BF1}" type="slidenum">
              <a:rPr lang="en-US" altLang="ko-KR"/>
              <a:pPr/>
              <a:t>128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4.6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트리거와 주장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40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6988" y="1766888"/>
            <a:ext cx="6653212" cy="354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40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25" y="5297488"/>
            <a:ext cx="6615113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389C07-D2D4-42B4-8C53-B0ED958E9394}" type="slidenum">
              <a:rPr lang="en-US" altLang="ko-KR"/>
              <a:pPr/>
              <a:t>129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1800" b="1">
                <a:latin typeface="신명조" charset="-127"/>
                <a:ea typeface="신명조" charset="-127"/>
              </a:rPr>
              <a:t> </a:t>
            </a:r>
            <a:r>
              <a:rPr lang="ko-KR" altLang="en-US" sz="1800" b="1">
                <a:solidFill>
                  <a:srgbClr val="FF3300"/>
                </a:solidFill>
              </a:rPr>
              <a:t>내포된 </a:t>
            </a:r>
            <a:r>
              <a:rPr lang="en-US" altLang="ko-KR" sz="1800" b="1">
                <a:solidFill>
                  <a:srgbClr val="FF3300"/>
                </a:solidFill>
              </a:rPr>
              <a:t>SQL</a:t>
            </a:r>
            <a:r>
              <a:rPr lang="en-US" altLang="ko-KR" sz="1800" b="1"/>
              <a:t>(embedded SQL)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이 호스트 언어의 완전한 표현력을 갖고 있지 않기 때문에 모든 질의를 </a:t>
            </a:r>
            <a:r>
              <a:rPr lang="en-US" altLang="ko-KR" b="1"/>
              <a:t>SQL</a:t>
            </a:r>
            <a:r>
              <a:rPr lang="ko-KR" altLang="en-US" b="1"/>
              <a:t>로 표현할 수는 없음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은 호스트 언어가 갖고 있는 조건문</a:t>
            </a:r>
            <a:r>
              <a:rPr lang="en-US" altLang="ko-KR" b="1"/>
              <a:t>(IF</a:t>
            </a:r>
            <a:r>
              <a:rPr lang="ko-KR" altLang="en-US" b="1"/>
              <a:t>문</a:t>
            </a:r>
            <a:r>
              <a:rPr lang="en-US" altLang="ko-KR" b="1"/>
              <a:t>), </a:t>
            </a:r>
            <a:r>
              <a:rPr lang="ko-KR" altLang="en-US" b="1"/>
              <a:t>반복문</a:t>
            </a:r>
            <a:r>
              <a:rPr lang="en-US" altLang="ko-KR" b="1"/>
              <a:t>(WHILE</a:t>
            </a:r>
            <a:r>
              <a:rPr lang="ko-KR" altLang="en-US" b="1"/>
              <a:t>문</a:t>
            </a:r>
            <a:r>
              <a:rPr lang="en-US" altLang="ko-KR" b="1"/>
              <a:t>), </a:t>
            </a:r>
            <a:r>
              <a:rPr lang="ko-KR" altLang="en-US" b="1"/>
              <a:t>입출력 등과 같은 동작</a:t>
            </a:r>
            <a:r>
              <a:rPr lang="en-US" altLang="ko-KR" b="1"/>
              <a:t>, </a:t>
            </a:r>
            <a:r>
              <a:rPr lang="ko-KR" altLang="en-US" b="1"/>
              <a:t>사용자와의 상호 작용</a:t>
            </a:r>
            <a:r>
              <a:rPr lang="en-US" altLang="ko-KR" b="1"/>
              <a:t>, </a:t>
            </a:r>
            <a:r>
              <a:rPr lang="ko-KR" altLang="en-US" b="1"/>
              <a:t>질의 결과를 </a:t>
            </a:r>
            <a:r>
              <a:rPr lang="en-US" altLang="ko-KR" b="1"/>
              <a:t>GUI</a:t>
            </a:r>
            <a:r>
              <a:rPr lang="ko-KR" altLang="en-US" b="1"/>
              <a:t>로 보내는 등의 기능을 갖고 있지 않음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C, C++, </a:t>
            </a:r>
            <a:r>
              <a:rPr lang="ko-KR" altLang="en-US" b="1"/>
              <a:t>코볼</a:t>
            </a:r>
            <a:r>
              <a:rPr lang="en-US" altLang="ko-KR" b="1"/>
              <a:t>, </a:t>
            </a:r>
            <a:r>
              <a:rPr lang="ko-KR" altLang="en-US" b="1"/>
              <a:t>자바 등의 언어로 작성하는 프로그램에 </a:t>
            </a:r>
            <a:r>
              <a:rPr lang="en-US" altLang="ko-KR" b="1"/>
              <a:t>SQL</a:t>
            </a:r>
            <a:r>
              <a:rPr lang="ko-KR" altLang="en-US" b="1"/>
              <a:t>문을 삽입하여</a:t>
            </a:r>
            <a:r>
              <a:rPr lang="en-US" altLang="ko-KR" b="1"/>
              <a:t>, </a:t>
            </a:r>
            <a:r>
              <a:rPr lang="ko-KR" altLang="en-US" b="1"/>
              <a:t>데이터베이스를 접근하는 부분을 </a:t>
            </a:r>
            <a:r>
              <a:rPr lang="en-US" altLang="ko-KR" b="1"/>
              <a:t>SQL</a:t>
            </a:r>
            <a:r>
              <a:rPr lang="ko-KR" altLang="en-US" b="1"/>
              <a:t>이 맡고 </a:t>
            </a:r>
            <a:r>
              <a:rPr lang="en-US" altLang="ko-KR" b="1"/>
              <a:t>SQL</a:t>
            </a:r>
            <a:r>
              <a:rPr lang="ko-KR" altLang="en-US" b="1"/>
              <a:t>에 없는 기능은 호스트 언어로 작성하는 것이 필요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호스트 언어에 포함되는 </a:t>
            </a:r>
            <a:r>
              <a:rPr lang="en-US" altLang="ko-KR" b="1"/>
              <a:t>SQL</a:t>
            </a:r>
            <a:r>
              <a:rPr lang="ko-KR" altLang="en-US" b="1"/>
              <a:t>문을 내포된 </a:t>
            </a:r>
            <a:r>
              <a:rPr lang="en-US" altLang="ko-KR" b="1"/>
              <a:t>SQL</a:t>
            </a:r>
            <a:r>
              <a:rPr lang="ko-KR" altLang="en-US" b="1"/>
              <a:t>이라 부름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데이터 구조가 불일치하는 문제</a:t>
            </a:r>
            <a:r>
              <a:rPr lang="en-US" altLang="ko-KR" b="1"/>
              <a:t>(</a:t>
            </a:r>
            <a:r>
              <a:rPr lang="en-US" altLang="ko-KR" b="1">
                <a:solidFill>
                  <a:srgbClr val="FF3300"/>
                </a:solidFill>
              </a:rPr>
              <a:t>impedance mismatch</a:t>
            </a:r>
            <a:r>
              <a:rPr lang="en-US" altLang="ko-KR" b="1"/>
              <a:t> </a:t>
            </a:r>
            <a:r>
              <a:rPr lang="ko-KR" altLang="en-US" b="1"/>
              <a:t>문제</a:t>
            </a:r>
            <a:r>
              <a:rPr lang="en-US" altLang="ko-KR" b="1"/>
              <a:t>)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288D87-E6BE-4538-8061-5AC6366BD1B8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713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8" y="1903413"/>
            <a:ext cx="7602537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6596C-6CF2-4858-B904-5ADD62ABB2BF}" type="slidenum">
              <a:rPr lang="en-US" altLang="ko-KR"/>
              <a:pPr/>
              <a:t>130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1800" b="1">
                <a:latin typeface="신명조" charset="-127"/>
                <a:ea typeface="신명조" charset="-127"/>
              </a:rPr>
              <a:t> </a:t>
            </a:r>
            <a:r>
              <a:rPr lang="ko-KR" altLang="en-US" sz="2000" b="1">
                <a:solidFill>
                  <a:srgbClr val="FF3300"/>
                </a:solidFill>
              </a:rPr>
              <a:t>내포된 </a:t>
            </a:r>
            <a:r>
              <a:rPr lang="en-US" altLang="ko-KR" sz="2000" b="1">
                <a:solidFill>
                  <a:srgbClr val="FF3300"/>
                </a:solidFill>
              </a:rPr>
              <a:t>SQL</a:t>
            </a:r>
            <a:r>
              <a:rPr lang="en-US" altLang="ko-KR" sz="2000" b="1"/>
              <a:t>(</a:t>
            </a:r>
            <a:r>
              <a:rPr lang="ko-KR" altLang="en-US" sz="2000" b="1"/>
              <a:t>계속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MS SQL SERVER 2005</a:t>
            </a:r>
            <a:r>
              <a:rPr lang="ko-KR" altLang="en-US" b="1"/>
              <a:t>에서 </a:t>
            </a:r>
            <a:r>
              <a:rPr lang="en-US" altLang="ko-KR" b="1"/>
              <a:t>C </a:t>
            </a:r>
            <a:r>
              <a:rPr lang="ko-KR" altLang="en-US" b="1"/>
              <a:t>언어에 </a:t>
            </a:r>
            <a:r>
              <a:rPr lang="en-US" altLang="ko-KR" b="1"/>
              <a:t>SQL</a:t>
            </a:r>
            <a:r>
              <a:rPr lang="ko-KR" altLang="en-US" b="1"/>
              <a:t>문을 내포시키는 환경을 </a:t>
            </a:r>
            <a:r>
              <a:rPr lang="en-US" altLang="ko-KR" b="1">
                <a:solidFill>
                  <a:srgbClr val="FF3300"/>
                </a:solidFill>
              </a:rPr>
              <a:t>ESQL/C</a:t>
            </a:r>
            <a:r>
              <a:rPr lang="ko-KR" altLang="en-US" b="1"/>
              <a:t>라 부름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호스트 언어로 작성 중인 프로그램에 </a:t>
            </a:r>
            <a:r>
              <a:rPr lang="en-US" altLang="ko-KR" b="1"/>
              <a:t>SQL</a:t>
            </a:r>
            <a:r>
              <a:rPr lang="ko-KR" altLang="en-US" b="1"/>
              <a:t>문을 내포시킬 때 해당 호스트 언어의 컴파일러가 어떻게 호스트 언어의 문과 </a:t>
            </a:r>
            <a:r>
              <a:rPr lang="en-US" altLang="ko-KR" b="1"/>
              <a:t>SQL</a:t>
            </a:r>
            <a:r>
              <a:rPr lang="ko-KR" altLang="en-US" b="1"/>
              <a:t>문을 구별할 것인가</a:t>
            </a:r>
            <a:r>
              <a:rPr lang="en-US" altLang="ko-KR" b="1"/>
              <a:t>?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호스트 언어로 작성 중인 프로그램에 포함된 </a:t>
            </a:r>
            <a:r>
              <a:rPr lang="en-US" altLang="ko-KR" b="1"/>
              <a:t>SELECT, INSERT, DELETE, UPDATE </a:t>
            </a:r>
            <a:r>
              <a:rPr lang="ko-KR" altLang="en-US" b="1"/>
              <a:t>등 모든 </a:t>
            </a:r>
            <a:r>
              <a:rPr lang="en-US" altLang="ko-KR" b="1"/>
              <a:t>SQL</a:t>
            </a:r>
            <a:r>
              <a:rPr lang="ko-KR" altLang="en-US" b="1"/>
              <a:t>문에는 반드시 문장의 앞부분에 </a:t>
            </a:r>
            <a:r>
              <a:rPr lang="en-US" altLang="ko-KR" b="1">
                <a:solidFill>
                  <a:srgbClr val="FF3300"/>
                </a:solidFill>
              </a:rPr>
              <a:t>EXEC SQL</a:t>
            </a:r>
            <a:r>
              <a:rPr lang="ko-KR" altLang="en-US" b="1"/>
              <a:t>을 붙임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EXEC SQL</a:t>
            </a:r>
            <a:r>
              <a:rPr lang="ko-KR" altLang="en-US" b="1"/>
              <a:t>은 </a:t>
            </a:r>
            <a:r>
              <a:rPr lang="en-US" altLang="ko-KR" b="1"/>
              <a:t>EXEC SQL</a:t>
            </a:r>
            <a:r>
              <a:rPr lang="ko-KR" altLang="en-US" b="1"/>
              <a:t>부터 세미콜론</a:t>
            </a:r>
            <a:r>
              <a:rPr lang="en-US" altLang="ko-KR" b="1"/>
              <a:t>(;) </a:t>
            </a:r>
            <a:r>
              <a:rPr lang="ko-KR" altLang="en-US" b="1"/>
              <a:t>사이에 들어 있는 문장이 내포된 </a:t>
            </a:r>
            <a:r>
              <a:rPr lang="en-US" altLang="ko-KR" b="1"/>
              <a:t>SQL</a:t>
            </a:r>
            <a:r>
              <a:rPr lang="ko-KR" altLang="en-US" b="1"/>
              <a:t>문임을 전컴파일러에게 알림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ESQL/C </a:t>
            </a:r>
            <a:r>
              <a:rPr lang="ko-KR" altLang="en-US" b="1">
                <a:solidFill>
                  <a:srgbClr val="FF3300"/>
                </a:solidFill>
              </a:rPr>
              <a:t>전컴파일러</a:t>
            </a:r>
            <a:r>
              <a:rPr lang="en-US" altLang="ko-KR" b="1"/>
              <a:t>(precompiler)</a:t>
            </a:r>
            <a:r>
              <a:rPr lang="ko-KR" altLang="en-US" b="1"/>
              <a:t>는 내포된 </a:t>
            </a:r>
            <a:r>
              <a:rPr lang="en-US" altLang="ko-KR" b="1"/>
              <a:t>SQL</a:t>
            </a:r>
            <a:r>
              <a:rPr lang="ko-KR" altLang="en-US" b="1"/>
              <a:t>문을 </a:t>
            </a:r>
            <a:r>
              <a:rPr lang="en-US" altLang="ko-KR" b="1"/>
              <a:t>C </a:t>
            </a:r>
            <a:r>
              <a:rPr lang="ko-KR" altLang="en-US" b="1"/>
              <a:t>컴파일러에서 허용되는 함수 호출로 변환함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403C02-6941-42F5-97FB-CBE2F71143AC}" type="slidenum">
              <a:rPr lang="en-US" altLang="ko-KR"/>
              <a:pPr/>
              <a:t>131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46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75" y="1919288"/>
            <a:ext cx="3875088" cy="327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46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0438" y="1931988"/>
            <a:ext cx="3929062" cy="351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01C04-CFAE-49A8-B3BC-5A85F2963ACC}" type="slidenum">
              <a:rPr lang="en-US" altLang="ko-KR"/>
              <a:pPr/>
              <a:t>132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1800" b="1">
                <a:latin typeface="신명조" charset="-127"/>
                <a:ea typeface="신명조" charset="-127"/>
              </a:rPr>
              <a:t> </a:t>
            </a:r>
            <a:r>
              <a:rPr lang="en-US" altLang="ko-KR" sz="2000" b="1">
                <a:solidFill>
                  <a:srgbClr val="FF3300"/>
                </a:solidFill>
                <a:latin typeface="신명조" charset="-127"/>
                <a:ea typeface="신명조" charset="-127"/>
              </a:rPr>
              <a:t>E</a:t>
            </a:r>
            <a:r>
              <a:rPr lang="en-US" altLang="ko-KR" sz="2000" b="1">
                <a:solidFill>
                  <a:srgbClr val="FF3300"/>
                </a:solidFill>
              </a:rPr>
              <a:t>SQL/C</a:t>
            </a:r>
            <a:endParaRPr lang="en-US" altLang="ko-KR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ESQL/C</a:t>
            </a:r>
            <a:r>
              <a:rPr lang="ko-KR" altLang="en-US" b="1"/>
              <a:t>는 정적인 </a:t>
            </a:r>
            <a:r>
              <a:rPr lang="en-US" altLang="ko-KR" b="1"/>
              <a:t>SQL</a:t>
            </a:r>
            <a:r>
              <a:rPr lang="ko-KR" altLang="en-US" b="1"/>
              <a:t>문과 동적인 </a:t>
            </a:r>
            <a:r>
              <a:rPr lang="en-US" altLang="ko-KR" b="1"/>
              <a:t>SQL</a:t>
            </a:r>
            <a:r>
              <a:rPr lang="ko-KR" altLang="en-US" b="1"/>
              <a:t>문 모두를 지원함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정적인 </a:t>
            </a:r>
            <a:r>
              <a:rPr lang="en-US" altLang="ko-KR" b="1"/>
              <a:t>SQL</a:t>
            </a:r>
            <a:r>
              <a:rPr lang="ko-KR" altLang="en-US" b="1"/>
              <a:t>문은 </a:t>
            </a:r>
            <a:r>
              <a:rPr lang="en-US" altLang="ko-KR" b="1"/>
              <a:t>C </a:t>
            </a:r>
            <a:r>
              <a:rPr lang="ko-KR" altLang="en-US" b="1"/>
              <a:t>프로그램에 내포된 완전한 </a:t>
            </a:r>
            <a:r>
              <a:rPr lang="en-US" altLang="ko-KR" b="1"/>
              <a:t>Transact-SQL</a:t>
            </a:r>
            <a:r>
              <a:rPr lang="ko-KR" altLang="en-US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동적인 </a:t>
            </a:r>
            <a:r>
              <a:rPr lang="en-US" altLang="ko-KR" b="1"/>
              <a:t>SQL</a:t>
            </a:r>
            <a:r>
              <a:rPr lang="ko-KR" altLang="en-US" b="1"/>
              <a:t>문은 응용을 개발할 때 완전한 </a:t>
            </a:r>
            <a:r>
              <a:rPr lang="en-US" altLang="ko-KR" b="1"/>
              <a:t>SQL</a:t>
            </a:r>
            <a:r>
              <a:rPr lang="ko-KR" altLang="en-US" b="1"/>
              <a:t>문의 구조를 미리 알고 있지 않아도 됨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동적인 </a:t>
            </a:r>
            <a:r>
              <a:rPr lang="en-US" altLang="ko-KR" b="1"/>
              <a:t>SQL</a:t>
            </a:r>
            <a:r>
              <a:rPr lang="ko-KR" altLang="en-US" b="1"/>
              <a:t>문은 불완전한 </a:t>
            </a:r>
            <a:r>
              <a:rPr lang="en-US" altLang="ko-KR" b="1"/>
              <a:t>Transact-SQL</a:t>
            </a:r>
            <a:r>
              <a:rPr lang="ko-KR" altLang="en-US" b="1"/>
              <a:t>문으로서 일부 또는 전부를 질의가 수행될 때 입력 가능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정적인 </a:t>
            </a:r>
            <a:r>
              <a:rPr lang="en-US" altLang="ko-KR" b="1"/>
              <a:t>SQL</a:t>
            </a:r>
            <a:r>
              <a:rPr lang="ko-KR" altLang="en-US" b="1"/>
              <a:t>문은 입력값과 출력 데이터를 위해서 </a:t>
            </a:r>
            <a:r>
              <a:rPr lang="en-US" altLang="ko-KR" b="1"/>
              <a:t>C </a:t>
            </a:r>
            <a:r>
              <a:rPr lang="ko-KR" altLang="en-US" b="1"/>
              <a:t>프로그램의 변수들을 포함할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문에 포함된 </a:t>
            </a:r>
            <a:r>
              <a:rPr lang="en-US" altLang="ko-KR" b="1"/>
              <a:t>C </a:t>
            </a:r>
            <a:r>
              <a:rPr lang="ko-KR" altLang="en-US" b="1"/>
              <a:t>프로그램의 변수를 </a:t>
            </a:r>
            <a:r>
              <a:rPr lang="ko-KR" altLang="en-US" b="1">
                <a:solidFill>
                  <a:srgbClr val="FF3300"/>
                </a:solidFill>
              </a:rPr>
              <a:t>호스트 변수</a:t>
            </a:r>
            <a:r>
              <a:rPr lang="en-US" altLang="ko-KR" b="1"/>
              <a:t>(host variable)</a:t>
            </a:r>
            <a:r>
              <a:rPr lang="ko-KR" altLang="en-US" b="1"/>
              <a:t>라고 부름</a:t>
            </a:r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411313-73D1-44E2-B0BD-A4E1F24C4328}" type="slidenum">
              <a:rPr lang="en-US" altLang="ko-KR"/>
              <a:pPr/>
              <a:t>133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1789113"/>
            <a:ext cx="7367587" cy="407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44D7D9-5EA8-444D-8C13-54D57D8D82C9}" type="slidenum">
              <a:rPr lang="en-US" altLang="ko-KR"/>
              <a:pPr/>
              <a:t>134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52962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52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1912938"/>
            <a:ext cx="7432675" cy="346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FE56F-FF71-4B29-BB98-40C63094276F}" type="slidenum">
              <a:rPr lang="en-US" altLang="ko-KR"/>
              <a:pPr/>
              <a:t>135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불일치 문제와 커서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호스트 언어는 단일 변수</a:t>
            </a:r>
            <a:r>
              <a:rPr lang="en-US" altLang="ko-KR" b="1"/>
              <a:t>/</a:t>
            </a:r>
            <a:r>
              <a:rPr lang="ko-KR" altLang="en-US" b="1"/>
              <a:t>레코드 위주의 처리</a:t>
            </a:r>
            <a:r>
              <a:rPr lang="en-US" altLang="ko-KR" b="1"/>
              <a:t>(</a:t>
            </a:r>
            <a:r>
              <a:rPr lang="ko-KR" altLang="en-US" b="1"/>
              <a:t>투플 위주의 방식</a:t>
            </a:r>
            <a:r>
              <a:rPr lang="en-US" altLang="ko-KR" b="1"/>
              <a:t>)</a:t>
            </a:r>
            <a:r>
              <a:rPr lang="ko-KR" altLang="en-US" b="1"/>
              <a:t>를 지원하는 반면에 </a:t>
            </a:r>
            <a:r>
              <a:rPr lang="en-US" altLang="ko-KR" b="1"/>
              <a:t>SQL</a:t>
            </a:r>
            <a:r>
              <a:rPr lang="ko-KR" altLang="en-US" b="1"/>
              <a:t>은 데이터 레코드들의 처리</a:t>
            </a:r>
            <a:r>
              <a:rPr lang="en-US" altLang="ko-KR" b="1"/>
              <a:t>(</a:t>
            </a:r>
            <a:r>
              <a:rPr lang="ko-KR" altLang="en-US" b="1"/>
              <a:t>집합 위주의 방식</a:t>
            </a:r>
            <a:r>
              <a:rPr lang="en-US" altLang="ko-KR" b="1"/>
              <a:t>)</a:t>
            </a:r>
            <a:r>
              <a:rPr lang="ko-KR" altLang="en-US" b="1"/>
              <a:t>를 지원하기 때문에 불일치 문제가 발생함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불일치 문제를 해결하기 위해서 </a:t>
            </a:r>
            <a:r>
              <a:rPr lang="ko-KR" altLang="en-US" b="1">
                <a:solidFill>
                  <a:srgbClr val="FF3300"/>
                </a:solidFill>
              </a:rPr>
              <a:t>커서</a:t>
            </a:r>
            <a:r>
              <a:rPr lang="en-US" altLang="ko-KR" b="1"/>
              <a:t>(cursor)</a:t>
            </a:r>
            <a:r>
              <a:rPr lang="ko-KR" altLang="en-US" b="1"/>
              <a:t>가 사용됨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커서는 한 번에 한 투플씩 가져오는 수단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DECLARE CURSOR</a:t>
            </a:r>
            <a:r>
              <a:rPr lang="ko-KR" altLang="en-US" b="1"/>
              <a:t>문을 사용하여 커서를 정의함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OPEN cursor</a:t>
            </a:r>
            <a:r>
              <a:rPr lang="ko-KR" altLang="en-US" b="1"/>
              <a:t>문은 질의를 수행하고</a:t>
            </a:r>
            <a:r>
              <a:rPr lang="en-US" altLang="ko-KR" b="1"/>
              <a:t>, </a:t>
            </a:r>
            <a:r>
              <a:rPr lang="ko-KR" altLang="en-US" b="1"/>
              <a:t>질의 수행 결과의 첫 번째 투플 이전을 커서가 가리키도록 한다</a:t>
            </a:r>
            <a:r>
              <a:rPr lang="en-US" altLang="ko-KR" b="1"/>
              <a:t>. </a:t>
            </a:r>
            <a:r>
              <a:rPr lang="ko-KR" altLang="en-US" b="1"/>
              <a:t>이 것이 커서의 </a:t>
            </a:r>
            <a:r>
              <a:rPr lang="ko-KR" altLang="en-US" b="1">
                <a:solidFill>
                  <a:srgbClr val="FF3300"/>
                </a:solidFill>
              </a:rPr>
              <a:t>현재 투플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그 다음에 </a:t>
            </a:r>
            <a:r>
              <a:rPr lang="en-US" altLang="ko-KR" b="1"/>
              <a:t>FETCH</a:t>
            </a:r>
            <a:r>
              <a:rPr lang="ko-KR" altLang="en-US" b="1"/>
              <a:t>문은 커서를 다음 투플로 이동하고</a:t>
            </a:r>
            <a:r>
              <a:rPr lang="en-US" altLang="ko-KR" b="1"/>
              <a:t>, </a:t>
            </a:r>
            <a:r>
              <a:rPr lang="ko-KR" altLang="en-US" b="1"/>
              <a:t>그 투플의 애트리뷰트 값들을 </a:t>
            </a:r>
            <a:r>
              <a:rPr lang="en-US" altLang="ko-KR" b="1"/>
              <a:t>FETCH</a:t>
            </a:r>
            <a:r>
              <a:rPr lang="ko-KR" altLang="en-US" b="1"/>
              <a:t>문에 명시된 호스트 변수들에 복사함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CLOSE cursor</a:t>
            </a:r>
            <a:r>
              <a:rPr lang="ko-KR" altLang="en-US" b="1"/>
              <a:t>는 커서를 닫음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C50C3B-6D25-4792-BB26-B2571E1F82C3}" type="slidenum">
              <a:rPr lang="en-US" altLang="ko-KR"/>
              <a:pPr/>
              <a:t>136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57058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57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463" y="1631950"/>
            <a:ext cx="7219950" cy="411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E2B00-5E44-41C7-A463-CAA2AE88271F}" type="slidenum">
              <a:rPr lang="en-US" altLang="ko-KR"/>
              <a:pPr/>
              <a:t>137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불일치 문제와 커서</a:t>
            </a:r>
            <a:r>
              <a:rPr lang="en-US" altLang="ko-KR" sz="2000" b="1"/>
              <a:t>(</a:t>
            </a:r>
            <a:r>
              <a:rPr lang="ko-KR" altLang="en-US" sz="2000" b="1"/>
              <a:t>계속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만일 갱신할 투플들에 대해 커서를 정의할 때는 커서 선언부에 </a:t>
            </a:r>
            <a:r>
              <a:rPr lang="en-US" altLang="ko-KR" b="1"/>
              <a:t>FOR UPDATE OF</a:t>
            </a:r>
            <a:r>
              <a:rPr lang="ko-KR" altLang="en-US" b="1"/>
              <a:t>절을 반드시 포함시키고</a:t>
            </a:r>
            <a:r>
              <a:rPr lang="en-US" altLang="ko-KR" b="1"/>
              <a:t>, </a:t>
            </a:r>
            <a:r>
              <a:rPr lang="ko-KR" altLang="en-US" b="1"/>
              <a:t>수정할 애트리뷰트들을 함께 명시함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신명조" charset="-127"/>
              <a:ea typeface="신명조" charset="-127"/>
            </a:endParaRP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╜┼╕φ┴╢" charset="0"/>
                <a:ea typeface="신명조" charset="-127"/>
              </a:rPr>
              <a:t>	</a:t>
            </a:r>
            <a:r>
              <a:rPr lang="en-US" altLang="ko-KR">
                <a:latin typeface="Courier New" pitchFamily="49" charset="0"/>
                <a:ea typeface="신명조" charset="-127"/>
              </a:rPr>
              <a:t>EXEC SQL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>
                <a:latin typeface="Courier New" pitchFamily="49" charset="0"/>
                <a:ea typeface="신명조" charset="-127"/>
              </a:rPr>
              <a:t>   	DECLARE title_cursor CURSOR FOR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>
                <a:latin typeface="Courier New" pitchFamily="49" charset="0"/>
                <a:ea typeface="신명조" charset="-127"/>
              </a:rPr>
              <a:t>   	SELECT title FROM employee </a:t>
            </a:r>
            <a:r>
              <a:rPr lang="en-US" altLang="ko-KR" b="1">
                <a:solidFill>
                  <a:srgbClr val="FF0000"/>
                </a:solidFill>
                <a:latin typeface="Courier New" pitchFamily="49" charset="0"/>
                <a:ea typeface="신명조" charset="-127"/>
              </a:rPr>
              <a:t>FOR UPDATE OF</a:t>
            </a:r>
            <a:r>
              <a:rPr lang="en-US" altLang="ko-KR">
                <a:latin typeface="Courier New" pitchFamily="49" charset="0"/>
                <a:ea typeface="신명조" charset="-127"/>
              </a:rPr>
              <a:t> title;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endParaRPr lang="en-US" altLang="ko-KR">
              <a:latin typeface="Courier New" pitchFamily="49" charset="0"/>
              <a:ea typeface="신명조" charset="-127"/>
            </a:endParaRP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>
              <a:latin typeface="╜┼╕φ┴╢" charset="0"/>
              <a:ea typeface="신명조" charset="-127"/>
            </a:endParaRP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>
                <a:latin typeface="╜┼╕φ┴╢" charset="0"/>
                <a:ea typeface="신명조" charset="-127"/>
              </a:rPr>
              <a:t>	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UPDATE</a:t>
            </a:r>
            <a:r>
              <a:rPr lang="en-US" altLang="ko-KR">
                <a:latin typeface="Courier New" pitchFamily="49" charset="0"/>
                <a:ea typeface="신명조" charset="-127"/>
              </a:rPr>
              <a:t> 	employee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>
                <a:latin typeface="Courier New" pitchFamily="49" charset="0"/>
                <a:ea typeface="신명조" charset="-127"/>
              </a:rPr>
              <a:t>	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SET</a:t>
            </a:r>
            <a:r>
              <a:rPr lang="en-US" altLang="ko-KR">
                <a:latin typeface="Courier New" pitchFamily="49" charset="0"/>
                <a:ea typeface="신명조" charset="-127"/>
              </a:rPr>
              <a:t>	title = :newtitle</a:t>
            </a:r>
          </a:p>
          <a:p>
            <a:pPr lvl="1"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ko-KR">
                <a:latin typeface="Courier New" pitchFamily="49" charset="0"/>
                <a:ea typeface="신명조" charset="-127"/>
              </a:rPr>
              <a:t>	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WHERE CURRENT OF</a:t>
            </a:r>
            <a:r>
              <a:rPr lang="en-US" altLang="ko-KR">
                <a:latin typeface="Courier New" pitchFamily="49" charset="0"/>
                <a:ea typeface="신명조" charset="-127"/>
              </a:rPr>
              <a:t> title_cursor;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25C36-8F15-4FD7-A811-D21397FDC5D1}" type="slidenum">
              <a:rPr lang="en-US" altLang="ko-KR"/>
              <a:pPr/>
              <a:t>138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SQL </a:t>
            </a:r>
            <a:r>
              <a:rPr lang="ko-KR" altLang="en-US" sz="2000" b="1"/>
              <a:t>통신 영역</a:t>
            </a:r>
            <a:r>
              <a:rPr lang="en-US" altLang="ko-KR" sz="2000" b="1"/>
              <a:t>(</a:t>
            </a:r>
            <a:r>
              <a:rPr lang="en-US" altLang="ko-KR" sz="2000" b="1">
                <a:solidFill>
                  <a:srgbClr val="FF3300"/>
                </a:solidFill>
              </a:rPr>
              <a:t>SQLCA</a:t>
            </a:r>
            <a:r>
              <a:rPr lang="en-US" altLang="ko-KR" sz="2000" b="1"/>
              <a:t>: SQL Communications Area)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C </a:t>
            </a:r>
            <a:r>
              <a:rPr lang="ko-KR" altLang="en-US" b="1"/>
              <a:t>프로그램에 내포된 </a:t>
            </a:r>
            <a:r>
              <a:rPr lang="en-US" altLang="ko-KR" b="1"/>
              <a:t>SQL</a:t>
            </a:r>
            <a:r>
              <a:rPr lang="ko-KR" altLang="en-US" b="1"/>
              <a:t>문에 발생하는 에러들을 사용자에게 알려줌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사용자는 </a:t>
            </a:r>
            <a:r>
              <a:rPr lang="en-US" altLang="ko-KR" b="1"/>
              <a:t>SQLCA </a:t>
            </a:r>
            <a:r>
              <a:rPr lang="ko-KR" altLang="en-US" b="1"/>
              <a:t>데이터 구조의 에러 필드와 상태 표시자를 검사하여 내포된 </a:t>
            </a:r>
            <a:r>
              <a:rPr lang="en-US" altLang="ko-KR" b="1"/>
              <a:t>SQL</a:t>
            </a:r>
            <a:r>
              <a:rPr lang="ko-KR" altLang="en-US" b="1"/>
              <a:t>문이 성공적으로 수행되었는가 또는 비정상적으로 수행되었는가를 파악할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SQLCA </a:t>
            </a:r>
            <a:r>
              <a:rPr lang="ko-KR" altLang="en-US" b="1"/>
              <a:t>데이터 구조 중에서 가장 중요하고 널리 사용되는 필드는 </a:t>
            </a:r>
            <a:r>
              <a:rPr lang="en-US" altLang="ko-KR" b="1">
                <a:solidFill>
                  <a:srgbClr val="FF3300"/>
                </a:solidFill>
              </a:rPr>
              <a:t>SQLCODE</a:t>
            </a:r>
            <a:r>
              <a:rPr lang="en-US" altLang="ko-KR" b="1"/>
              <a:t> </a:t>
            </a:r>
            <a:r>
              <a:rPr lang="ko-KR" altLang="en-US" b="1"/>
              <a:t>변수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SQLCODE</a:t>
            </a:r>
            <a:r>
              <a:rPr lang="ko-KR" altLang="en-US" b="1"/>
              <a:t>의 값이 </a:t>
            </a:r>
            <a:r>
              <a:rPr lang="en-US" altLang="ko-KR" b="1"/>
              <a:t>0</a:t>
            </a:r>
            <a:r>
              <a:rPr lang="ko-KR" altLang="en-US" b="1"/>
              <a:t>이면 마지막에 내포된 </a:t>
            </a:r>
            <a:r>
              <a:rPr lang="en-US" altLang="ko-KR" b="1"/>
              <a:t>SQL</a:t>
            </a:r>
            <a:r>
              <a:rPr lang="ko-KR" altLang="en-US" b="1"/>
              <a:t>문이 성공적으로 끝났음을 의미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B9E75E-D4FB-4A9E-BB44-80D41D6B6151}" type="slidenum">
              <a:rPr lang="en-US" altLang="ko-KR"/>
              <a:pPr/>
              <a:t>139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1881188" y="496888"/>
            <a:ext cx="5421312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4.7 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내포된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SQL(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563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338" y="1527175"/>
            <a:ext cx="6635750" cy="159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63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9038" y="3105150"/>
            <a:ext cx="6629400" cy="321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F82EEF-4A60-4A91-B058-4CE469872DB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합집합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릴레이션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</a:t>
            </a:r>
            <a:r>
              <a:rPr lang="ko-KR" altLang="en-US" b="1"/>
              <a:t>의 합집합 </a:t>
            </a:r>
            <a:r>
              <a:rPr lang="en-US" altLang="ko-KR" b="1"/>
              <a:t>R ∪ S</a:t>
            </a:r>
            <a:r>
              <a:rPr lang="ko-KR" altLang="en-US" b="1"/>
              <a:t>는 </a:t>
            </a:r>
            <a:r>
              <a:rPr lang="en-US" altLang="ko-KR" b="1"/>
              <a:t>R </a:t>
            </a:r>
            <a:r>
              <a:rPr lang="ko-KR" altLang="en-US" b="1"/>
              <a:t>또는 </a:t>
            </a:r>
            <a:r>
              <a:rPr lang="en-US" altLang="ko-KR" b="1"/>
              <a:t>S</a:t>
            </a:r>
            <a:r>
              <a:rPr lang="ko-KR" altLang="en-US" b="1"/>
              <a:t>에 있거나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 </a:t>
            </a:r>
            <a:r>
              <a:rPr lang="ko-KR" altLang="en-US" b="1"/>
              <a:t>모두에 속한 투플들로 이루어진 릴레이션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결과 릴레이션에서 중복된 투플들은 제외됨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결과 릴레이션의 차수는 </a:t>
            </a:r>
            <a:r>
              <a:rPr lang="en-US" altLang="ko-KR" b="1"/>
              <a:t>R </a:t>
            </a:r>
            <a:r>
              <a:rPr lang="ko-KR" altLang="en-US" b="1"/>
              <a:t>또는 </a:t>
            </a:r>
            <a:r>
              <a:rPr lang="en-US" altLang="ko-KR" b="1"/>
              <a:t>S</a:t>
            </a:r>
            <a:r>
              <a:rPr lang="ko-KR" altLang="en-US" b="1"/>
              <a:t>의 차수와 같으며</a:t>
            </a:r>
            <a:r>
              <a:rPr lang="en-US" altLang="ko-KR" b="1"/>
              <a:t>, </a:t>
            </a:r>
            <a:r>
              <a:rPr lang="ko-KR" altLang="en-US" b="1"/>
              <a:t>결과 릴레이션의 애트리뷰트 이름들은 </a:t>
            </a:r>
            <a:r>
              <a:rPr lang="en-US" altLang="ko-KR" b="1"/>
              <a:t>R</a:t>
            </a:r>
            <a:r>
              <a:rPr lang="ko-KR" altLang="en-US" b="1"/>
              <a:t>의 애트리뷰트들의 이름과 같거나 </a:t>
            </a:r>
            <a:r>
              <a:rPr lang="en-US" altLang="ko-KR" b="1"/>
              <a:t>S</a:t>
            </a:r>
            <a:r>
              <a:rPr lang="ko-KR" altLang="en-US" b="1"/>
              <a:t>의 애트리뷰트들의 이름과 같음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BA690-C91F-4877-B855-803C2A0006B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73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1603375"/>
            <a:ext cx="6013450" cy="457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927735-0D36-4222-89FC-4F5AE6E783B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74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888" y="1522413"/>
            <a:ext cx="4814887" cy="461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28ED2-97F6-4644-A170-BDD9506181F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교집합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릴레이션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</a:t>
            </a:r>
            <a:r>
              <a:rPr lang="ko-KR" altLang="en-US" b="1"/>
              <a:t>의 교집합 </a:t>
            </a:r>
            <a:r>
              <a:rPr lang="en-US" altLang="ko-KR" b="1"/>
              <a:t>R ∩ S</a:t>
            </a:r>
            <a:r>
              <a:rPr lang="ko-KR" altLang="en-US" b="1"/>
              <a:t>는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 </a:t>
            </a:r>
            <a:r>
              <a:rPr lang="ko-KR" altLang="en-US" b="1"/>
              <a:t>모두에 속한 투플들로 이루어진 릴레이션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결과 릴레이션의 차수는 </a:t>
            </a:r>
            <a:r>
              <a:rPr lang="en-US" altLang="ko-KR" b="1"/>
              <a:t>R </a:t>
            </a:r>
            <a:r>
              <a:rPr lang="ko-KR" altLang="en-US" b="1"/>
              <a:t>또는 </a:t>
            </a:r>
            <a:r>
              <a:rPr lang="en-US" altLang="ko-KR" b="1"/>
              <a:t>S</a:t>
            </a:r>
            <a:r>
              <a:rPr lang="ko-KR" altLang="en-US" b="1"/>
              <a:t>의 차수와 같으며</a:t>
            </a:r>
            <a:r>
              <a:rPr lang="en-US" altLang="ko-KR" b="1"/>
              <a:t>, </a:t>
            </a:r>
            <a:r>
              <a:rPr lang="ko-KR" altLang="en-US" b="1"/>
              <a:t>결과 릴레이션의 애트리뷰트 이름들은 </a:t>
            </a:r>
            <a:r>
              <a:rPr lang="en-US" altLang="ko-KR" b="1"/>
              <a:t>R</a:t>
            </a:r>
            <a:r>
              <a:rPr lang="ko-KR" altLang="en-US" b="1"/>
              <a:t>의 애트리뷰트들의 이름과 같거나 </a:t>
            </a:r>
            <a:r>
              <a:rPr lang="en-US" altLang="ko-KR" b="1"/>
              <a:t>S</a:t>
            </a:r>
            <a:r>
              <a:rPr lang="ko-KR" altLang="en-US" b="1"/>
              <a:t>의 애트리뷰트들의 이름과 같음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97C37-60ED-4DAE-B4C7-23CB2702472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76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300" y="1458913"/>
            <a:ext cx="6130925" cy="475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BFE89-8EFE-4050-80D9-66C3EBF47BE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775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9788" y="1541463"/>
            <a:ext cx="4740275" cy="164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7751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3438" y="3417888"/>
            <a:ext cx="4257675" cy="272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A936D1-0175-4482-86EC-508D48E204B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. </a:t>
            </a:r>
            <a:r>
              <a:rPr lang="ko-KR" altLang="en-US" sz="3000" b="1">
                <a:solidFill>
                  <a:schemeClr val="accent2"/>
                </a:solidFill>
              </a:rPr>
              <a:t>관계 대수와 </a:t>
            </a:r>
            <a:r>
              <a:rPr lang="en-US" altLang="ko-KR" sz="3000" b="1">
                <a:solidFill>
                  <a:schemeClr val="accent2"/>
                </a:solidFill>
              </a:rPr>
              <a:t>SQL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63688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/>
              <a:t>관계 데이터 모델에서 지원되는 두 가지 정형적인 언어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 </a:t>
            </a:r>
            <a:r>
              <a:rPr lang="ko-KR" altLang="en-US" sz="1600" b="1">
                <a:solidFill>
                  <a:srgbClr val="FF3300"/>
                </a:solidFill>
              </a:rPr>
              <a:t>관계 해석</a:t>
            </a:r>
            <a:r>
              <a:rPr lang="en-US" altLang="ko-KR" sz="1600" b="1"/>
              <a:t>(relational calculus)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1400" b="1"/>
              <a:t>원하는 데이터만 명시하고 질의를 어떻게 수행할 것인가는 명시하지 않는 선언적인 언어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 </a:t>
            </a:r>
            <a:r>
              <a:rPr lang="ko-KR" altLang="en-US" sz="1600" b="1">
                <a:solidFill>
                  <a:srgbClr val="FF3300"/>
                </a:solidFill>
              </a:rPr>
              <a:t>관계 대수</a:t>
            </a:r>
            <a:r>
              <a:rPr lang="en-US" altLang="ko-KR" sz="1600" b="1"/>
              <a:t>(relational algebra)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1400" b="1"/>
              <a:t>어떻게 질의를 수행할 것인가를 명시하는 절차적 인어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1400" b="1"/>
              <a:t>관계 대수는 상용 관계 </a:t>
            </a:r>
            <a:r>
              <a:rPr lang="en-US" altLang="ko-KR" sz="1400" b="1"/>
              <a:t>DBMS</a:t>
            </a:r>
            <a:r>
              <a:rPr lang="ko-KR" altLang="en-US" sz="1400" b="1"/>
              <a:t>들에서 널리 사용되는 </a:t>
            </a:r>
            <a:r>
              <a:rPr lang="en-US" altLang="ko-KR" sz="1400" b="1"/>
              <a:t>SQL</a:t>
            </a:r>
            <a:r>
              <a:rPr lang="ko-KR" altLang="en-US" sz="1400" b="1"/>
              <a:t>의 이론적인 기초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sz="1400" b="1"/>
              <a:t>관계 대수는 </a:t>
            </a:r>
            <a:r>
              <a:rPr lang="en-US" altLang="ko-KR" sz="1400" b="1"/>
              <a:t>SQL</a:t>
            </a:r>
            <a:r>
              <a:rPr lang="ko-KR" altLang="en-US" sz="1400" b="1"/>
              <a:t>을 구현하고 최적화하기 위해 </a:t>
            </a:r>
            <a:r>
              <a:rPr lang="en-US" altLang="ko-KR" sz="1400" b="1"/>
              <a:t>DBMS</a:t>
            </a:r>
            <a:r>
              <a:rPr lang="ko-KR" altLang="en-US" sz="1400" b="1"/>
              <a:t>의 내부 언어로서도 사용됨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SQL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상용 관계 </a:t>
            </a:r>
            <a:r>
              <a:rPr lang="en-US" altLang="ko-KR" sz="1600" b="1"/>
              <a:t>DBMS</a:t>
            </a:r>
            <a:r>
              <a:rPr lang="ko-KR" altLang="en-US" sz="1600" b="1"/>
              <a:t>들의 사실상의 표준 질의어인 </a:t>
            </a:r>
            <a:r>
              <a:rPr lang="en-US" altLang="ko-KR" sz="1600" b="1"/>
              <a:t>SQL</a:t>
            </a:r>
            <a:r>
              <a:rPr lang="ko-KR" altLang="en-US" sz="1600" b="1"/>
              <a:t>을 이해하고 사용할 수 있는 능력은 매우 중요함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사용자는 </a:t>
            </a:r>
            <a:r>
              <a:rPr lang="en-US" altLang="ko-KR" sz="1600" b="1"/>
              <a:t>SQL</a:t>
            </a:r>
            <a:r>
              <a:rPr lang="ko-KR" altLang="en-US" sz="1600" b="1"/>
              <a:t>을 사용하여 관계 데이터베이스에 릴레이션을 정의하고</a:t>
            </a:r>
            <a:r>
              <a:rPr lang="en-US" altLang="ko-KR" sz="1600" b="1"/>
              <a:t>, </a:t>
            </a:r>
            <a:r>
              <a:rPr lang="ko-KR" altLang="en-US" sz="1600" b="1"/>
              <a:t>관계 데이터베이스에서 정보를 검색하고</a:t>
            </a:r>
            <a:r>
              <a:rPr lang="en-US" altLang="ko-KR" sz="1600" b="1"/>
              <a:t>, </a:t>
            </a:r>
            <a:r>
              <a:rPr lang="ko-KR" altLang="en-US" sz="1600" b="1"/>
              <a:t>관계 데이터베이스를 갱신하며</a:t>
            </a:r>
            <a:r>
              <a:rPr lang="en-US" altLang="ko-KR" sz="1600" b="1"/>
              <a:t>, </a:t>
            </a:r>
            <a:r>
              <a:rPr lang="ko-KR" altLang="en-US" sz="1600" b="1"/>
              <a:t>여러 가지 무결성 제약조건들을 명시할 수 있음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FA952-70FD-4E8B-9AA2-70C17869E367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차집합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릴레이션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</a:t>
            </a:r>
            <a:r>
              <a:rPr lang="ko-KR" altLang="en-US" b="1"/>
              <a:t>의 차집합 </a:t>
            </a:r>
            <a:r>
              <a:rPr lang="en-US" altLang="ko-KR" b="1"/>
              <a:t>R - S</a:t>
            </a:r>
            <a:r>
              <a:rPr lang="ko-KR" altLang="en-US" b="1"/>
              <a:t>는 </a:t>
            </a:r>
            <a:r>
              <a:rPr lang="en-US" altLang="ko-KR" b="1"/>
              <a:t>R</a:t>
            </a:r>
            <a:r>
              <a:rPr lang="ko-KR" altLang="en-US" b="1"/>
              <a:t>에는 속하지만 </a:t>
            </a:r>
            <a:r>
              <a:rPr lang="en-US" altLang="ko-KR" b="1"/>
              <a:t>S</a:t>
            </a:r>
            <a:r>
              <a:rPr lang="ko-KR" altLang="en-US" b="1"/>
              <a:t>에는 속하지 않은 투플들로 이루어진 릴레이션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결과 릴레이션의 차수는 </a:t>
            </a:r>
            <a:r>
              <a:rPr lang="en-US" altLang="ko-KR" b="1"/>
              <a:t>R </a:t>
            </a:r>
            <a:r>
              <a:rPr lang="ko-KR" altLang="en-US" b="1"/>
              <a:t>또는 </a:t>
            </a:r>
            <a:r>
              <a:rPr lang="en-US" altLang="ko-KR" b="1"/>
              <a:t>S</a:t>
            </a:r>
            <a:r>
              <a:rPr lang="ko-KR" altLang="en-US" b="1"/>
              <a:t>의 차수와 같으며</a:t>
            </a:r>
            <a:r>
              <a:rPr lang="en-US" altLang="ko-KR" b="1"/>
              <a:t>, </a:t>
            </a:r>
            <a:r>
              <a:rPr lang="ko-KR" altLang="en-US" b="1"/>
              <a:t>결과 릴레이션의 애트리뷰트 이름들은 </a:t>
            </a:r>
            <a:r>
              <a:rPr lang="en-US" altLang="ko-KR" b="1"/>
              <a:t>R</a:t>
            </a:r>
            <a:r>
              <a:rPr lang="ko-KR" altLang="en-US" b="1"/>
              <a:t>의 애트리뷰트들의 이름과 같거나 </a:t>
            </a:r>
            <a:r>
              <a:rPr lang="en-US" altLang="ko-KR" b="1"/>
              <a:t>S</a:t>
            </a:r>
            <a:r>
              <a:rPr lang="ko-KR" altLang="en-US" b="1"/>
              <a:t>의 애트리뷰트들의 이름과 같음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331AAA-3711-43AF-8503-7138792EC6BD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7956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2438" y="1431925"/>
            <a:ext cx="5708650" cy="3295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795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7950" y="4703763"/>
            <a:ext cx="2033588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265F65-0BCC-4F94-85C0-A8B7D0A5771B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80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1350" y="1438275"/>
            <a:ext cx="5295900" cy="481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8E6ED4-2C16-411D-816D-0A776AEF36F0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1602" name="Rectangle 1026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카티션 곱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카디날리티가 </a:t>
            </a:r>
            <a:r>
              <a:rPr lang="en-US" altLang="ko-KR" b="1"/>
              <a:t>i</a:t>
            </a:r>
            <a:r>
              <a:rPr lang="ko-KR" altLang="en-US" b="1"/>
              <a:t>인 릴레이션 </a:t>
            </a:r>
            <a:r>
              <a:rPr lang="en-US" altLang="ko-KR" b="1"/>
              <a:t>R(A1, A2, ..., An)</a:t>
            </a:r>
            <a:r>
              <a:rPr lang="ko-KR" altLang="en-US" b="1"/>
              <a:t>과 카디날리티가 </a:t>
            </a:r>
            <a:r>
              <a:rPr lang="en-US" altLang="ko-KR" b="1"/>
              <a:t>j</a:t>
            </a:r>
            <a:r>
              <a:rPr lang="ko-KR" altLang="en-US" b="1"/>
              <a:t>인 릴레이션 </a:t>
            </a:r>
            <a:r>
              <a:rPr lang="en-US" altLang="ko-KR" b="1"/>
              <a:t>S(B1, B2, ..., Bm)</a:t>
            </a:r>
            <a:r>
              <a:rPr lang="ko-KR" altLang="en-US" b="1"/>
              <a:t>의 카티션 곱 </a:t>
            </a:r>
            <a:r>
              <a:rPr lang="en-US" altLang="ko-KR" b="1"/>
              <a:t>R × S</a:t>
            </a:r>
            <a:r>
              <a:rPr lang="ko-KR" altLang="en-US" b="1"/>
              <a:t>는 차수가 </a:t>
            </a:r>
            <a:r>
              <a:rPr lang="en-US" altLang="ko-KR" b="1"/>
              <a:t>n+m</a:t>
            </a:r>
            <a:r>
              <a:rPr lang="ko-KR" altLang="en-US" b="1"/>
              <a:t>이고</a:t>
            </a:r>
            <a:r>
              <a:rPr lang="en-US" altLang="ko-KR" b="1"/>
              <a:t>, </a:t>
            </a:r>
            <a:r>
              <a:rPr lang="ko-KR" altLang="en-US" b="1"/>
              <a:t>카디날리티가 </a:t>
            </a:r>
            <a:r>
              <a:rPr lang="en-US" altLang="ko-KR" b="1"/>
              <a:t>i*j</a:t>
            </a:r>
            <a:r>
              <a:rPr lang="ko-KR" altLang="en-US" b="1"/>
              <a:t>이고</a:t>
            </a:r>
            <a:r>
              <a:rPr lang="en-US" altLang="ko-KR" b="1"/>
              <a:t>, </a:t>
            </a:r>
            <a:r>
              <a:rPr lang="ko-KR" altLang="en-US" b="1"/>
              <a:t>애트리뷰트가 </a:t>
            </a:r>
            <a:r>
              <a:rPr lang="en-US" altLang="ko-KR" b="1"/>
              <a:t>(A1, A2, ..., An, B1, B2, ..., Bm)</a:t>
            </a:r>
            <a:r>
              <a:rPr lang="ko-KR" altLang="en-US" b="1"/>
              <a:t>이며</a:t>
            </a:r>
            <a:r>
              <a:rPr lang="en-US" altLang="ko-KR" b="1"/>
              <a:t>, R</a:t>
            </a:r>
            <a:r>
              <a:rPr lang="ko-KR" altLang="en-US" b="1"/>
              <a:t>과 </a:t>
            </a:r>
            <a:r>
              <a:rPr lang="en-US" altLang="ko-KR" b="1"/>
              <a:t>S</a:t>
            </a:r>
            <a:r>
              <a:rPr lang="ko-KR" altLang="en-US" b="1"/>
              <a:t>의 투플들의 모든 가능한 조합으로 이루어진 릴레이션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카티션 곱의 결과 릴레이션의 크기가 매우 클 수 있으며</a:t>
            </a:r>
            <a:r>
              <a:rPr lang="en-US" altLang="ko-KR" b="1"/>
              <a:t>, </a:t>
            </a:r>
            <a:r>
              <a:rPr lang="ko-KR" altLang="en-US" b="1"/>
              <a:t>사용자가 실제로 원하는 것은 카티션 곱의 결과 릴레이션의 일부인 경우가 대부분이므로 카티션 곱 자체는 유용한 연산자가 아님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E84DF3-DA84-4850-BEE8-8475E868692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2626" name="Rectangle 1026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82632" name="Picture 1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1530350"/>
            <a:ext cx="6745288" cy="78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82633" name="Picture 10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938" y="2779713"/>
            <a:ext cx="7623175" cy="2606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4909D3-7C10-44F3-8712-AF73D7F80F8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3650" name="Rectangle 1026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83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관계 대수의 완전성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실렉션</a:t>
            </a:r>
            <a:r>
              <a:rPr lang="en-US" altLang="ko-KR" b="1"/>
              <a:t>, </a:t>
            </a:r>
            <a:r>
              <a:rPr lang="ko-KR" altLang="en-US" b="1"/>
              <a:t>프로젝션</a:t>
            </a:r>
            <a:r>
              <a:rPr lang="en-US" altLang="ko-KR" b="1"/>
              <a:t>, </a:t>
            </a:r>
            <a:r>
              <a:rPr lang="ko-KR" altLang="en-US" b="1"/>
              <a:t>합집합</a:t>
            </a:r>
            <a:r>
              <a:rPr lang="en-US" altLang="ko-KR" b="1"/>
              <a:t>, </a:t>
            </a:r>
            <a:r>
              <a:rPr lang="ko-KR" altLang="en-US" b="1"/>
              <a:t>차집합</a:t>
            </a:r>
            <a:r>
              <a:rPr lang="en-US" altLang="ko-KR" b="1"/>
              <a:t>, </a:t>
            </a:r>
            <a:r>
              <a:rPr lang="ko-KR" altLang="en-US" b="1"/>
              <a:t>카티션 곱은 관계 대수의 필수적인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다른 관계 연산자들은 필수적인 관계 연산자를 두 개 이상 조합하여 표현할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임의의 질의어가 적어도 필수적인 관계 대수 연산자들만큼의 표현력을 갖고 있으면 </a:t>
            </a:r>
            <a:r>
              <a:rPr lang="ko-KR" altLang="en-US" b="1">
                <a:solidFill>
                  <a:srgbClr val="FF3300"/>
                </a:solidFill>
              </a:rPr>
              <a:t>관계적으로 완전</a:t>
            </a:r>
            <a:r>
              <a:rPr lang="en-US" altLang="ko-KR" b="1"/>
              <a:t>(relationally complete)</a:t>
            </a:r>
            <a:r>
              <a:rPr lang="ko-KR" altLang="en-US" b="1"/>
              <a:t>하다고 말함</a:t>
            </a:r>
            <a:r>
              <a:rPr lang="ko-KR" altLang="en-US">
                <a:latin typeface="½Å¸íÁ¶" charset="0"/>
                <a:ea typeface="신명조" charset="-127"/>
              </a:rPr>
              <a:t> </a:t>
            </a: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2DABD-BE5F-4D43-BA73-338A29371F5B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4674" name="Rectangle 2050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846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조인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개의 릴레이션으로부터 연관된 투플들을 결합하는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데이터베이스에서 두 개 이상의 릴레이션들의 관계를 다루는데 매우 중요한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 </a:t>
            </a:r>
            <a:r>
              <a:rPr lang="ko-KR" altLang="en-US" b="1">
                <a:solidFill>
                  <a:srgbClr val="FF3300"/>
                </a:solidFill>
              </a:rPr>
              <a:t>세타 조인</a:t>
            </a:r>
            <a:r>
              <a:rPr lang="en-US" altLang="ko-KR" b="1"/>
              <a:t>(theta join), </a:t>
            </a:r>
            <a:r>
              <a:rPr lang="ko-KR" altLang="en-US" b="1">
                <a:solidFill>
                  <a:srgbClr val="FF3300"/>
                </a:solidFill>
              </a:rPr>
              <a:t>동등 조인</a:t>
            </a:r>
            <a:r>
              <a:rPr lang="en-US" altLang="ko-KR" b="1"/>
              <a:t>(equijoin), </a:t>
            </a:r>
            <a:r>
              <a:rPr lang="ko-KR" altLang="en-US" b="1">
                <a:solidFill>
                  <a:srgbClr val="FF3300"/>
                </a:solidFill>
              </a:rPr>
              <a:t>자연 조인</a:t>
            </a:r>
            <a:r>
              <a:rPr lang="en-US" altLang="ko-KR" b="1"/>
              <a:t>(natural join), </a:t>
            </a:r>
            <a:r>
              <a:rPr lang="ko-KR" altLang="en-US" b="1">
                <a:solidFill>
                  <a:srgbClr val="FF3300"/>
                </a:solidFill>
              </a:rPr>
              <a:t>외부 조인</a:t>
            </a:r>
            <a:r>
              <a:rPr lang="en-US" altLang="ko-KR" b="1"/>
              <a:t>(outer join), </a:t>
            </a:r>
            <a:r>
              <a:rPr lang="ko-KR" altLang="en-US" b="1">
                <a:solidFill>
                  <a:srgbClr val="FF3300"/>
                </a:solidFill>
              </a:rPr>
              <a:t>세미 조인</a:t>
            </a:r>
            <a:r>
              <a:rPr lang="en-US" altLang="ko-KR" b="1"/>
              <a:t>(semijoin) </a:t>
            </a:r>
            <a:r>
              <a:rPr lang="ko-KR" altLang="en-US" b="1"/>
              <a:t>등</a:t>
            </a:r>
            <a:r>
              <a:rPr lang="ko-KR" altLang="en-US">
                <a:latin typeface="½Å¸íÁ¶" charset="0"/>
                <a:ea typeface="신명조" charset="-127"/>
              </a:rPr>
              <a:t> </a:t>
            </a: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00917A-347D-46C9-8EE4-DB6E924552E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세타 조인과 동등 조인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릴레이션 </a:t>
            </a:r>
            <a:r>
              <a:rPr lang="en-US" altLang="ko-KR" b="1"/>
              <a:t>R(A1, A2, ..., An)</a:t>
            </a:r>
            <a:r>
              <a:rPr lang="ko-KR" altLang="en-US" b="1"/>
              <a:t>과 </a:t>
            </a:r>
            <a:r>
              <a:rPr lang="en-US" altLang="ko-KR" b="1"/>
              <a:t>S(B1, B2, ..., Bm)</a:t>
            </a:r>
            <a:r>
              <a:rPr lang="ko-KR" altLang="en-US" b="1"/>
              <a:t>의 세타 조인의 결과는 차수가 </a:t>
            </a:r>
            <a:r>
              <a:rPr lang="en-US" altLang="ko-KR" b="1"/>
              <a:t>n+m</a:t>
            </a:r>
            <a:r>
              <a:rPr lang="ko-KR" altLang="en-US" b="1"/>
              <a:t>이고</a:t>
            </a:r>
            <a:r>
              <a:rPr lang="en-US" altLang="ko-KR" b="1"/>
              <a:t>, </a:t>
            </a:r>
            <a:r>
              <a:rPr lang="ko-KR" altLang="en-US" b="1"/>
              <a:t>애트리뷰트가 </a:t>
            </a:r>
            <a:r>
              <a:rPr lang="en-US" altLang="ko-KR" b="1"/>
              <a:t>(A1, A2, ..., An, B1, B2, ..., Bm)</a:t>
            </a:r>
            <a:r>
              <a:rPr lang="ko-KR" altLang="en-US" b="1"/>
              <a:t>이며</a:t>
            </a:r>
            <a:r>
              <a:rPr lang="en-US" altLang="ko-KR" b="1"/>
              <a:t>, </a:t>
            </a:r>
            <a:r>
              <a:rPr lang="ko-KR" altLang="en-US" b="1"/>
              <a:t>조인 조건을 만족하는 투플들로 이루어진 릴레이션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세타는 </a:t>
            </a:r>
            <a:r>
              <a:rPr lang="en-US" altLang="ko-KR" b="1"/>
              <a:t>{=, &lt;&gt;, &lt;=, &lt;, &gt;=, &gt;} </a:t>
            </a:r>
            <a:r>
              <a:rPr lang="ko-KR" altLang="en-US" b="1"/>
              <a:t>중의 하나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동등 조인은 세타 조인 중에서 비교 연산자가 </a:t>
            </a:r>
            <a:r>
              <a:rPr lang="en-US" altLang="ko-KR" b="1"/>
              <a:t>=</a:t>
            </a:r>
            <a:r>
              <a:rPr lang="ko-KR" altLang="en-US" b="1"/>
              <a:t>인 조인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BF6279-8895-41A6-8893-429E116CC2BD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8672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5413" y="1504950"/>
            <a:ext cx="6030912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8673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6525" y="2311400"/>
            <a:ext cx="6040438" cy="396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7E1C05-126C-4B67-9F22-2564B84830AD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자연 조인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동등 조인의 결과 릴레이션에서 조인 애트리뷰트를 한 개 제외한 조인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여러 가지 조인 연산자들 중에서 가장 자주 사용됨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실제로 관계 데이터베이스에서 대부분의 질의는 실렉션</a:t>
            </a:r>
            <a:r>
              <a:rPr lang="en-US" altLang="ko-KR" b="1"/>
              <a:t>, </a:t>
            </a:r>
            <a:r>
              <a:rPr lang="ko-KR" altLang="en-US" b="1"/>
              <a:t>프로젝션</a:t>
            </a:r>
            <a:r>
              <a:rPr lang="en-US" altLang="ko-KR" b="1"/>
              <a:t>, </a:t>
            </a:r>
            <a:r>
              <a:rPr lang="ko-KR" altLang="en-US" b="1"/>
              <a:t>자연 조인으로 표현 가능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F0371-0DDF-4077-B264-BC97232AB3B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63688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관계 대수 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기존의 릴레이션들로부터 새로운 릴레이션을 생성함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릴레이션이나 관계 대수식</a:t>
            </a:r>
            <a:r>
              <a:rPr lang="en-US" altLang="ko-KR" b="1"/>
              <a:t>(</a:t>
            </a:r>
            <a:r>
              <a:rPr lang="ko-KR" altLang="en-US" b="1"/>
              <a:t>이것의 결과도 릴레이션임</a:t>
            </a:r>
            <a:r>
              <a:rPr lang="en-US" altLang="ko-KR" b="1"/>
              <a:t>)</a:t>
            </a:r>
            <a:r>
              <a:rPr lang="ko-KR" altLang="en-US" b="1"/>
              <a:t>에 연산자들을 적용하여 보다 복잡한 관계 대수식을 점차적으로 만들 수 있음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기본적인 연산자들의 집합으로 이루어짐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산술 연산자와 유사하게 단일 릴레이션이나 두 개의 릴레이션을 입력으로 받아 하나의 결과 릴레이션을 생성함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결과 릴레이션은 또 다른 관계 연산자의 입력으로 사용될 수 있음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65B8-E48B-41F6-878C-F52C191886B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887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13" y="1474788"/>
            <a:ext cx="6191250" cy="733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887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1638" y="2298700"/>
            <a:ext cx="6049962" cy="400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7B5A2-E5B2-479C-B0E9-96830BBA223B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디비전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차수가 </a:t>
            </a:r>
            <a:r>
              <a:rPr lang="en-US" altLang="ko-KR" b="1"/>
              <a:t>n+m</a:t>
            </a:r>
            <a:r>
              <a:rPr lang="ko-KR" altLang="en-US" b="1"/>
              <a:t>인 릴레이션 </a:t>
            </a:r>
            <a:r>
              <a:rPr lang="en-US" altLang="ko-KR" b="1"/>
              <a:t>R(A1, A2, ..., An, B1, B2, ..., Bm)</a:t>
            </a:r>
            <a:r>
              <a:rPr lang="ko-KR" altLang="en-US" b="1"/>
              <a:t>과 차수가 </a:t>
            </a:r>
            <a:r>
              <a:rPr lang="en-US" altLang="ko-KR" b="1"/>
              <a:t>m</a:t>
            </a:r>
            <a:r>
              <a:rPr lang="ko-KR" altLang="en-US" b="1"/>
              <a:t>인 릴레이션 </a:t>
            </a:r>
            <a:r>
              <a:rPr lang="en-US" altLang="ko-KR" b="1"/>
              <a:t>S(B1, B2, ..., Bm)</a:t>
            </a:r>
            <a:r>
              <a:rPr lang="ko-KR" altLang="en-US" b="1"/>
              <a:t>의 디비전 </a:t>
            </a:r>
            <a:r>
              <a:rPr lang="en-US" altLang="ko-KR" b="1"/>
              <a:t>R ÷ S</a:t>
            </a:r>
            <a:r>
              <a:rPr lang="ko-KR" altLang="en-US" b="1"/>
              <a:t>는 차수가 </a:t>
            </a:r>
            <a:r>
              <a:rPr lang="en-US" altLang="ko-KR" b="1"/>
              <a:t>n</a:t>
            </a:r>
            <a:r>
              <a:rPr lang="ko-KR" altLang="en-US" b="1"/>
              <a:t>이고</a:t>
            </a:r>
            <a:r>
              <a:rPr lang="en-US" altLang="ko-KR" b="1"/>
              <a:t>, S</a:t>
            </a:r>
            <a:r>
              <a:rPr lang="ko-KR" altLang="en-US" b="1"/>
              <a:t>에 속하는 모든 투플 </a:t>
            </a:r>
            <a:r>
              <a:rPr lang="en-US" altLang="ko-KR" b="1"/>
              <a:t>u</a:t>
            </a:r>
            <a:r>
              <a:rPr lang="ko-KR" altLang="en-US" b="1"/>
              <a:t>에 대하여 투플 </a:t>
            </a:r>
            <a:r>
              <a:rPr lang="en-US" altLang="ko-KR" b="1"/>
              <a:t>tu(</a:t>
            </a:r>
            <a:r>
              <a:rPr lang="ko-KR" altLang="en-US" b="1"/>
              <a:t>투플 </a:t>
            </a:r>
            <a:r>
              <a:rPr lang="en-US" altLang="ko-KR" b="1"/>
              <a:t>t</a:t>
            </a:r>
            <a:r>
              <a:rPr lang="ko-KR" altLang="en-US" b="1"/>
              <a:t>와 투플 </a:t>
            </a:r>
            <a:r>
              <a:rPr lang="en-US" altLang="ko-KR" b="1"/>
              <a:t>u</a:t>
            </a:r>
            <a:r>
              <a:rPr lang="ko-KR" altLang="en-US" b="1"/>
              <a:t>을 결합한 것</a:t>
            </a:r>
            <a:r>
              <a:rPr lang="en-US" altLang="ko-KR" b="1"/>
              <a:t>)</a:t>
            </a:r>
            <a:r>
              <a:rPr lang="ko-KR" altLang="en-US" b="1"/>
              <a:t>가 </a:t>
            </a:r>
            <a:r>
              <a:rPr lang="en-US" altLang="ko-KR" b="1"/>
              <a:t>R</a:t>
            </a:r>
            <a:r>
              <a:rPr lang="ko-KR" altLang="en-US" b="1"/>
              <a:t>에 존재하는 투플 </a:t>
            </a:r>
            <a:r>
              <a:rPr lang="en-US" altLang="ko-KR" b="1"/>
              <a:t>t</a:t>
            </a:r>
            <a:r>
              <a:rPr lang="ko-KR" altLang="en-US" b="1"/>
              <a:t>들의 집합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BFA2F-51F9-4B90-89AD-F4E384584068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8" y="1508125"/>
            <a:ext cx="6524625" cy="464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15EC-E7C0-418C-9F34-D6B165B0DA52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관계 대수 질의의 예</a:t>
            </a: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  <p:pic>
        <p:nvPicPr>
          <p:cNvPr id="2918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38" y="2098675"/>
            <a:ext cx="7505700" cy="187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1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338" y="4251325"/>
            <a:ext cx="7531100" cy="1314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A5B5D-B1A8-4E5B-8B12-D7DFBBC7A9E5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관계 대수의 한계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대수는 산술 연산을 할 수 없음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집단 함수</a:t>
            </a:r>
            <a:r>
              <a:rPr lang="en-US" altLang="ko-KR" b="1"/>
              <a:t>(aggregate function)</a:t>
            </a:r>
            <a:r>
              <a:rPr lang="ko-KR" altLang="en-US" b="1"/>
              <a:t>를 지원하지 않음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정렬을 나타낼 수 없음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데이터베이스를 수정할 수 없음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프로젝션 연산의 결과에 중복된 투플을 나타내는 것이 필요할 때가 있는데 이를 명시하지 못함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08E6C-129B-49E8-8029-7EFCBE846AFB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추가된 관계 대수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집단 함수</a:t>
            </a:r>
            <a:endParaRPr lang="ko-KR" altLang="en-US"/>
          </a:p>
        </p:txBody>
      </p:sp>
      <p:pic>
        <p:nvPicPr>
          <p:cNvPr id="2938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13" y="2390775"/>
            <a:ext cx="5857875" cy="390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04EFA-A903-4E9D-B1B7-DF549C4C988B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추가된 관계 대수 연산자</a:t>
            </a:r>
            <a:r>
              <a:rPr lang="en-US" altLang="ko-KR" sz="2000" b="1"/>
              <a:t>(</a:t>
            </a:r>
            <a:r>
              <a:rPr lang="ko-KR" altLang="en-US" sz="2000" b="1"/>
              <a:t>계속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그룹화</a:t>
            </a:r>
            <a:endParaRPr lang="ko-KR" altLang="en-US"/>
          </a:p>
        </p:txBody>
      </p:sp>
      <p:pic>
        <p:nvPicPr>
          <p:cNvPr id="2949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088" y="2428875"/>
            <a:ext cx="7105650" cy="386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04EFA-A903-4E9D-B1B7-DF549C4C988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altLang="ko-KR" dirty="0" smtClean="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altLang="ko-KR" dirty="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altLang="ko-KR" dirty="0" smtClean="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3600" dirty="0" smtClean="0"/>
              <a:t>문제를 풀어봅시다</a:t>
            </a:r>
            <a:r>
              <a:rPr lang="en-US" altLang="ko-KR" sz="3600" smtClean="0"/>
              <a:t>.(3.1</a:t>
            </a:r>
            <a:r>
              <a:rPr lang="ko-KR" altLang="en-US" sz="3600" smtClean="0"/>
              <a:t>장</a:t>
            </a:r>
            <a:r>
              <a:rPr lang="en-US" altLang="ko-KR" sz="360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025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58FA9F-EA3E-4A80-9BD7-F31CB6DAE108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추가된 관계 대수 연산자</a:t>
            </a:r>
            <a:r>
              <a:rPr lang="en-US" altLang="ko-KR" sz="2000" b="1"/>
              <a:t>(</a:t>
            </a:r>
            <a:r>
              <a:rPr lang="ko-KR" altLang="en-US" sz="2000" b="1"/>
              <a:t>계속</a:t>
            </a:r>
            <a:r>
              <a:rPr lang="en-US" altLang="ko-KR" sz="20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외부 조인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/>
              <a:t>상대 릴레이션에서 대응되는 투플을 갖지 못하는 투플이나 조인 애트리뷰트에 널값이 들어 있는 투플들을 다루기 위해서 조인 연산을 확장한 조인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/>
              <a:t>두 릴레이션에서 대응되는 투플들을 결합하면서</a:t>
            </a:r>
            <a:r>
              <a:rPr lang="en-US" altLang="ko-KR" b="1"/>
              <a:t>, </a:t>
            </a:r>
            <a:r>
              <a:rPr lang="ko-KR" altLang="en-US" b="1"/>
              <a:t>대응되는 투플을 갖지 않는 투플과 조인 애트리뷰트에 널값을 갖는 투플도 결과에 포함시킴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/>
              <a:t> </a:t>
            </a:r>
            <a:r>
              <a:rPr lang="ko-KR" altLang="en-US" b="1">
                <a:solidFill>
                  <a:srgbClr val="FF3300"/>
                </a:solidFill>
              </a:rPr>
              <a:t>왼쪽 외부 조인</a:t>
            </a:r>
            <a:r>
              <a:rPr lang="en-US" altLang="ko-KR" b="1"/>
              <a:t>(left outer join), </a:t>
            </a:r>
            <a:r>
              <a:rPr lang="ko-KR" altLang="en-US" b="1">
                <a:solidFill>
                  <a:srgbClr val="FF3300"/>
                </a:solidFill>
              </a:rPr>
              <a:t>오른쪽 외부 조인</a:t>
            </a:r>
            <a:r>
              <a:rPr lang="en-US" altLang="ko-KR" b="1"/>
              <a:t>(right outer join), </a:t>
            </a:r>
            <a:r>
              <a:rPr lang="ko-KR" altLang="en-US" b="1">
                <a:solidFill>
                  <a:srgbClr val="FF3300"/>
                </a:solidFill>
              </a:rPr>
              <a:t>완전 외부 조인</a:t>
            </a:r>
            <a:r>
              <a:rPr lang="en-US" altLang="ko-KR" b="1"/>
              <a:t>(full outer join)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4081B5-2F2D-477B-BF57-893A50C6C036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왼쪽 외부 조인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</a:t>
            </a:r>
            <a:r>
              <a:rPr lang="ko-KR" altLang="en-US" b="1"/>
              <a:t>의 왼쪽 외부 조인 연산은 </a:t>
            </a:r>
            <a:r>
              <a:rPr lang="en-US" altLang="ko-KR" b="1"/>
              <a:t>R</a:t>
            </a:r>
            <a:r>
              <a:rPr lang="ko-KR" altLang="en-US" b="1"/>
              <a:t>의 모든 투플들을 결과에 포함시키고</a:t>
            </a:r>
            <a:r>
              <a:rPr lang="en-US" altLang="ko-KR" b="1"/>
              <a:t>, </a:t>
            </a:r>
            <a:r>
              <a:rPr lang="ko-KR" altLang="en-US" b="1"/>
              <a:t>만일 릴레이션 </a:t>
            </a:r>
            <a:r>
              <a:rPr lang="en-US" altLang="ko-KR" b="1"/>
              <a:t>S</a:t>
            </a:r>
            <a:r>
              <a:rPr lang="ko-KR" altLang="en-US" b="1"/>
              <a:t>에 관련된 투플이 없으면 결과 릴레이션에서 릴레이션 </a:t>
            </a:r>
            <a:r>
              <a:rPr lang="en-US" altLang="ko-KR" b="1"/>
              <a:t>S</a:t>
            </a:r>
            <a:r>
              <a:rPr lang="ko-KR" altLang="en-US" b="1"/>
              <a:t>의 애트리뷰트들은 널값으로 채움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B73409-2E8A-4656-912A-6D50BEE7F58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62149" name="Picture 5" descr="4_p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2025650"/>
            <a:ext cx="8323263" cy="2987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EA2CF-5ED6-4C30-B510-9F0DE66196F6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9010" name="Rectangle 1026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오른쪽 외부 조인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 </a:t>
            </a:r>
            <a:r>
              <a:rPr lang="en-US" altLang="ko-KR" b="1"/>
              <a:t>R</a:t>
            </a:r>
            <a:r>
              <a:rPr lang="ko-KR" altLang="en-US" b="1"/>
              <a:t>와 </a:t>
            </a:r>
            <a:r>
              <a:rPr lang="en-US" altLang="ko-KR" b="1"/>
              <a:t>S</a:t>
            </a:r>
            <a:r>
              <a:rPr lang="ko-KR" altLang="en-US" b="1"/>
              <a:t>의 오른쪽 외부 조인 연산은 </a:t>
            </a:r>
            <a:r>
              <a:rPr lang="en-US" altLang="ko-KR" b="1"/>
              <a:t>S</a:t>
            </a:r>
            <a:r>
              <a:rPr lang="ko-KR" altLang="en-US" b="1"/>
              <a:t>의 모든 투플들을 결과에 포함시키고</a:t>
            </a:r>
            <a:r>
              <a:rPr lang="en-US" altLang="ko-KR" b="1"/>
              <a:t>, </a:t>
            </a:r>
            <a:r>
              <a:rPr lang="ko-KR" altLang="en-US" b="1"/>
              <a:t>만일 릴레이션 </a:t>
            </a:r>
            <a:r>
              <a:rPr lang="en-US" altLang="ko-KR" b="1"/>
              <a:t>R</a:t>
            </a:r>
            <a:r>
              <a:rPr lang="ko-KR" altLang="en-US" b="1"/>
              <a:t>에 관련된 투플이 없으면 결과 릴레이션에서 릴레이션 </a:t>
            </a:r>
            <a:r>
              <a:rPr lang="en-US" altLang="ko-KR" b="1"/>
              <a:t>R</a:t>
            </a:r>
            <a:r>
              <a:rPr lang="ko-KR" altLang="en-US" b="1"/>
              <a:t>의 애트리뷰트들은 널값으로 채움</a:t>
            </a:r>
          </a:p>
        </p:txBody>
      </p:sp>
      <p:pic>
        <p:nvPicPr>
          <p:cNvPr id="299013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3406775"/>
            <a:ext cx="7683500" cy="1924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0C9D9E-1F58-4491-A71D-8BBCDB9E9C7E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97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1701800"/>
            <a:ext cx="7627938" cy="394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B8463-05F7-4AB4-8C51-5CC662A3609B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0034" name="Rectangle 2050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003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완전 외부 조인</a:t>
            </a: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릴레이션 </a:t>
            </a:r>
            <a:r>
              <a:rPr lang="en-US" altLang="ko-KR" b="1"/>
              <a:t>R</a:t>
            </a:r>
            <a:r>
              <a:rPr lang="ko-KR" altLang="en-US" b="1"/>
              <a:t>와 </a:t>
            </a:r>
            <a:r>
              <a:rPr lang="en-US" altLang="ko-KR" b="1"/>
              <a:t>S</a:t>
            </a:r>
            <a:r>
              <a:rPr lang="ko-KR" altLang="en-US" b="1"/>
              <a:t>의 완전 외부 조인 연산은 </a:t>
            </a:r>
            <a:r>
              <a:rPr lang="en-US" altLang="ko-KR" b="1"/>
              <a:t>R</a:t>
            </a:r>
            <a:r>
              <a:rPr lang="ko-KR" altLang="en-US" b="1"/>
              <a:t>과 </a:t>
            </a:r>
            <a:r>
              <a:rPr lang="en-US" altLang="ko-KR" b="1"/>
              <a:t>S</a:t>
            </a:r>
            <a:r>
              <a:rPr lang="ko-KR" altLang="en-US" b="1"/>
              <a:t>의 모든 투플들을 결과에 포함시키고</a:t>
            </a:r>
            <a:r>
              <a:rPr lang="en-US" altLang="ko-KR" b="1"/>
              <a:t>, </a:t>
            </a:r>
            <a:r>
              <a:rPr lang="ko-KR" altLang="en-US" b="1"/>
              <a:t>만일 상대 릴레이션에 관련된 투플이 없으면 결과 릴레이션에서 상대 릴레이션의 애트리뷰트들은 널값으로 채움</a:t>
            </a:r>
          </a:p>
        </p:txBody>
      </p:sp>
      <p:pic>
        <p:nvPicPr>
          <p:cNvPr id="300038" name="Picture 20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" y="3502025"/>
            <a:ext cx="7758113" cy="229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9077C3-891B-4DC5-BE10-DB246B1243AA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1838325" y="520700"/>
            <a:ext cx="511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4.2 </a:t>
            </a:r>
            <a:r>
              <a:rPr lang="en-US" altLang="ko-KR" sz="3000" b="1">
                <a:solidFill>
                  <a:schemeClr val="accent2"/>
                </a:solidFill>
              </a:rPr>
              <a:t>SQL </a:t>
            </a:r>
            <a:r>
              <a:rPr lang="ko-KR" altLang="en-US" sz="3000" b="1">
                <a:solidFill>
                  <a:schemeClr val="accent2"/>
                </a:solidFill>
              </a:rPr>
              <a:t>개요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>
                <a:latin typeface="신명조" charset="-127"/>
                <a:ea typeface="신명조" charset="-127"/>
              </a:rPr>
              <a:t>SQL </a:t>
            </a:r>
            <a:r>
              <a:rPr lang="ko-KR" altLang="en-US" sz="2000" b="1">
                <a:latin typeface="신명조" charset="-127"/>
                <a:ea typeface="신명조" charset="-127"/>
              </a:rPr>
              <a:t>개요</a:t>
            </a: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은 현재 </a:t>
            </a:r>
            <a:r>
              <a:rPr lang="en-US" altLang="ko-KR" b="1"/>
              <a:t>DBMS </a:t>
            </a:r>
            <a:r>
              <a:rPr lang="ko-KR" altLang="en-US" b="1"/>
              <a:t>시장에서 관계 </a:t>
            </a:r>
            <a:r>
              <a:rPr lang="en-US" altLang="ko-KR" b="1"/>
              <a:t>DBMS</a:t>
            </a:r>
            <a:r>
              <a:rPr lang="ko-KR" altLang="en-US" b="1"/>
              <a:t>가 압도적인 우위를 차지하는데 중요한 요인의 하나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은 </a:t>
            </a:r>
            <a:r>
              <a:rPr lang="en-US" altLang="ko-KR" b="1"/>
              <a:t>IBM </a:t>
            </a:r>
            <a:r>
              <a:rPr lang="ko-KR" altLang="en-US" b="1"/>
              <a:t>연구소에서 </a:t>
            </a:r>
            <a:r>
              <a:rPr lang="en-US" altLang="ko-KR" b="1"/>
              <a:t>1974</a:t>
            </a:r>
            <a:r>
              <a:rPr lang="ko-KR" altLang="en-US" b="1"/>
              <a:t>년에 </a:t>
            </a:r>
            <a:r>
              <a:rPr lang="en-US" altLang="ko-KR" b="1">
                <a:solidFill>
                  <a:srgbClr val="FF3300"/>
                </a:solidFill>
              </a:rPr>
              <a:t>System R</a:t>
            </a:r>
            <a:r>
              <a:rPr lang="ko-KR" altLang="en-US" b="1"/>
              <a:t>이라는 관계 </a:t>
            </a:r>
            <a:r>
              <a:rPr lang="en-US" altLang="ko-KR" b="1"/>
              <a:t>DBMS </a:t>
            </a:r>
            <a:r>
              <a:rPr lang="ko-KR" altLang="en-US" b="1"/>
              <a:t>시제품을 연구할 때 관계 대수와 관계 해석을 기반으로</a:t>
            </a:r>
            <a:r>
              <a:rPr lang="en-US" altLang="ko-KR" b="1"/>
              <a:t>, </a:t>
            </a:r>
            <a:r>
              <a:rPr lang="ko-KR" altLang="en-US" b="1"/>
              <a:t>집단 함수</a:t>
            </a:r>
            <a:r>
              <a:rPr lang="en-US" altLang="ko-KR" b="1"/>
              <a:t>, </a:t>
            </a:r>
            <a:r>
              <a:rPr lang="ko-KR" altLang="en-US" b="1"/>
              <a:t>그룹화</a:t>
            </a:r>
            <a:r>
              <a:rPr lang="en-US" altLang="ko-KR" b="1"/>
              <a:t>, </a:t>
            </a:r>
            <a:r>
              <a:rPr lang="ko-KR" altLang="en-US" b="1"/>
              <a:t>갱신 연산 등을 추가하여 개발된 언어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1986</a:t>
            </a:r>
            <a:r>
              <a:rPr lang="ko-KR" altLang="en-US" b="1"/>
              <a:t>년에 </a:t>
            </a:r>
            <a:r>
              <a:rPr lang="en-US" altLang="ko-KR" b="1"/>
              <a:t>ANSI(</a:t>
            </a:r>
            <a:r>
              <a:rPr lang="ko-KR" altLang="en-US" b="1"/>
              <a:t>미국 표준 기구</a:t>
            </a:r>
            <a:r>
              <a:rPr lang="en-US" altLang="ko-KR" b="1"/>
              <a:t>)</a:t>
            </a:r>
            <a:r>
              <a:rPr lang="ko-KR" altLang="en-US" b="1"/>
              <a:t>에서 </a:t>
            </a:r>
            <a:r>
              <a:rPr lang="en-US" altLang="ko-KR" b="1"/>
              <a:t>SQL </a:t>
            </a:r>
            <a:r>
              <a:rPr lang="ko-KR" altLang="en-US" b="1"/>
              <a:t>표준을 채택함으로써 </a:t>
            </a:r>
            <a:r>
              <a:rPr lang="en-US" altLang="ko-KR" b="1"/>
              <a:t>SQL</a:t>
            </a:r>
            <a:r>
              <a:rPr lang="ko-KR" altLang="en-US" b="1"/>
              <a:t>이 널리 사용되는데 기여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다양한 상용 관계 </a:t>
            </a:r>
            <a:r>
              <a:rPr lang="en-US" altLang="ko-KR" b="1"/>
              <a:t>DBMS</a:t>
            </a:r>
            <a:r>
              <a:rPr lang="ko-KR" altLang="en-US" b="1"/>
              <a:t>마다 지원하는 </a:t>
            </a:r>
            <a:r>
              <a:rPr lang="en-US" altLang="ko-KR" b="1"/>
              <a:t>SQL </a:t>
            </a:r>
            <a:r>
              <a:rPr lang="ko-KR" altLang="en-US" b="1"/>
              <a:t>기능에 다소 차이가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본 책에서는 </a:t>
            </a:r>
            <a:r>
              <a:rPr lang="en-US" altLang="ko-KR" b="1"/>
              <a:t>SQL2</a:t>
            </a:r>
            <a:r>
              <a:rPr lang="ko-KR" altLang="en-US" b="1"/>
              <a:t>를 따름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522DB-45D4-4E7D-90B2-E1EFFC113E56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1838325" y="520700"/>
            <a:ext cx="511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4.2 </a:t>
            </a:r>
            <a:r>
              <a:rPr lang="en-US" altLang="ko-KR" sz="3000" b="1">
                <a:solidFill>
                  <a:schemeClr val="accent2"/>
                </a:solidFill>
              </a:rPr>
              <a:t>SQL </a:t>
            </a:r>
            <a:r>
              <a:rPr lang="ko-KR" altLang="en-US" sz="3000" b="1">
                <a:solidFill>
                  <a:schemeClr val="accent2"/>
                </a:solidFill>
              </a:rPr>
              <a:t>개요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02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871663"/>
            <a:ext cx="7808912" cy="3317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D69811-A4C7-4A45-8267-C8D0388A387B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838325" y="520700"/>
            <a:ext cx="511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4.2 </a:t>
            </a:r>
            <a:r>
              <a:rPr lang="en-US" altLang="ko-KR" sz="3000" b="1">
                <a:solidFill>
                  <a:schemeClr val="accent2"/>
                </a:solidFill>
              </a:rPr>
              <a:t>SQL </a:t>
            </a:r>
            <a:r>
              <a:rPr lang="ko-KR" altLang="en-US" sz="3000" b="1">
                <a:solidFill>
                  <a:schemeClr val="accent2"/>
                </a:solidFill>
              </a:rPr>
              <a:t>개요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>
                <a:latin typeface="신명조" charset="-127"/>
                <a:ea typeface="신명조" charset="-127"/>
              </a:rPr>
              <a:t>SQL </a:t>
            </a:r>
            <a:r>
              <a:rPr lang="ko-KR" altLang="en-US" sz="2000" b="1">
                <a:latin typeface="신명조" charset="-127"/>
                <a:ea typeface="신명조" charset="-127"/>
              </a:rPr>
              <a:t>개요</a:t>
            </a:r>
            <a:r>
              <a:rPr lang="en-US" altLang="ko-KR" sz="2000" b="1">
                <a:latin typeface="신명조" charset="-127"/>
                <a:ea typeface="신명조" charset="-127"/>
              </a:rPr>
              <a:t>(</a:t>
            </a:r>
            <a:r>
              <a:rPr lang="ko-KR" altLang="en-US" sz="2000" b="1">
                <a:latin typeface="신명조" charset="-127"/>
                <a:ea typeface="신명조" charset="-127"/>
              </a:rPr>
              <a:t>계속</a:t>
            </a:r>
            <a:r>
              <a:rPr lang="en-US" altLang="ko-KR" sz="2000" b="1">
                <a:latin typeface="신명조" charset="-127"/>
                <a:ea typeface="신명조" charset="-127"/>
              </a:rPr>
              <a:t>)</a:t>
            </a:r>
            <a:endParaRPr lang="en-US" altLang="ko-KR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은 비절차적 언어</a:t>
            </a:r>
            <a:r>
              <a:rPr lang="en-US" altLang="ko-KR" b="1"/>
              <a:t>(</a:t>
            </a:r>
            <a:r>
              <a:rPr lang="ko-KR" altLang="en-US" b="1"/>
              <a:t>선언적 언어</a:t>
            </a:r>
            <a:r>
              <a:rPr lang="en-US" altLang="ko-KR" b="1"/>
              <a:t>)</a:t>
            </a:r>
            <a:r>
              <a:rPr lang="ko-KR" altLang="en-US" b="1"/>
              <a:t>이므로 사용자는 </a:t>
            </a:r>
            <a:r>
              <a:rPr lang="ko-KR" altLang="en-US" b="1">
                <a:solidFill>
                  <a:srgbClr val="FF3300"/>
                </a:solidFill>
              </a:rPr>
              <a:t>자신이 원하는 바</a:t>
            </a:r>
            <a:r>
              <a:rPr lang="en-US" altLang="ko-KR" b="1"/>
              <a:t>(</a:t>
            </a:r>
            <a:r>
              <a:rPr lang="en-US" altLang="ko-KR" b="1">
                <a:solidFill>
                  <a:srgbClr val="FF3300"/>
                </a:solidFill>
              </a:rPr>
              <a:t>what</a:t>
            </a:r>
            <a:r>
              <a:rPr lang="en-US" altLang="ko-KR" b="1"/>
              <a:t>)</a:t>
            </a:r>
            <a:r>
              <a:rPr lang="ko-KR" altLang="en-US" b="1"/>
              <a:t>만 명시하며</a:t>
            </a:r>
            <a:r>
              <a:rPr lang="en-US" altLang="ko-KR" b="1"/>
              <a:t>, </a:t>
            </a:r>
            <a:r>
              <a:rPr lang="ko-KR" altLang="en-US" b="1"/>
              <a:t>원하는 것을 </a:t>
            </a:r>
            <a:r>
              <a:rPr lang="ko-KR" altLang="en-US" b="1">
                <a:solidFill>
                  <a:srgbClr val="FF3300"/>
                </a:solidFill>
              </a:rPr>
              <a:t>처리하는 방법</a:t>
            </a:r>
            <a:r>
              <a:rPr lang="en-US" altLang="ko-KR" b="1"/>
              <a:t>(</a:t>
            </a:r>
            <a:r>
              <a:rPr lang="en-US" altLang="ko-KR" b="1">
                <a:solidFill>
                  <a:srgbClr val="FF3300"/>
                </a:solidFill>
              </a:rPr>
              <a:t>how</a:t>
            </a:r>
            <a:r>
              <a:rPr lang="en-US" altLang="ko-KR" b="1"/>
              <a:t>)</a:t>
            </a:r>
            <a:r>
              <a:rPr lang="ko-KR" altLang="en-US" b="1"/>
              <a:t>은 명시할 수 없음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</a:t>
            </a:r>
            <a:r>
              <a:rPr lang="en-US" altLang="ko-KR" b="1"/>
              <a:t>DBMS</a:t>
            </a:r>
            <a:r>
              <a:rPr lang="ko-KR" altLang="en-US" b="1"/>
              <a:t>는 사용자가 입력한 </a:t>
            </a:r>
            <a:r>
              <a:rPr lang="en-US" altLang="ko-KR" b="1"/>
              <a:t>SQL</a:t>
            </a:r>
            <a:r>
              <a:rPr lang="ko-KR" altLang="en-US" b="1"/>
              <a:t>문을 번역하여 사용자가 요구한 데이터를 찾는데 필요한 모든 과정을 담당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SQL</a:t>
            </a:r>
            <a:r>
              <a:rPr lang="ko-KR" altLang="en-US" b="1"/>
              <a:t>의 장점은 자연어에 가까운 구문을 사용하여 질의를 표현할 수 있다는 것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가지 인터페이스 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/>
              <a:t>대화식 </a:t>
            </a:r>
            <a:r>
              <a:rPr lang="en-US" altLang="ko-KR" b="1"/>
              <a:t>SQL(interactive SQL)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/>
              <a:t>내포된 </a:t>
            </a:r>
            <a:r>
              <a:rPr lang="en-US" altLang="ko-KR" b="1"/>
              <a:t>SQL(embedded SQL)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43F79-EBF8-42E8-8FA5-FAFB13775D22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1838325" y="520700"/>
            <a:ext cx="511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4.2 </a:t>
            </a:r>
            <a:r>
              <a:rPr lang="en-US" altLang="ko-KR" sz="3000" b="1">
                <a:solidFill>
                  <a:schemeClr val="accent2"/>
                </a:solidFill>
              </a:rPr>
              <a:t>SQL </a:t>
            </a:r>
            <a:r>
              <a:rPr lang="ko-KR" altLang="en-US" sz="3000" b="1">
                <a:solidFill>
                  <a:schemeClr val="accent2"/>
                </a:solidFill>
              </a:rPr>
              <a:t>개요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04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075" y="1662113"/>
            <a:ext cx="6757988" cy="420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A02E2-3A90-4057-A045-A41F6CA632B3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838325" y="520700"/>
            <a:ext cx="511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4.2 </a:t>
            </a:r>
            <a:r>
              <a:rPr lang="en-US" altLang="ko-KR" sz="3000" b="1">
                <a:solidFill>
                  <a:schemeClr val="accent2"/>
                </a:solidFill>
              </a:rPr>
              <a:t>SQL </a:t>
            </a:r>
            <a:r>
              <a:rPr lang="ko-KR" altLang="en-US" sz="3000" b="1">
                <a:solidFill>
                  <a:schemeClr val="accent2"/>
                </a:solidFill>
              </a:rPr>
              <a:t>개요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SQL</a:t>
            </a:r>
            <a:r>
              <a:rPr lang="ko-KR" altLang="en-US" sz="2000" b="1"/>
              <a:t>의 구성요소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데이터 정의어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데이터 조작어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데이터 제어어</a:t>
            </a:r>
          </a:p>
        </p:txBody>
      </p:sp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075" y="3270250"/>
            <a:ext cx="771525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D685B-97B9-4C2B-9367-E9BDE8C341C9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1838325" y="520700"/>
            <a:ext cx="51117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4.2 </a:t>
            </a:r>
            <a:r>
              <a:rPr lang="en-US" altLang="ko-KR" sz="3000" b="1">
                <a:solidFill>
                  <a:schemeClr val="accent2"/>
                </a:solidFill>
              </a:rPr>
              <a:t>SQL </a:t>
            </a:r>
            <a:r>
              <a:rPr lang="ko-KR" altLang="en-US" sz="3000" b="1">
                <a:solidFill>
                  <a:schemeClr val="accent2"/>
                </a:solidFill>
              </a:rPr>
              <a:t>개요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07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501775"/>
            <a:ext cx="7050088" cy="4692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AF6D3-F0CB-42ED-A25C-BB5BD5D9F402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819150" y="522288"/>
            <a:ext cx="757872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</a:p>
        </p:txBody>
      </p:sp>
      <p:pic>
        <p:nvPicPr>
          <p:cNvPr id="3082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788" y="1966913"/>
            <a:ext cx="7240587" cy="3470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C971AC-415A-4263-B58E-B1A4CB927DE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631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1589088"/>
            <a:ext cx="7497763" cy="421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D2A34-AD38-4DEB-B92C-3EC3ABE57AA6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데이터 정의어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스키마의 생성과 제거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b="1"/>
              <a:t>SQL2</a:t>
            </a:r>
            <a:r>
              <a:rPr lang="ko-KR" altLang="en-US" b="1"/>
              <a:t>에서는 동일한 데이터베이스 응용에 속하는 릴레이션</a:t>
            </a:r>
            <a:r>
              <a:rPr lang="en-US" altLang="ko-KR" b="1"/>
              <a:t>, </a:t>
            </a:r>
            <a:r>
              <a:rPr lang="ko-KR" altLang="en-US" b="1"/>
              <a:t>도메인</a:t>
            </a:r>
            <a:r>
              <a:rPr lang="en-US" altLang="ko-KR" b="1"/>
              <a:t>, </a:t>
            </a:r>
            <a:r>
              <a:rPr lang="ko-KR" altLang="en-US" b="1"/>
              <a:t>제약조건</a:t>
            </a:r>
            <a:r>
              <a:rPr lang="en-US" altLang="ko-KR" b="1"/>
              <a:t>, </a:t>
            </a:r>
            <a:r>
              <a:rPr lang="ko-KR" altLang="en-US" b="1"/>
              <a:t>뷰</a:t>
            </a:r>
            <a:r>
              <a:rPr lang="en-US" altLang="ko-KR" b="1"/>
              <a:t>, </a:t>
            </a:r>
            <a:r>
              <a:rPr lang="ko-KR" altLang="en-US" b="1"/>
              <a:t>권한 등을 그룹화하기 위해서 스키마 개념을 지원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>
              <a:latin typeface="Courier New" pitchFamily="49" charset="0"/>
              <a:ea typeface="신명조" charset="-127"/>
            </a:endParaRP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CREATE SCHEMA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MY_DB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AUTHORIZATION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kim;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	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	DROP SCHEMA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MY_DB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RESTRICT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;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DROP SCHEMA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MY_DB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CASCADE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;</a:t>
            </a:r>
            <a:endParaRPr lang="en-US" altLang="ko-KR" sz="1800" b="1">
              <a:latin typeface="Courier New" pitchFamily="49" charset="0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3DCC7B-9538-413E-AD21-6294B8810BA5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릴레이션 정의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102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525" y="2030413"/>
            <a:ext cx="6015038" cy="4344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9DCC9-1348-479F-874A-F979D6D518E5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1498600"/>
            <a:ext cx="6672262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23A2A3-BF08-4088-B8EC-51715DFF338E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릴레이션 제거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/>
              <a:t>	</a:t>
            </a:r>
            <a:r>
              <a:rPr lang="en-US" altLang="ko-KR" sz="2000" b="1">
                <a:latin typeface="Courier New" pitchFamily="49" charset="0"/>
              </a:rPr>
              <a:t>DROP TABLE </a:t>
            </a:r>
            <a:r>
              <a:rPr lang="en-US" altLang="ko-KR" sz="2000">
                <a:latin typeface="Courier New" pitchFamily="49" charset="0"/>
              </a:rPr>
              <a:t>DEPARTMENT</a:t>
            </a:r>
            <a:r>
              <a:rPr lang="en-US" altLang="ko-KR" sz="2000" b="1">
                <a:latin typeface="Courier New" pitchFamily="49" charset="0"/>
              </a:rPr>
              <a:t>;</a:t>
            </a:r>
            <a:endParaRPr lang="en-US" altLang="ko-KR" sz="2000" b="1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ALTER TABLE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>
                <a:latin typeface="╜┼╕φ┴╢" charset="0"/>
                <a:ea typeface="신명조" charset="-127"/>
              </a:rPr>
              <a:t>	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ALTER TABLE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 EMPLOYEE </a:t>
            </a:r>
            <a:r>
              <a:rPr lang="en-US" altLang="ko-KR" sz="2000" b="1">
                <a:latin typeface="Courier New" pitchFamily="49" charset="0"/>
                <a:ea typeface="신명조" charset="-127"/>
              </a:rPr>
              <a:t>ADD</a:t>
            </a:r>
            <a:r>
              <a:rPr lang="en-US" altLang="ko-KR" sz="2000">
                <a:latin typeface="Courier New" pitchFamily="49" charset="0"/>
                <a:ea typeface="신명조" charset="-127"/>
              </a:rPr>
              <a:t> PHONE CHAR(13);</a:t>
            </a:r>
            <a:endParaRPr lang="en-US" altLang="ko-KR" sz="2000" b="1">
              <a:latin typeface="Courier New" pitchFamily="49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인덱스 생성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>
                <a:latin typeface="╜┼╕φ┴╢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CREATE INDEX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EMPDNO_IDX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ON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EMPLOYEE(DNO);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/>
              <a:t>도메인 생성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b="1">
                <a:latin typeface="╜┼╕φ┴╢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CREATE DOMAIN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DEPTNAME CHAR(10)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DEFAULT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‘</a:t>
            </a:r>
            <a:r>
              <a:rPr lang="ko-KR" altLang="en-US" sz="1800">
                <a:latin typeface="Courier New" pitchFamily="49" charset="0"/>
                <a:ea typeface="신명조" charset="-127"/>
              </a:rPr>
              <a:t>개발’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;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44BF8-878E-4653-B913-BD430AA0EC47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제약조건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2000" b="1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en-US" altLang="ko-KR" sz="2000" b="1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143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46313"/>
            <a:ext cx="7948613" cy="3802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7E062-371E-4A98-9E43-44B5A3B295C5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1123950" y="1519238"/>
            <a:ext cx="6818313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latin typeface="Courier New" pitchFamily="49" charset="0"/>
              </a:rPr>
              <a:t>CREATE TABLE</a:t>
            </a:r>
            <a:r>
              <a:rPr lang="en-US" altLang="ko-KR">
                <a:latin typeface="Courier New" pitchFamily="49" charset="0"/>
              </a:rPr>
              <a:t> EMPLOYEE (</a:t>
            </a:r>
          </a:p>
          <a:p>
            <a:r>
              <a:rPr lang="en-US" altLang="ko-KR">
                <a:latin typeface="Courier New" pitchFamily="49" charset="0"/>
              </a:rPr>
              <a:t>    ID </a:t>
            </a:r>
            <a:r>
              <a:rPr lang="en-US" altLang="ko-KR" b="1">
                <a:latin typeface="Courier New" pitchFamily="49" charset="0"/>
              </a:rPr>
              <a:t>INTEGER,</a:t>
            </a:r>
          </a:p>
          <a:p>
            <a:r>
              <a:rPr lang="en-US" altLang="ko-KR">
                <a:latin typeface="Courier New" pitchFamily="49" charset="0"/>
              </a:rPr>
              <a:t>    NAME </a:t>
            </a:r>
            <a:r>
              <a:rPr lang="en-US" altLang="ko-KR" b="1">
                <a:latin typeface="Courier New" pitchFamily="49" charset="0"/>
              </a:rPr>
              <a:t>CHAR(10)</a:t>
            </a:r>
            <a:r>
              <a:rPr lang="en-US" altLang="ko-KR">
                <a:latin typeface="Courier New" pitchFamily="49" charset="0"/>
              </a:rPr>
              <a:t>,</a:t>
            </a:r>
          </a:p>
          <a:p>
            <a:r>
              <a:rPr lang="en-US" altLang="ko-KR">
                <a:latin typeface="Courier New" pitchFamily="49" charset="0"/>
              </a:rPr>
              <a:t>    SALARY </a:t>
            </a:r>
            <a:r>
              <a:rPr lang="en-US" altLang="ko-KR" b="1">
                <a:latin typeface="Courier New" pitchFamily="49" charset="0"/>
              </a:rPr>
              <a:t>INTEGER</a:t>
            </a:r>
            <a:r>
              <a:rPr lang="en-US" altLang="ko-KR">
                <a:latin typeface="Courier New" pitchFamily="49" charset="0"/>
              </a:rPr>
              <a:t>,</a:t>
            </a:r>
          </a:p>
          <a:p>
            <a:r>
              <a:rPr lang="en-US" altLang="ko-KR">
                <a:latin typeface="Courier New" pitchFamily="49" charset="0"/>
              </a:rPr>
              <a:t>    MANAGER_SALARY </a:t>
            </a:r>
            <a:r>
              <a:rPr lang="en-US" altLang="ko-KR" b="1">
                <a:latin typeface="Courier New" pitchFamily="49" charset="0"/>
              </a:rPr>
              <a:t>INTEGER</a:t>
            </a:r>
            <a:r>
              <a:rPr lang="en-US" altLang="ko-KR">
                <a:latin typeface="Courier New" pitchFamily="49" charset="0"/>
              </a:rPr>
              <a:t>,</a:t>
            </a:r>
          </a:p>
          <a:p>
            <a:r>
              <a:rPr lang="en-US" altLang="ko-KR">
                <a:latin typeface="Courier New" pitchFamily="49" charset="0"/>
              </a:rPr>
              <a:t>    </a:t>
            </a:r>
            <a:r>
              <a:rPr lang="en-US" altLang="ko-KR" b="1">
                <a:solidFill>
                  <a:srgbClr val="FF3300"/>
                </a:solidFill>
                <a:latin typeface="Courier New" pitchFamily="49" charset="0"/>
              </a:rPr>
              <a:t>CHECK</a:t>
            </a:r>
            <a:r>
              <a:rPr lang="en-US" altLang="ko-KR">
                <a:latin typeface="Courier New" pitchFamily="49" charset="0"/>
              </a:rPr>
              <a:t> (MANAGER_SALARY &gt; SALARY));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66A05-D818-4E59-ACE9-221C0700EB2B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참조 무결성 제약조건 유지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>
                <a:latin typeface="╜┼╕φ┴╢" charset="0"/>
                <a:ea typeface="신명조" charset="-127"/>
              </a:rPr>
              <a:t>	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ON DELETE NO ACTION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DELETE CASCADE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DELETE SET NULL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DELETE SET DEFAULT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>
              <a:latin typeface="Courier New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UPDATE NO ACTION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UPDATE CASCADE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UPDATE SET NULL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ON UPDATE SET DEFAULT</a:t>
            </a:r>
            <a:endParaRPr lang="en-US" altLang="ko-KR" b="1">
              <a:latin typeface="Courier New" pitchFamily="49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b="1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443D9B-0D52-403F-86EB-96297423099D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17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8" y="1960563"/>
            <a:ext cx="7829550" cy="2352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02C52-13B9-4EBA-B668-25B5EE1B4300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318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100" y="1477963"/>
            <a:ext cx="6505575" cy="470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519AA5-4E27-48B9-A15F-9B3AD85436FA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무결성 제약조건의 추가 및 삭제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b="1">
                <a:latin typeface="Courier New" pitchFamily="49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ALTER TABLE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STUDENT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ADD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CONSTRAINT STUDENT_PK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>
                <a:latin typeface="Courier New" pitchFamily="49" charset="0"/>
                <a:ea typeface="신명조" charset="-127"/>
              </a:rPr>
              <a:t>	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PRIMARY KEY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(STNO);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╜┼╕φ┴╢" charset="0"/>
                <a:ea typeface="신명조" charset="-127"/>
              </a:rPr>
              <a:t>	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ALTER TABLE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STUDENT </a:t>
            </a:r>
            <a:r>
              <a:rPr lang="en-US" altLang="ko-KR" sz="1800" b="1">
                <a:latin typeface="Courier New" pitchFamily="49" charset="0"/>
                <a:ea typeface="신명조" charset="-127"/>
              </a:rPr>
              <a:t>DROP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 CONSTRAINT STUDENT_PK;</a:t>
            </a:r>
            <a:endParaRPr lang="en-US" altLang="ko-KR" sz="1800" b="1">
              <a:latin typeface="Courier New" pitchFamily="49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b="1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673100" y="496888"/>
            <a:ext cx="7851775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4.3 </a:t>
            </a:r>
            <a:r>
              <a:rPr lang="ko-KR" altLang="en-US" sz="3000" b="1">
                <a:solidFill>
                  <a:schemeClr val="accent2"/>
                </a:solidFill>
              </a:rPr>
              <a:t>데이터 정의어와 무결성 제약조건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AEE2B0-AF54-4BF2-B9F4-EEF5A8518EB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264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0275" y="1414463"/>
            <a:ext cx="4629150" cy="484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213F7-CDD8-4535-AE47-ED9A40EEC470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SELECT</a:t>
            </a:r>
            <a:r>
              <a:rPr lang="ko-KR" altLang="en-US" sz="2000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데이터베이스에서 정보를 검색하는 </a:t>
            </a:r>
            <a:r>
              <a:rPr lang="en-US" altLang="ko-KR" b="1"/>
              <a:t>SQL</a:t>
            </a:r>
            <a:r>
              <a:rPr lang="ko-KR" altLang="en-US" b="1"/>
              <a:t>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대수의 실렉션과 의미가 완전히 다름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대수의 실렉션</a:t>
            </a:r>
            <a:r>
              <a:rPr lang="en-US" altLang="ko-KR" b="1"/>
              <a:t>, </a:t>
            </a:r>
            <a:r>
              <a:rPr lang="ko-KR" altLang="en-US" b="1"/>
              <a:t>프로젝션</a:t>
            </a:r>
            <a:r>
              <a:rPr lang="en-US" altLang="ko-KR" b="1"/>
              <a:t>, </a:t>
            </a:r>
            <a:r>
              <a:rPr lang="ko-KR" altLang="en-US" b="1"/>
              <a:t>조인</a:t>
            </a:r>
            <a:r>
              <a:rPr lang="en-US" altLang="ko-KR" b="1"/>
              <a:t>, </a:t>
            </a:r>
            <a:r>
              <a:rPr lang="ko-KR" altLang="en-US" b="1"/>
              <a:t>카티션 곱 등을 결합한 것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관계 데이터베이스에서 가장 자주 사용됨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여러 가지 질의들의 결과를 보이기 위해서 그림 </a:t>
            </a:r>
            <a:r>
              <a:rPr lang="en-US" altLang="ko-KR" b="1"/>
              <a:t>4.8</a:t>
            </a:r>
            <a:r>
              <a:rPr lang="ko-KR" altLang="en-US" b="1"/>
              <a:t>의 관계 데이터베이스 상태를 사용함</a:t>
            </a:r>
            <a:r>
              <a:rPr lang="ko-KR" altLang="en-US">
                <a:latin typeface="╜┼╕φ┴╢" charset="0"/>
                <a:ea typeface="신명조" charset="-127"/>
              </a:rPr>
              <a:t> </a:t>
            </a:r>
            <a:endParaRPr lang="ko-KR" altLang="en-US" b="1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FD62A-79E4-4087-8D32-1CE91A66B59E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463" y="1657350"/>
            <a:ext cx="6183312" cy="445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B803F-8720-4B12-9C55-D4E30488B27F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기본적인 </a:t>
            </a:r>
            <a:r>
              <a:rPr lang="en-US" altLang="ko-KR" sz="2000" b="1">
                <a:latin typeface="╜┼╕φ┴╢" charset="0"/>
                <a:ea typeface="신명조" charset="-127"/>
              </a:rPr>
              <a:t>SQL </a:t>
            </a:r>
            <a:r>
              <a:rPr lang="ko-KR" altLang="en-US" sz="2000" b="1">
                <a:latin typeface="신명조" charset="-127"/>
                <a:ea typeface="신명조" charset="-127"/>
              </a:rPr>
              <a:t>질의</a:t>
            </a: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>
                <a:latin typeface="╜┼╕φ┴╢" charset="0"/>
                <a:ea typeface="신명조" charset="-127"/>
              </a:rPr>
              <a:t>SELECT</a:t>
            </a:r>
            <a:r>
              <a:rPr lang="ko-KR" altLang="en-US">
                <a:latin typeface="신명조" charset="-127"/>
                <a:ea typeface="신명조" charset="-127"/>
              </a:rPr>
              <a:t>절과 </a:t>
            </a:r>
            <a:r>
              <a:rPr lang="en-US" altLang="ko-KR">
                <a:latin typeface="╜┼╕φ┴╢" charset="0"/>
                <a:ea typeface="신명조" charset="-127"/>
              </a:rPr>
              <a:t>FROM</a:t>
            </a:r>
            <a:r>
              <a:rPr lang="ko-KR" altLang="en-US">
                <a:latin typeface="신명조" charset="-127"/>
                <a:ea typeface="신명조" charset="-127"/>
              </a:rPr>
              <a:t>절만 필수적인 절이고</a:t>
            </a:r>
            <a:r>
              <a:rPr lang="en-US" altLang="ko-KR">
                <a:latin typeface="╜┼╕φ┴╢" charset="0"/>
                <a:ea typeface="신명조" charset="-127"/>
              </a:rPr>
              <a:t>, </a:t>
            </a:r>
            <a:r>
              <a:rPr lang="ko-KR" altLang="en-US">
                <a:latin typeface="신명조" charset="-127"/>
                <a:ea typeface="신명조" charset="-127"/>
              </a:rPr>
              <a:t>나머지는 선택 사항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3488" y="2667000"/>
            <a:ext cx="7034212" cy="291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6B7735-02CB-4BE2-9223-C4ACC79E3DDD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별칭</a:t>
            </a:r>
            <a:r>
              <a:rPr lang="en-US" altLang="ko-KR" sz="2000" b="1"/>
              <a:t>(alias)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서로 다른 릴레이션에 동일한 이름을 가진 애트리뷰트가 속해 있을 때 애트리뷰트의 이름을 구분하는 방법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>
                <a:latin typeface="신명조" charset="-127"/>
                <a:ea typeface="신명조" charset="-127"/>
              </a:rPr>
              <a:t>		</a:t>
            </a:r>
            <a:r>
              <a:rPr lang="en-US" altLang="ko-KR">
                <a:latin typeface="Courier New" pitchFamily="49" charset="0"/>
                <a:ea typeface="신명조" charset="-127"/>
              </a:rPr>
              <a:t>EMPLOYEE.DNO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>
              <a:latin typeface="Courier New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신명조" charset="-127"/>
              </a:rPr>
              <a:t>		FROM</a:t>
            </a:r>
            <a:r>
              <a:rPr lang="en-US" altLang="ko-KR">
                <a:latin typeface="Courier New" pitchFamily="49" charset="0"/>
                <a:ea typeface="신명조" charset="-127"/>
              </a:rPr>
              <a:t> EMPLOYEE 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AS</a:t>
            </a:r>
            <a:r>
              <a:rPr lang="en-US" altLang="ko-KR">
                <a:latin typeface="Courier New" pitchFamily="49" charset="0"/>
                <a:ea typeface="신명조" charset="-127"/>
              </a:rPr>
              <a:t> E, DEPARTMENT </a:t>
            </a:r>
            <a:r>
              <a:rPr lang="en-US" altLang="ko-KR" b="1">
                <a:latin typeface="Courier New" pitchFamily="49" charset="0"/>
                <a:ea typeface="신명조" charset="-127"/>
              </a:rPr>
              <a:t>AS</a:t>
            </a:r>
            <a:r>
              <a:rPr lang="en-US" altLang="ko-KR">
                <a:latin typeface="Courier New" pitchFamily="49" charset="0"/>
                <a:ea typeface="신명조" charset="-127"/>
              </a:rPr>
              <a:t> D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A27239-3F0E-48CB-AA8A-E05FE2BC8151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릴레이션의 모든 애트리뷰트나 일부 애트리뷰트들을 검색</a:t>
            </a: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63" y="2197100"/>
            <a:ext cx="5845175" cy="3905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2A2BDA-75E0-4C0C-8238-B20EB338CDC3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13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75" y="1827213"/>
            <a:ext cx="5419725" cy="391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307623-B710-457F-8CB8-592A4C6B9E83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상이한 값들을 검색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200" y="2085975"/>
            <a:ext cx="4222750" cy="430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296685-10DA-4CF3-B0F2-5514A58E92F4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17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2325" y="1560513"/>
            <a:ext cx="4987925" cy="164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3452813"/>
            <a:ext cx="1190625" cy="244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78FE12-F9A8-4413-A887-F707D53942B5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특정한 투플들의 검색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19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663" y="2124075"/>
            <a:ext cx="6964362" cy="3852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54446-C18A-44FB-B563-1DE98836D39C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문자열 비교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775" y="2162175"/>
            <a:ext cx="6808788" cy="391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E97BF-D3EA-4E51-A7BF-4829B0E28B7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실렉션 연산자</a:t>
            </a: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한 릴레이션에서 </a:t>
            </a:r>
            <a:r>
              <a:rPr lang="ko-KR" altLang="en-US" b="1">
                <a:solidFill>
                  <a:srgbClr val="FF3300"/>
                </a:solidFill>
              </a:rPr>
              <a:t>실렉션 조건</a:t>
            </a:r>
            <a:r>
              <a:rPr lang="en-US" altLang="ko-KR" b="1"/>
              <a:t>(selection condition)</a:t>
            </a:r>
            <a:r>
              <a:rPr lang="ko-KR" altLang="en-US" b="1"/>
              <a:t>을 만족하는 투플들의 부분 집합을 생성함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실렉션 연산자는 하나의 입력 릴레이션에 적용되므로 단항 연산자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실렉션의 결과 릴레이션의 차수는 입력 릴레이션의 차수와 같음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결과 릴레이션의 카디날리티는 항상 원래 릴레이션의 카디날리티보다 작거나 같음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실렉션 조건을 </a:t>
            </a:r>
            <a:r>
              <a:rPr lang="ko-KR" altLang="en-US" b="1">
                <a:solidFill>
                  <a:srgbClr val="FF3300"/>
                </a:solidFill>
              </a:rPr>
              <a:t>프레디키트</a:t>
            </a:r>
            <a:r>
              <a:rPr lang="en-US" altLang="ko-KR" b="1"/>
              <a:t>(predicate)</a:t>
            </a:r>
            <a:r>
              <a:rPr lang="ko-KR" altLang="en-US" b="1"/>
              <a:t>라고도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실렉션 조건은 일반적으로 릴레이션의 임의의 애트리뷰트와 상수</a:t>
            </a:r>
            <a:r>
              <a:rPr lang="en-US" altLang="ko-KR" b="1"/>
              <a:t>, = , &lt;&gt;, &lt;=, &lt;, &gt;=, &gt; </a:t>
            </a:r>
            <a:r>
              <a:rPr lang="ko-KR" altLang="en-US" b="1"/>
              <a:t>등의 비교 연산자</a:t>
            </a:r>
            <a:r>
              <a:rPr lang="en-US" altLang="ko-KR" b="1"/>
              <a:t>, AND, OR, NOT </a:t>
            </a:r>
            <a:r>
              <a:rPr lang="ko-KR" altLang="en-US" b="1"/>
              <a:t>등의 부울 연산자를 포함할 수 있음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ABE9F-F524-4006-8486-F2A6B128F842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다수의 검색 조건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아래와 같은 질의는 잘못되었음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23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475" y="2513013"/>
            <a:ext cx="6475413" cy="969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23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8075" y="3922713"/>
            <a:ext cx="2667000" cy="222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D66D0-16F3-46B9-9990-0DA6B8CC3D45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250" y="1985963"/>
            <a:ext cx="7270750" cy="3246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3B5E32-E551-4434-BFE2-21AA4E4ED850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부정 검색 조건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93925"/>
            <a:ext cx="7191375" cy="3160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55F4C4-86E5-4404-8185-9248A72E06A7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범위를 사용한 검색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2105025"/>
            <a:ext cx="6656387" cy="26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30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6388" y="4856163"/>
            <a:ext cx="3363912" cy="143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904100-0742-4EE1-9AAA-E5D446A90F66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리스트를 사용한 검색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088" y="2119313"/>
            <a:ext cx="6657975" cy="397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41FD5-BFA6-480E-8C78-677DFC20F4C0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SELECT</a:t>
            </a:r>
            <a:r>
              <a:rPr lang="ko-KR" altLang="en-US" sz="2000" b="1"/>
              <a:t>절에서 산술 연산자</a:t>
            </a:r>
            <a:r>
              <a:rPr lang="en-US" altLang="ko-KR" sz="2000" b="1"/>
              <a:t>(+, -, *, /) </a:t>
            </a:r>
            <a:r>
              <a:rPr lang="ko-KR" altLang="en-US" sz="2000" b="1"/>
              <a:t>사용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2228850"/>
            <a:ext cx="7427912" cy="354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E0BC8-180B-4D55-B230-DC043CBF4C55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151813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/>
              <a:t>널값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널값을 포함한 다른 값과 널값을 </a:t>
            </a:r>
            <a:r>
              <a:rPr lang="en-US" altLang="ko-KR" b="1"/>
              <a:t>+, - </a:t>
            </a:r>
            <a:r>
              <a:rPr lang="ko-KR" altLang="en-US" b="1"/>
              <a:t>등을 사용하여 연산하면 결과는 널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COUNT(*)</a:t>
            </a:r>
            <a:r>
              <a:rPr lang="ko-KR" altLang="en-US" b="1"/>
              <a:t>를 제외한 집단 함수들은 널값을 무시함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어떤 애트리뷰트에 들어 있는 값이 널인가 비교하기 위해서 </a:t>
            </a:r>
            <a:r>
              <a:rPr lang="ko-KR" altLang="en-US" b="1">
                <a:latin typeface="½Å¸íÁ¶"/>
              </a:rPr>
              <a:t>‘</a:t>
            </a:r>
            <a:r>
              <a:rPr lang="en-US" altLang="ko-KR" b="1"/>
              <a:t>DNO=NULL</a:t>
            </a:r>
            <a:r>
              <a:rPr lang="en-US" altLang="ko-KR" b="1">
                <a:latin typeface="½Å¸íÁ¶"/>
              </a:rPr>
              <a:t>’</a:t>
            </a:r>
            <a:r>
              <a:rPr lang="ko-KR" altLang="en-US" b="1"/>
              <a:t>처럼 나타내면 안됨</a:t>
            </a:r>
            <a:r>
              <a:rPr lang="ko-KR" altLang="en-US" sz="1400">
                <a:latin typeface="½Å¸íÁ¶" charset="0"/>
                <a:ea typeface="신명조" charset="-127"/>
              </a:rPr>
              <a:t> </a:t>
            </a:r>
            <a:endParaRPr lang="ko-KR" altLang="en-US" sz="1400" b="1"/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4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b="1"/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362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7363" y="3792538"/>
            <a:ext cx="3941762" cy="1081087"/>
          </a:xfrm>
          <a:noFill/>
          <a:ln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A56C58-1292-4AAF-BB11-83B2179F2A07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421563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/>
              <a:t>널값</a:t>
            </a:r>
            <a:r>
              <a:rPr lang="en-US" altLang="ko-KR" sz="1800" b="1"/>
              <a:t>(</a:t>
            </a:r>
            <a:r>
              <a:rPr lang="ko-KR" altLang="en-US" sz="1800" b="1"/>
              <a:t>계속</a:t>
            </a:r>
            <a:r>
              <a:rPr lang="en-US" altLang="ko-KR" sz="1800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다음과 같은 비교 결과는 모두 거짓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NULL &gt; 300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NULL = 300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NULL &lt;&gt; 300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NULL = NULL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NULL &lt;&gt; NULL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b="1">
              <a:latin typeface="Courier New" pitchFamily="49" charset="0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>
                <a:latin typeface="Courier New" pitchFamily="49" charset="0"/>
              </a:rPr>
              <a:t>올바른 표현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3827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03338" y="5186363"/>
            <a:ext cx="3286125" cy="876300"/>
          </a:xfrm>
          <a:noFill/>
          <a:ln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5E2F3-EB9C-41EA-AA8A-8BFA45363499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8" y="1763713"/>
            <a:ext cx="5164137" cy="4257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3B4CB-22EE-4751-B12E-85F5C1443E8B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8738" y="2197100"/>
            <a:ext cx="3963987" cy="210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0D6FE-3703-48D5-A808-AFE1FF62483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실렉션 연산자</a:t>
            </a:r>
            <a:r>
              <a:rPr lang="en-US" altLang="ko-KR" sz="2000" b="1">
                <a:latin typeface="신명조" charset="-127"/>
                <a:ea typeface="신명조" charset="-127"/>
              </a:rPr>
              <a:t>(</a:t>
            </a:r>
            <a:r>
              <a:rPr lang="ko-KR" altLang="en-US" sz="2000" b="1">
                <a:latin typeface="신명조" charset="-127"/>
                <a:ea typeface="신명조" charset="-127"/>
              </a:rPr>
              <a:t>계속</a:t>
            </a:r>
            <a:r>
              <a:rPr lang="en-US" altLang="ko-KR" sz="2000" b="1">
                <a:latin typeface="신명조" charset="-127"/>
                <a:ea typeface="신명조" charset="-127"/>
              </a:rPr>
              <a:t>)</a:t>
            </a:r>
            <a:endParaRPr lang="en-US" altLang="ko-KR" sz="2000" b="1"/>
          </a:p>
        </p:txBody>
      </p:sp>
      <p:pic>
        <p:nvPicPr>
          <p:cNvPr id="2662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13" y="2927350"/>
            <a:ext cx="5886450" cy="339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662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8525" y="2062163"/>
            <a:ext cx="5613400" cy="739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F0FF08-7988-46C8-9B20-EBE6DFD002F9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ORDER BY</a:t>
            </a:r>
            <a:r>
              <a:rPr lang="ko-KR" altLang="en-US" sz="2000" b="1"/>
              <a:t>절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사용자가 </a:t>
            </a:r>
            <a:r>
              <a:rPr lang="en-US" altLang="ko-KR" b="1"/>
              <a:t>SELECT</a:t>
            </a:r>
            <a:r>
              <a:rPr lang="ko-KR" altLang="en-US" b="1"/>
              <a:t>문에서 질의 결과의 순서를 명시하지 않으면 기본 키의 값이 증가하는 순서대로 사용자에게 제시됨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ORDER BY</a:t>
            </a:r>
            <a:r>
              <a:rPr lang="ko-KR" altLang="en-US" b="1"/>
              <a:t>절에서 하나 이상의 애트리뷰트를 사용하여 검색 결과를 정렬할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ORDER BY</a:t>
            </a:r>
            <a:r>
              <a:rPr lang="ko-KR" altLang="en-US" b="1"/>
              <a:t>절은 </a:t>
            </a:r>
            <a:r>
              <a:rPr lang="en-US" altLang="ko-KR" b="1"/>
              <a:t>SELECT</a:t>
            </a:r>
            <a:r>
              <a:rPr lang="ko-KR" altLang="en-US" b="1"/>
              <a:t>문에서 가장 마지막에 사용되는 절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디폴트 정렬 순서는 오름차순</a:t>
            </a:r>
            <a:r>
              <a:rPr lang="en-US" altLang="ko-KR" b="1"/>
              <a:t>(</a:t>
            </a:r>
            <a:r>
              <a:rPr lang="en-US" altLang="ko-KR" b="1">
                <a:solidFill>
                  <a:srgbClr val="FF3300"/>
                </a:solidFill>
              </a:rPr>
              <a:t>ASC</a:t>
            </a:r>
            <a:r>
              <a:rPr lang="en-US" altLang="ko-KR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 </a:t>
            </a:r>
            <a:r>
              <a:rPr lang="en-US" altLang="ko-KR" b="1">
                <a:solidFill>
                  <a:srgbClr val="FF3300"/>
                </a:solidFill>
              </a:rPr>
              <a:t>DESC</a:t>
            </a:r>
            <a:r>
              <a:rPr lang="ko-KR" altLang="en-US" b="1"/>
              <a:t>를 지정하여 정렬 순서를 내림차순으로 지정할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널값은 오름차순에서는 가장 마지막에 나타나고</a:t>
            </a:r>
            <a:r>
              <a:rPr lang="en-US" altLang="ko-KR" b="1"/>
              <a:t>, </a:t>
            </a:r>
            <a:r>
              <a:rPr lang="ko-KR" altLang="en-US" b="1"/>
              <a:t>내림차순에서는 가장 앞에 나타남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SELECT</a:t>
            </a:r>
            <a:r>
              <a:rPr lang="ko-KR" altLang="en-US" b="1"/>
              <a:t>절에 명시한 애트리뷰트들을 사용해서 정렬해야 함</a:t>
            </a:r>
            <a:endParaRPr lang="ko-KR" altLang="en-US" sz="1600" b="1"/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C58DC-C028-4FB3-9501-1496119C4925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46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1843088"/>
            <a:ext cx="7421563" cy="417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19852-C7BD-4441-8083-A64E3687360B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집단 함수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데이터베이스에서 검색된 여러 투플들의 집단에 적용되는 함수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각 집단 함수는 한 릴레이션의 한 개의 애트리뷰트에 적용되어 단일 값을 반환함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SELECT</a:t>
            </a:r>
            <a:r>
              <a:rPr lang="ko-KR" altLang="en-US" b="1"/>
              <a:t>절과 </a:t>
            </a:r>
            <a:r>
              <a:rPr lang="en-US" altLang="ko-KR" b="1"/>
              <a:t>HAVING</a:t>
            </a:r>
            <a:r>
              <a:rPr lang="ko-KR" altLang="en-US" b="1"/>
              <a:t>절에만 나타날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COUNT(*)</a:t>
            </a:r>
            <a:r>
              <a:rPr lang="ko-KR" altLang="en-US" b="1"/>
              <a:t>를 제외하고는 모든 집단 함수들이 널값을 제거한 후 남아 있는 값들에 대해서 집단 함수의 값을 구함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COUNT(*)</a:t>
            </a:r>
            <a:r>
              <a:rPr lang="ko-KR" altLang="en-US" b="1"/>
              <a:t>는 결과 릴레이션의 모든 행들의 총 개수를 구하는 반면에 </a:t>
            </a:r>
            <a:r>
              <a:rPr lang="en-US" altLang="ko-KR" b="1"/>
              <a:t>COUNT(</a:t>
            </a:r>
            <a:r>
              <a:rPr lang="ko-KR" altLang="en-US" b="1"/>
              <a:t>애트리뷰트</a:t>
            </a:r>
            <a:r>
              <a:rPr lang="en-US" altLang="ko-KR" b="1"/>
              <a:t>)</a:t>
            </a:r>
            <a:r>
              <a:rPr lang="ko-KR" altLang="en-US" b="1"/>
              <a:t>는 해당 애트리뷰트에서 널값이 아닌 값들의 개수를 구함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키워드 </a:t>
            </a:r>
            <a:r>
              <a:rPr lang="en-US" altLang="ko-KR" b="1"/>
              <a:t>DISTINCT</a:t>
            </a:r>
            <a:r>
              <a:rPr lang="ko-KR" altLang="en-US" b="1"/>
              <a:t>가 집단 함수 앞에 사용되면 집단 함수가 적용되기 전에 먼저 중복을 제거함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>
              <a:latin typeface="Courier New" pitchFamily="49" charset="0"/>
              <a:ea typeface="신명조" charset="-127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2011-4E0A-422A-9FF2-70AAD111C11E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50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8075" y="1947863"/>
            <a:ext cx="4333875" cy="316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AE4C4-BDBE-4FEE-A014-A9AFB6CD2CBC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52612" name="Picture 4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1963" y="1846263"/>
            <a:ext cx="8294687" cy="2905125"/>
          </a:xfrm>
          <a:noFill/>
          <a:ln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F92F77-5A1C-4865-9EB2-00AD0C0ED4DD}" type="slidenum">
              <a:rPr lang="en-US" altLang="ko-KR"/>
              <a:pPr/>
              <a:t>85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그룹화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GROUP BY</a:t>
            </a:r>
            <a:r>
              <a:rPr lang="ko-KR" altLang="en-US" b="1"/>
              <a:t>절에 사용된 애트리뷰트에 동일한 값을 갖는 투플들이 각각 하나의 그룹으로 묶임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이때 사용된 애트리뷰트를 </a:t>
            </a:r>
            <a:r>
              <a:rPr lang="ko-KR" altLang="en-US" b="1">
                <a:solidFill>
                  <a:srgbClr val="FF3300"/>
                </a:solidFill>
              </a:rPr>
              <a:t>그룹화 애트리뷰트</a:t>
            </a:r>
            <a:r>
              <a:rPr lang="en-US" altLang="ko-KR" b="1"/>
              <a:t>(grouping attribute)</a:t>
            </a:r>
            <a:r>
              <a:rPr lang="ko-KR" altLang="en-US" b="1"/>
              <a:t>라고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각 그룹에 대하여 결과 릴레이션에 하나의 투플이 생성됨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SELECT</a:t>
            </a:r>
            <a:r>
              <a:rPr lang="ko-KR" altLang="en-US" b="1"/>
              <a:t>절에는 각 그룹마다 하나의 값을 갖는 애트리뷰트</a:t>
            </a:r>
            <a:r>
              <a:rPr lang="en-US" altLang="ko-KR" b="1"/>
              <a:t>, </a:t>
            </a:r>
            <a:r>
              <a:rPr lang="ko-KR" altLang="en-US" b="1"/>
              <a:t>집단 함수</a:t>
            </a:r>
            <a:r>
              <a:rPr lang="en-US" altLang="ko-KR" b="1"/>
              <a:t>, </a:t>
            </a:r>
            <a:r>
              <a:rPr lang="ko-KR" altLang="en-US" b="1"/>
              <a:t>그룹화에 사용된 애트리뷰트들만 나타날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다음 질의는 그룹화를 하지 않은 채 </a:t>
            </a:r>
            <a:r>
              <a:rPr lang="en-US" altLang="ko-KR" b="1"/>
              <a:t>EMPLOYEE </a:t>
            </a:r>
            <a:r>
              <a:rPr lang="ko-KR" altLang="en-US" b="1"/>
              <a:t>릴레이션의 모든 투플에 대해서 사원번호와 모든 사원들의 평균 급여를 검색하므로 잘못됨</a:t>
            </a:r>
            <a:r>
              <a:rPr lang="ko-KR" altLang="en-US">
                <a:latin typeface="½Å¸íÁ¶" charset="0"/>
                <a:ea typeface="신명조" charset="-127"/>
              </a:rPr>
              <a:t> 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SELECT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	 EMPNO, AVG(SALARY)</a:t>
            </a: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b="1">
                <a:latin typeface="Courier New" pitchFamily="49" charset="0"/>
                <a:ea typeface="신명조" charset="-127"/>
              </a:rPr>
              <a:t>FROM</a:t>
            </a:r>
            <a:r>
              <a:rPr lang="en-US" altLang="ko-KR" sz="1800">
                <a:latin typeface="Courier New" pitchFamily="49" charset="0"/>
                <a:ea typeface="신명조" charset="-127"/>
              </a:rPr>
              <a:t>	 EMPLOYEE;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>
              <a:latin typeface="Courier New" pitchFamily="49" charset="0"/>
            </a:endParaRP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5B3ADB-D9A9-460E-ABA8-2BFE6C364CF0}" type="slidenum">
              <a:rPr lang="en-US" altLang="ko-KR"/>
              <a:pPr/>
              <a:t>86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56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1865313"/>
            <a:ext cx="7677150" cy="203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086E78-0D03-469F-B861-BBECE0F6628D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58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1731963"/>
            <a:ext cx="7496175" cy="426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2D0DB-C713-4AD7-93D7-0402F3AFF37C}" type="slidenum">
              <a:rPr lang="en-US" altLang="ko-KR"/>
              <a:pPr/>
              <a:t>88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/>
              <a:t>HAVING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어떤 조건을 만족하는 그룹들에 대해서만 집단 함수를 적용할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각 그룹마다 하나의 값을 갖는 애트리뷰트를 사용하여 각 그룹이 만족해야 하는 조건을 명시함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HAVING</a:t>
            </a:r>
            <a:r>
              <a:rPr lang="ko-KR" altLang="en-US" b="1"/>
              <a:t>절은 그룹화 애트리뷰트에 같은 값을 갖는 투플들의 그룹에 대한 조건을 나타내고</a:t>
            </a:r>
            <a:r>
              <a:rPr lang="en-US" altLang="ko-KR" b="1"/>
              <a:t>, </a:t>
            </a:r>
            <a:r>
              <a:rPr lang="ko-KR" altLang="en-US" b="1"/>
              <a:t>이 조건을 만족하는 그룹들만 질의 결과에 나타남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HAVING</a:t>
            </a:r>
            <a:r>
              <a:rPr lang="ko-KR" altLang="en-US" b="1"/>
              <a:t>절에 나타나는 애트리뷰트는 반드시 </a:t>
            </a:r>
            <a:r>
              <a:rPr lang="en-US" altLang="ko-KR" b="1"/>
              <a:t>GROUP BY</a:t>
            </a:r>
            <a:r>
              <a:rPr lang="ko-KR" altLang="en-US" b="1"/>
              <a:t>절에 나타나거나 집단 함수에 포함되어야 함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D820A5-EE22-4511-A7B3-31A8753EA325}" type="slidenum">
              <a:rPr lang="en-US" altLang="ko-KR"/>
              <a:pPr/>
              <a:t>89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62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3" y="1924050"/>
            <a:ext cx="7558087" cy="229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904E4C-8EA7-4992-8CD2-2D7BA6F1908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314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4.1 </a:t>
            </a:r>
            <a:r>
              <a:rPr lang="ko-KR" altLang="en-US" sz="3000" b="1">
                <a:solidFill>
                  <a:schemeClr val="accent2"/>
                </a:solidFill>
              </a:rPr>
              <a:t>관계 대수</a:t>
            </a:r>
            <a:r>
              <a:rPr lang="en-US" altLang="ko-KR" sz="3000" b="1">
                <a:solidFill>
                  <a:schemeClr val="accent2"/>
                </a:solidFill>
              </a:rPr>
              <a:t>(</a:t>
            </a:r>
            <a:r>
              <a:rPr lang="ko-KR" altLang="en-US" sz="3000" b="1">
                <a:solidFill>
                  <a:schemeClr val="accent2"/>
                </a:solidFill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프로젝션 연산자</a:t>
            </a:r>
            <a:endParaRPr lang="ko-KR" altLang="en-US" sz="20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한 릴레이션의 애트리뷰트들의 부분 집합을 구함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프로젝션의 결과로 생성되는 릴레이션은 </a:t>
            </a:r>
            <a:r>
              <a:rPr lang="en-US" altLang="ko-KR" b="1"/>
              <a:t>&lt;</a:t>
            </a:r>
            <a:r>
              <a:rPr lang="ko-KR" altLang="en-US" b="1"/>
              <a:t>애트리뷰트 리스트</a:t>
            </a:r>
            <a:r>
              <a:rPr lang="en-US" altLang="ko-KR" b="1"/>
              <a:t>&gt;</a:t>
            </a:r>
            <a:r>
              <a:rPr lang="ko-KR" altLang="en-US" b="1"/>
              <a:t>에 명시된 애트리뷰트들만 가짐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실렉션의 결과 릴레이션에는 중복 투플이 존재할 수 없지만</a:t>
            </a:r>
            <a:r>
              <a:rPr lang="en-US" altLang="ko-KR" b="1"/>
              <a:t>, </a:t>
            </a:r>
            <a:r>
              <a:rPr lang="ko-KR" altLang="en-US" b="1"/>
              <a:t>프로젝션 연산의 결과 릴레이션에는 중복된 투플들이 존재할 수 있음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468B5C-3C59-4159-80D1-F5B09F02411B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64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1788" y="1533525"/>
            <a:ext cx="6856412" cy="375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64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3725" y="5368925"/>
            <a:ext cx="4208463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356D9E-DFE3-4052-A1DA-BEBBC8E7E3C2}" type="slidenum">
              <a:rPr lang="en-US" altLang="ko-KR"/>
              <a:pPr/>
              <a:t>91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집합 연산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집합 연산을 적용하려면 두 릴레이션이 합집합 호환성을 가져야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/>
              <a:t>UNION(</a:t>
            </a:r>
            <a:r>
              <a:rPr lang="ko-KR" altLang="en-US" b="1"/>
              <a:t>합집합</a:t>
            </a:r>
            <a:r>
              <a:rPr lang="en-US" altLang="ko-KR" b="1"/>
              <a:t>), EXCEPT(</a:t>
            </a:r>
            <a:r>
              <a:rPr lang="ko-KR" altLang="en-US" b="1"/>
              <a:t>차집합</a:t>
            </a:r>
            <a:r>
              <a:rPr lang="en-US" altLang="ko-KR" b="1"/>
              <a:t>), INTERSECT(</a:t>
            </a:r>
            <a:r>
              <a:rPr lang="ko-KR" altLang="en-US" b="1"/>
              <a:t>교집합</a:t>
            </a:r>
            <a:r>
              <a:rPr lang="en-US" altLang="ko-KR" b="1"/>
              <a:t>), UNION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/>
              <a:t>    ALL(</a:t>
            </a:r>
            <a:r>
              <a:rPr lang="ko-KR" altLang="en-US" b="1"/>
              <a:t>합집합</a:t>
            </a:r>
            <a:r>
              <a:rPr lang="en-US" altLang="ko-KR" b="1"/>
              <a:t>), EXCEPT ALL(</a:t>
            </a:r>
            <a:r>
              <a:rPr lang="ko-KR" altLang="en-US" b="1"/>
              <a:t>차집합</a:t>
            </a:r>
            <a:r>
              <a:rPr lang="en-US" altLang="ko-KR" b="1"/>
              <a:t>), INTERSECT ALL(</a:t>
            </a:r>
            <a:r>
              <a:rPr lang="ko-KR" altLang="en-US" b="1"/>
              <a:t>교집합</a:t>
            </a:r>
            <a:r>
              <a:rPr lang="en-US" altLang="ko-KR" b="1"/>
              <a:t>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22362-56A0-4667-BF57-9059BA6345CD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8638" y="1657350"/>
            <a:ext cx="5586412" cy="443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FFAE0D-62B1-461A-9C5A-ABEA2AE553CB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99463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1800" b="1">
                <a:latin typeface="신명조" charset="-127"/>
                <a:ea typeface="신명조" charset="-127"/>
              </a:rPr>
              <a:t>조인</a:t>
            </a:r>
            <a:endParaRPr lang="ko-KR" altLang="en-US" sz="1800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조인은 두 개 이상의 릴레이션으로부터 연관된 투플들을 결합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조인의 일반적인 형식은 아래의 </a:t>
            </a:r>
            <a:r>
              <a:rPr lang="en-US" altLang="ko-KR" sz="1600" b="1"/>
              <a:t>SELECT</a:t>
            </a:r>
            <a:r>
              <a:rPr lang="ko-KR" altLang="en-US" sz="1600" b="1"/>
              <a:t>문과 같이 </a:t>
            </a:r>
            <a:r>
              <a:rPr lang="en-US" altLang="ko-KR" sz="1600" b="1"/>
              <a:t>FROM</a:t>
            </a:r>
            <a:r>
              <a:rPr lang="ko-KR" altLang="en-US" sz="1600" b="1"/>
              <a:t>절에 두 개 이상의 릴레이션들이 열거되고</a:t>
            </a:r>
            <a:r>
              <a:rPr lang="en-US" altLang="ko-KR" sz="1600" b="1"/>
              <a:t>, </a:t>
            </a:r>
            <a:r>
              <a:rPr lang="ko-KR" altLang="en-US" sz="1600" b="1"/>
              <a:t>두 릴레이션에 속하는 애트리뷰트들을 비교하는 조인 조건이 </a:t>
            </a:r>
            <a:r>
              <a:rPr lang="en-US" altLang="ko-KR" sz="1600" b="1"/>
              <a:t>WHERE</a:t>
            </a:r>
            <a:r>
              <a:rPr lang="ko-KR" altLang="en-US" sz="1600" b="1"/>
              <a:t>절에 포함됨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조인 조건은 두 릴레이션 사이에 속하는 애트리뷰트 값들을 비교 연산자로 연결한 것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/>
              <a:t>가장 흔히 사용되는 비교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b="1"/>
              <a:t>    연산자는 </a:t>
            </a:r>
            <a:r>
              <a:rPr lang="en-US" altLang="ko-KR" sz="1600" b="1"/>
              <a:t>=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/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7104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19613" y="4014788"/>
            <a:ext cx="4152900" cy="2249487"/>
          </a:xfrm>
          <a:noFill/>
          <a:ln w="6350" cap="flat">
            <a:solidFill>
              <a:srgbClr val="0000FF"/>
            </a:solidFill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E8E82-0846-45F3-AE92-F82399BEE9F0}" type="slidenum">
              <a:rPr lang="en-US" altLang="ko-KR"/>
              <a:pPr/>
              <a:t>94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>
                <a:latin typeface="신명조" charset="-127"/>
                <a:ea typeface="신명조" charset="-127"/>
              </a:rPr>
              <a:t>조인</a:t>
            </a:r>
            <a:r>
              <a:rPr lang="en-US" altLang="ko-KR" sz="2000" b="1">
                <a:latin typeface="신명조" charset="-127"/>
                <a:ea typeface="신명조" charset="-127"/>
              </a:rPr>
              <a:t>(</a:t>
            </a:r>
            <a:r>
              <a:rPr lang="ko-KR" altLang="en-US" sz="2000" b="1">
                <a:latin typeface="신명조" charset="-127"/>
                <a:ea typeface="신명조" charset="-127"/>
              </a:rPr>
              <a:t>계속</a:t>
            </a:r>
            <a:r>
              <a:rPr lang="en-US" altLang="ko-KR" sz="2000" b="1">
                <a:latin typeface="신명조" charset="-127"/>
                <a:ea typeface="신명조" charset="-127"/>
              </a:rPr>
              <a:t>)</a:t>
            </a:r>
            <a:endParaRPr lang="en-US" altLang="ko-KR">
              <a:latin typeface="╜┼╕φ┴╢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조인 조건을 생략했을 때와 조인 조건을 틀리게 표현했을 때는 카티션 곱이 생성됨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조인 질의가 수행되는 과정을 개념적으로 살펴보면 먼저 조인 조건을 만족하는 투플들을 찾고</a:t>
            </a:r>
            <a:r>
              <a:rPr lang="en-US" altLang="ko-KR" b="1"/>
              <a:t>, </a:t>
            </a:r>
            <a:r>
              <a:rPr lang="ko-KR" altLang="en-US" b="1"/>
              <a:t>이 투플들로부터 </a:t>
            </a:r>
            <a:r>
              <a:rPr lang="en-US" altLang="ko-KR" b="1"/>
              <a:t>SELECT</a:t>
            </a:r>
            <a:r>
              <a:rPr lang="ko-KR" altLang="en-US" b="1"/>
              <a:t>절에 명시된 애트리뷰트들만 프로젝트하고</a:t>
            </a:r>
            <a:r>
              <a:rPr lang="en-US" altLang="ko-KR" b="1"/>
              <a:t>, </a:t>
            </a:r>
            <a:r>
              <a:rPr lang="ko-KR" altLang="en-US" b="1"/>
              <a:t>필요하다면 중복을 배제하는 순서로 진행됨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조인 조건이 명확해지도록 애트리뷰트 이름 앞에 릴레이션 이름이나 투플 변수를 사용하는 것이 바람직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두 릴레이션의 조인 애트리뷰트 이름이 동일하다면 반드시 애트리뷰트 이름 앞에 릴레이션 이름이나 투플 변수를 사용해야 함</a:t>
            </a:r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0CB3CE-B4BE-4B3C-BC3C-7B97496D759E}" type="slidenum">
              <a:rPr lang="en-US" altLang="ko-KR"/>
              <a:pPr/>
              <a:t>95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63" y="1854200"/>
            <a:ext cx="7265987" cy="198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F12085-F1CF-407F-9454-0A6638C2EEAD}" type="slidenum">
              <a:rPr lang="en-US" altLang="ko-KR"/>
              <a:pPr/>
              <a:t>96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77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0" y="1820863"/>
            <a:ext cx="7723188" cy="409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258DA8-876C-4A7A-A3C0-CCD0C9F1DC11}" type="slidenum">
              <a:rPr lang="en-US" altLang="ko-KR"/>
              <a:pPr/>
              <a:t>97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79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1916113"/>
            <a:ext cx="7713662" cy="3275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9847E-58BB-458B-853B-E6E40FFEB52D}" type="slidenum">
              <a:rPr lang="en-US" altLang="ko-KR"/>
              <a:pPr/>
              <a:t>98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47161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/>
              <a:t>자체 조인</a:t>
            </a:r>
            <a:r>
              <a:rPr lang="en-US" altLang="ko-KR" sz="2000" b="1"/>
              <a:t>(self join)</a:t>
            </a:r>
            <a:endParaRPr lang="en-US" altLang="ko-KR" b="1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한 릴레이션에 속하는 투플을 동일한 릴레이션에 속하는 투플들과 조인하는 것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/>
              <a:t>실제로는 한 릴레이션이 접근되지만 </a:t>
            </a:r>
            <a:r>
              <a:rPr lang="en-US" altLang="ko-KR" b="1"/>
              <a:t>FROM</a:t>
            </a:r>
            <a:r>
              <a:rPr lang="ko-KR" altLang="en-US" b="1"/>
              <a:t>절에 두 릴레이션이 참조되는 것처럼 나타내기 위해서 그 릴레이션에 대한 별칭을 두 개 지정해야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81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3748088"/>
            <a:ext cx="6646863" cy="201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DE13C-FE4E-4836-9C8C-E934CDD3E64C}" type="slidenum">
              <a:rPr lang="en-US" altLang="ko-KR"/>
              <a:pPr/>
              <a:t>99</a:t>
            </a:fld>
            <a:endParaRPr lang="en-US" altLang="ko-KR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4장. 관계 대수와 SQL</a:t>
            </a:r>
          </a:p>
        </p:txBody>
      </p:sp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2201863" y="496888"/>
            <a:ext cx="4611687" cy="7254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"/>
              </a:rPr>
              <a:t>4.4 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SELECT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문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계속</a:t>
            </a:r>
            <a:r>
              <a:rPr lang="en-US" altLang="ko-KR" sz="3000" b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pic>
        <p:nvPicPr>
          <p:cNvPr id="483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1736725"/>
            <a:ext cx="7577138" cy="4217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4473</TotalTime>
  <Words>5014</Words>
  <Application>Microsoft Office PowerPoint</Application>
  <PresentationFormat>화면 슬라이드 쇼(4:3)</PresentationFormat>
  <Paragraphs>938</Paragraphs>
  <Slides>139</Slides>
  <Notes>139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139</vt:i4>
      </vt:variant>
    </vt:vector>
  </HeadingPairs>
  <TitlesOfParts>
    <vt:vector size="149" baseType="lpstr">
      <vt:lpstr>╜┼╕φ┴╢</vt:lpstr>
      <vt:lpstr>½Å¸íÁ¶</vt:lpstr>
      <vt:lpstr>굴림</vt:lpstr>
      <vt:lpstr>돋움</vt:lpstr>
      <vt:lpstr>신명조</vt:lpstr>
      <vt:lpstr>Arial</vt:lpstr>
      <vt:lpstr>Courier New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han</cp:lastModifiedBy>
  <cp:revision>407</cp:revision>
  <cp:lastPrinted>1997-07-26T06:01:56Z</cp:lastPrinted>
  <dcterms:created xsi:type="dcterms:W3CDTF">1995-06-17T23:31:02Z</dcterms:created>
  <dcterms:modified xsi:type="dcterms:W3CDTF">2018-03-25T23:24:02Z</dcterms:modified>
</cp:coreProperties>
</file>