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PlaceHolder 3"/>
          <p:cNvSpPr/>
          <p:nvPr>
            <p:ph type="body" sz="half" idx="13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Char char="●"/>
              <a:defRPr spc="-1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10" name="PlaceHolder 4"/>
          <p:cNvSpPr/>
          <p:nvPr/>
        </p:nvSpPr>
        <p:spPr>
          <a:xfrm>
            <a:off x="623195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Char char="●"/>
              <a:defRPr spc="-1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11" name="PlaceHolder 5"/>
          <p:cNvSpPr/>
          <p:nvPr>
            <p:ph type="body" sz="quarter" idx="13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PlaceHolder 3"/>
          <p:cNvSpPr/>
          <p:nvPr>
            <p:ph type="body" idx="13"/>
          </p:nvPr>
        </p:nvSpPr>
        <p:spPr>
          <a:xfrm>
            <a:off x="609479" y="1604519"/>
            <a:ext cx="10972442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pic>
        <p:nvPicPr>
          <p:cNvPr id="122" name="Picture 35" descr="Picture 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288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36" descr="Picture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288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PlaceHolder 3"/>
          <p:cNvSpPr/>
          <p:nvPr>
            <p:ph type="body" sz="half" idx="13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3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PlaceHolder 3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85" name="PlaceHolder 4"/>
          <p:cNvSpPr/>
          <p:nvPr>
            <p:ph type="body" sz="half" idx="13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pP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4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96" name="PlaceHolder 4"/>
          <p:cNvSpPr/>
          <p:nvPr>
            <p:ph type="body" sz="quarter" idx="13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pP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07" name="PlaceHolder 4"/>
          <p:cNvSpPr/>
          <p:nvPr>
            <p:ph type="body" sz="half" idx="13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pP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6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PlaceHolder 3"/>
          <p:cNvSpPr/>
          <p:nvPr>
            <p:ph type="body" sz="half" idx="13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pP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28" name="PlaceHolder 4"/>
          <p:cNvSpPr/>
          <p:nvPr/>
        </p:nvSpPr>
        <p:spPr>
          <a:xfrm>
            <a:off x="623195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29" name="PlaceHolder 5"/>
          <p:cNvSpPr/>
          <p:nvPr>
            <p:ph type="body" sz="quarter" idx="13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pP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PlaceHolder 3"/>
          <p:cNvSpPr/>
          <p:nvPr>
            <p:ph type="body" idx="13"/>
          </p:nvPr>
        </p:nvSpPr>
        <p:spPr>
          <a:xfrm>
            <a:off x="609479" y="1604519"/>
            <a:ext cx="10972442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pPr>
          </a:p>
        </p:txBody>
      </p:sp>
      <p:pic>
        <p:nvPicPr>
          <p:cNvPr id="240" name="Picture 73" descr="Picture 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288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74" descr="Picture 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288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PlaceHolder 3"/>
          <p:cNvSpPr/>
          <p:nvPr>
            <p:ph type="body" sz="half" idx="13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PlaceHolder 3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Char char="●"/>
              <a:defRPr spc="-1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7" name="PlaceHolder 4"/>
          <p:cNvSpPr/>
          <p:nvPr>
            <p:ph type="body" sz="half" idx="13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Char char="●"/>
              <a:defRPr spc="-1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8" name="PlaceHolder 4"/>
          <p:cNvSpPr/>
          <p:nvPr>
            <p:ph type="body" sz="quarter" idx="13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Char char="●"/>
              <a:defRPr spc="-1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89" name="PlaceHolder 4"/>
          <p:cNvSpPr/>
          <p:nvPr>
            <p:ph type="body" sz="half" idx="13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9359" y="325800"/>
            <a:ext cx="1445761" cy="378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77840"/>
            <a:ext cx="1267200" cy="81396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31999" marR="0" indent="-32399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1pPr>
      <a:lvl2pPr marL="863999" marR="0" indent="-32399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2pPr>
      <a:lvl3pPr marL="1295999" marR="0" indent="-288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3pPr>
      <a:lvl4pPr marL="1727999" marR="0" indent="-21599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4pPr>
      <a:lvl5pPr marL="2159999" marR="0" indent="-21599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5pPr>
      <a:lvl6pPr marL="2591999" marR="0" indent="-21599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6pPr>
      <a:lvl7pPr marL="3023999" marR="0" indent="-21599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7pPr>
      <a:lvl8pPr marL="34290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8pPr>
      <a:lvl9pPr marL="38862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18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 txBox="1"/>
          <p:nvPr/>
        </p:nvSpPr>
        <p:spPr>
          <a:xfrm>
            <a:off x="1391399" y="2382966"/>
            <a:ext cx="9142922" cy="1154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/>
          <a:p>
            <a:pPr>
              <a:defRPr spc="-1" sz="280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INVESTMENT CASE STUDY </a:t>
            </a:r>
            <a:endParaRPr spc="-1"/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 algn="ctr">
              <a:defRPr spc="-1" sz="280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SUBMISSION </a:t>
            </a:r>
          </a:p>
        </p:txBody>
      </p:sp>
      <p:sp>
        <p:nvSpPr>
          <p:cNvPr id="252" name="CustomShape 2"/>
          <p:cNvSpPr txBox="1"/>
          <p:nvPr/>
        </p:nvSpPr>
        <p:spPr>
          <a:xfrm>
            <a:off x="388439" y="4793760"/>
            <a:ext cx="6137642" cy="806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20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endParaRPr spc="0"/>
          </a:p>
          <a:p>
            <a:pPr indent="1079">
              <a:defRPr spc="-1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Santhosh Kumar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3"/>
          <p:cNvSpPr txBox="1"/>
          <p:nvPr/>
        </p:nvSpPr>
        <p:spPr>
          <a:xfrm>
            <a:off x="3094920" y="288000"/>
            <a:ext cx="681256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Investments in the top 3 sectors of the top 3 countries</a:t>
            </a:r>
          </a:p>
        </p:txBody>
      </p:sp>
      <p:pic>
        <p:nvPicPr>
          <p:cNvPr id="2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" y="1068539"/>
            <a:ext cx="11435904" cy="5708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 txBox="1"/>
          <p:nvPr/>
        </p:nvSpPr>
        <p:spPr>
          <a:xfrm>
            <a:off x="1136519" y="825196"/>
            <a:ext cx="9312842" cy="48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800"/>
            </a:lvl1pPr>
          </a:lstStyle>
          <a:p>
            <a:pPr/>
            <a:r>
              <a:t>Conclusions</a:t>
            </a:r>
          </a:p>
        </p:txBody>
      </p:sp>
      <p:sp>
        <p:nvSpPr>
          <p:cNvPr id="284" name="TextBox 1"/>
          <p:cNvSpPr txBox="1"/>
          <p:nvPr/>
        </p:nvSpPr>
        <p:spPr>
          <a:xfrm>
            <a:off x="1136519" y="1494726"/>
            <a:ext cx="10650481" cy="5089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Based on the data it is clear that USA is the prime place to make investment, going by the number and volume of investments, 50% of the amount can be invested in the top 2 companies on the top 2 sectors shared equally among all 4 companies</a:t>
            </a:r>
          </a:p>
          <a:p>
            <a:pPr/>
          </a:p>
          <a:p>
            <a:pPr/>
            <a:r>
              <a:t>Virtustream </a:t>
            </a:r>
          </a:p>
          <a:p>
            <a:pPr/>
            <a:r>
              <a:t>Capella</a:t>
            </a:r>
          </a:p>
          <a:p>
            <a:pPr/>
            <a:r>
              <a:t>Shotspotter</a:t>
            </a:r>
          </a:p>
          <a:p>
            <a:pPr/>
            <a:r>
              <a:t>Demandbase</a:t>
            </a:r>
          </a:p>
          <a:p>
            <a:pPr/>
          </a:p>
          <a:p>
            <a:pPr/>
            <a:r>
              <a:t>Next set of investment 25% each can be made at the top company of the top 2 sector in GBR and India respectively</a:t>
            </a:r>
          </a:p>
          <a:p>
            <a:pPr/>
          </a:p>
          <a:p>
            <a:pPr/>
            <a:r>
              <a:t>electric-cloud</a:t>
            </a:r>
          </a:p>
          <a:p>
            <a:pPr/>
            <a:r>
              <a:t>celltick-technologies</a:t>
            </a:r>
          </a:p>
          <a:p>
            <a:pPr/>
            <a:r>
              <a:t>manthan-systems</a:t>
            </a:r>
          </a:p>
          <a:p>
            <a:pPr/>
            <a:r>
              <a:t>firstcry-com </a:t>
            </a:r>
          </a:p>
          <a:p>
            <a:pPr/>
          </a:p>
          <a:p>
            <a:pPr/>
            <a:r>
              <a:t>Which makes an even share of 12.5% across all the identified 8 companies.</a:t>
            </a:r>
          </a:p>
          <a:p>
            <a:pPr>
              <a:defRPr sz="1400"/>
            </a:pPr>
            <a:r>
              <a:t>Average total investment across the 8 identified companies as per the data is around 40 million with median between 5-15 million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2"/>
          <p:cNvSpPr txBox="1"/>
          <p:nvPr/>
        </p:nvSpPr>
        <p:spPr>
          <a:xfrm>
            <a:off x="1136519" y="734920"/>
            <a:ext cx="9312842" cy="665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defRPr b="1" spc="-1" sz="400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>
                <a:latin typeface="+mj-lt"/>
                <a:ea typeface="+mj-ea"/>
                <a:cs typeface="+mj-cs"/>
                <a:sym typeface="Arial"/>
              </a:rPr>
              <a:t>Spark Funds Investment Case Study</a:t>
            </a:r>
          </a:p>
        </p:txBody>
      </p:sp>
      <p:sp>
        <p:nvSpPr>
          <p:cNvPr id="255" name="Rectangle 1"/>
          <p:cNvSpPr txBox="1"/>
          <p:nvPr/>
        </p:nvSpPr>
        <p:spPr>
          <a:xfrm>
            <a:off x="736846" y="1997838"/>
            <a:ext cx="10955046" cy="3017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/>
            <a:r>
              <a:t>Spark Funds wants to make investments in a few companies. </a:t>
            </a:r>
          </a:p>
          <a:p>
            <a:pPr algn="just"/>
          </a:p>
          <a:p>
            <a:pPr algn="just"/>
            <a:r>
              <a:t>Spark Funds wants to understand the global trends in investments so that she can take the investment decisions effectively.</a:t>
            </a:r>
          </a:p>
          <a:p>
            <a:pPr>
              <a:defRPr b="1"/>
            </a:pPr>
          </a:p>
          <a:p>
            <a:pPr>
              <a:defRPr b="1"/>
            </a:pPr>
            <a:r>
              <a:t>Spark Funds has two minor constraints for investments:</a:t>
            </a:r>
          </a:p>
          <a:p>
            <a:pPr>
              <a:defRPr b="1"/>
            </a:pPr>
          </a:p>
          <a:p>
            <a:pPr algn="just">
              <a:buSzPct val="100000"/>
              <a:buFont typeface="Arial"/>
              <a:buChar char="•"/>
            </a:pPr>
            <a:r>
              <a:t> It wants to invest between 5 to 15 million USD per round of investment</a:t>
            </a:r>
          </a:p>
          <a:p>
            <a:pPr algn="just">
              <a:buSzPct val="100000"/>
              <a:buFont typeface="Arial"/>
              <a:buChar char="•"/>
            </a:pPr>
          </a:p>
          <a:p>
            <a:pPr algn="just">
              <a:buSzPct val="100000"/>
              <a:buFont typeface="Arial"/>
              <a:buChar char="•"/>
            </a:pPr>
            <a:r>
              <a:t> It wants to invest only in English-speaking countries because of the ease of communication with the companies it would invest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032" y="133165"/>
            <a:ext cx="9188389" cy="7648503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CustomShape 1"/>
          <p:cNvSpPr txBox="1"/>
          <p:nvPr/>
        </p:nvSpPr>
        <p:spPr>
          <a:xfrm>
            <a:off x="404999" y="1855079"/>
            <a:ext cx="1417884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Flow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 txBox="1"/>
          <p:nvPr/>
        </p:nvSpPr>
        <p:spPr>
          <a:xfrm>
            <a:off x="1136519" y="734920"/>
            <a:ext cx="9312842" cy="665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defRPr b="1" spc="-1" sz="400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0" sz="2800">
                <a:latin typeface="+mj-lt"/>
                <a:ea typeface="+mj-ea"/>
                <a:cs typeface="+mj-cs"/>
                <a:sym typeface="Arial"/>
              </a:rPr>
              <a:t>Investment across all Fund type</a:t>
            </a:r>
          </a:p>
        </p:txBody>
      </p:sp>
      <p:pic>
        <p:nvPicPr>
          <p:cNvPr id="26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95079"/>
            <a:ext cx="12192000" cy="4911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957" y="415744"/>
            <a:ext cx="9392089" cy="6383045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CustomShape 1"/>
          <p:cNvSpPr txBox="1"/>
          <p:nvPr/>
        </p:nvSpPr>
        <p:spPr>
          <a:xfrm>
            <a:off x="5000923" y="3699554"/>
            <a:ext cx="502126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pc="-1" sz="2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Investment trend shows huge number of players investing in Venture funding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 txBox="1"/>
          <p:nvPr/>
        </p:nvSpPr>
        <p:spPr>
          <a:xfrm>
            <a:off x="2242581" y="6116218"/>
            <a:ext cx="81250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pc="-1" sz="20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Boxplot of a raised USD amount across various 4 targeted categories</a:t>
            </a:r>
          </a:p>
        </p:txBody>
      </p:sp>
      <p:pic>
        <p:nvPicPr>
          <p:cNvPr id="26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3592" y="402592"/>
            <a:ext cx="8505826" cy="559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 txBox="1"/>
          <p:nvPr/>
        </p:nvSpPr>
        <p:spPr>
          <a:xfrm>
            <a:off x="404999" y="1855079"/>
            <a:ext cx="11167562" cy="4616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</a:p>
          <a:p>
            <a:pPr>
              <a:defRPr spc="-1">
                <a:uFill>
                  <a:solidFill>
                    <a:srgbClr val="FFFFFF"/>
                  </a:solidFill>
                </a:uFill>
              </a:defRPr>
            </a:pPr>
            <a:r>
              <a:t>		Venture has lot of investments and it also falls into the 5-15 million budget</a:t>
            </a:r>
          </a:p>
        </p:txBody>
      </p:sp>
      <p:sp>
        <p:nvSpPr>
          <p:cNvPr id="270" name="CustomShape 2"/>
          <p:cNvSpPr txBox="1"/>
          <p:nvPr/>
        </p:nvSpPr>
        <p:spPr>
          <a:xfrm>
            <a:off x="1198664" y="739996"/>
            <a:ext cx="9312841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defRPr b="1" spc="-1" sz="2000">
                <a:uFill>
                  <a:solidFill>
                    <a:srgbClr val="FFFFFF"/>
                  </a:solidFill>
                </a:uFill>
              </a:defRPr>
            </a:pPr>
            <a:r>
              <a:t>F</a:t>
            </a:r>
            <a:r>
              <a:rPr b="0"/>
              <a:t>raction of total investments (globally) in venture, seed, and private equity, and the average amount of investment in each funding type</a:t>
            </a:r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2284" y="1320800"/>
            <a:ext cx="9245601" cy="482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2"/>
          <p:cNvSpPr txBox="1"/>
          <p:nvPr/>
        </p:nvSpPr>
        <p:spPr>
          <a:xfrm>
            <a:off x="1136519" y="671965"/>
            <a:ext cx="9312842" cy="79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defRPr b="1" spc="-1" sz="2400">
                <a:uFill>
                  <a:solidFill>
                    <a:srgbClr val="FFFFFF"/>
                  </a:solidFill>
                </a:uFill>
              </a:defRPr>
            </a:pPr>
            <a:r>
              <a:t>T</a:t>
            </a:r>
            <a:r>
              <a:rPr b="0"/>
              <a:t>op 9 countries against the total amount of investments of funding type “Venture”</a:t>
            </a:r>
          </a:p>
        </p:txBody>
      </p:sp>
      <p:pic>
        <p:nvPicPr>
          <p:cNvPr id="274" name="Picture 93" descr="Picture 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999" y="1638719"/>
            <a:ext cx="10067761" cy="5129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2"/>
          <p:cNvSpPr txBox="1"/>
          <p:nvPr/>
        </p:nvSpPr>
        <p:spPr>
          <a:xfrm>
            <a:off x="1136519" y="734920"/>
            <a:ext cx="9312842" cy="665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defRPr b="1" spc="-1" sz="400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0" sz="2800"/>
              <a:t>&lt;Results&gt;</a:t>
            </a:r>
          </a:p>
        </p:txBody>
      </p:sp>
      <p:pic>
        <p:nvPicPr>
          <p:cNvPr id="277" name="Picture 96" descr="Picture 9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999" y="849599"/>
            <a:ext cx="9179641" cy="5993641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TextShape 3"/>
          <p:cNvSpPr txBox="1"/>
          <p:nvPr/>
        </p:nvSpPr>
        <p:spPr>
          <a:xfrm>
            <a:off x="3094920" y="288000"/>
            <a:ext cx="681256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Investments in the top sectors of the top 3 countries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