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79" r:id="rId3"/>
    <p:sldId id="257" r:id="rId4"/>
    <p:sldId id="369" r:id="rId5"/>
    <p:sldId id="258" r:id="rId6"/>
    <p:sldId id="277" r:id="rId7"/>
    <p:sldId id="278" r:id="rId8"/>
    <p:sldId id="280" r:id="rId9"/>
    <p:sldId id="281" r:id="rId10"/>
    <p:sldId id="275" r:id="rId11"/>
    <p:sldId id="282" r:id="rId12"/>
    <p:sldId id="283" r:id="rId13"/>
    <p:sldId id="285" r:id="rId14"/>
    <p:sldId id="362" r:id="rId15"/>
    <p:sldId id="368" r:id="rId16"/>
    <p:sldId id="340" r:id="rId17"/>
    <p:sldId id="370" r:id="rId18"/>
    <p:sldId id="259" r:id="rId19"/>
    <p:sldId id="371" r:id="rId20"/>
    <p:sldId id="372" r:id="rId21"/>
    <p:sldId id="373" r:id="rId22"/>
    <p:sldId id="374" r:id="rId23"/>
    <p:sldId id="375" r:id="rId24"/>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30E45-C6F2-5348-B632-DDFF921F464B}" v="392" dt="2021-02-16T11:03:20.085"/>
  </p1510:revLst>
</p1510:revInfo>
</file>

<file path=ppt/tableStyles.xml><?xml version="1.0" encoding="utf-8"?>
<a:tblStyleLst xmlns:a="http://schemas.openxmlformats.org/drawing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19"/>
    <p:restoredTop sz="96327"/>
  </p:normalViewPr>
  <p:slideViewPr>
    <p:cSldViewPr snapToGrid="0" snapToObjects="1">
      <p:cViewPr>
        <p:scale>
          <a:sx n="55" d="100"/>
          <a:sy n="55" d="100"/>
        </p:scale>
        <p:origin x="752" y="2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C9CFE-15E4-F446-A4F0-4706A800F263}" type="datetimeFigureOut">
              <a:rPr kumimoji="1" lang="ko-Kore-KR" altLang="en-US" smtClean="0"/>
              <a:t>2021. 2. 16.</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6DEE0-44CD-5949-B3EF-3A914C1F50E0}" type="slidenum">
              <a:rPr kumimoji="1" lang="ko-Kore-KR" altLang="en-US" smtClean="0"/>
              <a:t>‹#›</a:t>
            </a:fld>
            <a:endParaRPr kumimoji="1" lang="ko-Kore-KR" altLang="en-US"/>
          </a:p>
        </p:txBody>
      </p:sp>
    </p:spTree>
    <p:extLst>
      <p:ext uri="{BB962C8B-B14F-4D97-AF65-F5344CB8AC3E}">
        <p14:creationId xmlns:p14="http://schemas.microsoft.com/office/powerpoint/2010/main" val="77798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brings us to Halide, which is the subject of this talk. So Halide is a hybrid of the internal and external DSL approaches. It’s embedded in C++ so in that sense it’s “just” a library like Eigen is. But on the other hand, it executes code by </a:t>
            </a:r>
            <a:r>
              <a:rPr lang="en-US" dirty="0" err="1"/>
              <a:t>JITting</a:t>
            </a:r>
            <a:r>
              <a:rPr lang="en-US" dirty="0"/>
              <a:t> or by producing C-ABI compatible object files, so in that sense it’s more external.</a:t>
            </a:r>
          </a:p>
          <a:p>
            <a:endParaRPr lang="en-US" dirty="0"/>
          </a:p>
          <a:p>
            <a:r>
              <a:rPr lang="en-US" dirty="0"/>
              <a:t>The problem it helps you solve is optimizing dense numerical kernels like those found in image processing, computer vision, machine learning, and AI. It does this through a powerful application of separation of concerns. In Halide, you define what you want to compute separately from how you want to optimize it.</a:t>
            </a:r>
          </a:p>
        </p:txBody>
      </p:sp>
      <p:sp>
        <p:nvSpPr>
          <p:cNvPr id="4" name="Slide Number Placeholder 3"/>
          <p:cNvSpPr>
            <a:spLocks noGrp="1"/>
          </p:cNvSpPr>
          <p:nvPr>
            <p:ph type="sldNum" sz="quarter" idx="5"/>
          </p:nvPr>
        </p:nvSpPr>
        <p:spPr/>
        <p:txBody>
          <a:bodyPr/>
          <a:lstStyle/>
          <a:p>
            <a:fld id="{009479FA-98C3-44B0-8695-18854B05E003}" type="slidenum">
              <a:rPr lang="en-US" smtClean="0"/>
              <a:t>6</a:t>
            </a:fld>
            <a:endParaRPr lang="en-US"/>
          </a:p>
        </p:txBody>
      </p:sp>
    </p:spTree>
    <p:extLst>
      <p:ext uri="{BB962C8B-B14F-4D97-AF65-F5344CB8AC3E}">
        <p14:creationId xmlns:p14="http://schemas.microsoft.com/office/powerpoint/2010/main" val="4136773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bonus, Halide’s bound inference engine is able to determine that fixed size allocations are suitable for the intermediate buffers because the tile size is fixed. It will malloc them at the start of the pipeline, but because they are constant size, you could ask for them to be placed on the stack with a special directive.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 let this play for a minute. You should notice that the overall pattern of computation resembles the abstracted one we saw earlier on in the talk. Within each tile, we go left to right and top to bottom by vectors and overall, we process tiles in the same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schedule is as fast as I could find for a single core on my workstation CPU. It processes an image in 1.2 milliseconds, or 86 times faster than the worst schedule we saw.</a:t>
            </a:r>
          </a:p>
        </p:txBody>
      </p:sp>
      <p:sp>
        <p:nvSpPr>
          <p:cNvPr id="4" name="Slide Number Placeholder 3"/>
          <p:cNvSpPr>
            <a:spLocks noGrp="1"/>
          </p:cNvSpPr>
          <p:nvPr>
            <p:ph type="sldNum" sz="quarter" idx="5"/>
          </p:nvPr>
        </p:nvSpPr>
        <p:spPr/>
        <p:txBody>
          <a:bodyPr/>
          <a:lstStyle/>
          <a:p>
            <a:fld id="{009479FA-98C3-44B0-8695-18854B05E003}" type="slidenum">
              <a:rPr lang="en-US" smtClean="0"/>
              <a:t>15</a:t>
            </a:fld>
            <a:endParaRPr lang="en-US"/>
          </a:p>
        </p:txBody>
      </p:sp>
    </p:spTree>
    <p:extLst>
      <p:ext uri="{BB962C8B-B14F-4D97-AF65-F5344CB8AC3E}">
        <p14:creationId xmlns:p14="http://schemas.microsoft.com/office/powerpoint/2010/main" val="316505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finding these schedules is a bit of an art form and does require some expert knowledge to understand what is fast or slow about a schedule. But a nice feature of having a decoupled scheduling language is that we can define a search space over those schedules and write programs called </a:t>
            </a:r>
            <a:r>
              <a:rPr lang="en-US" dirty="0" err="1"/>
              <a:t>autoschedulers</a:t>
            </a:r>
            <a:r>
              <a:rPr lang="en-US" dirty="0"/>
              <a:t> to go through them automatically. The current release of Halide has three and they’re all named after the academic papers that published the algorithms.</a:t>
            </a:r>
          </a:p>
          <a:p>
            <a:endParaRPr lang="en-US" dirty="0"/>
          </a:p>
          <a:p>
            <a:r>
              <a:rPr lang="en-US" dirty="0"/>
              <a:t>One that’s been around for a while is called </a:t>
            </a:r>
            <a:r>
              <a:rPr lang="en-US" dirty="0" err="1"/>
              <a:t>Mullapudi</a:t>
            </a:r>
            <a:r>
              <a:rPr lang="en-US" dirty="0"/>
              <a:t> 2016 and gives you a decent schedule very quickly. It’s good to use while you’re still developing the algorithm and making sure that it’s correct.</a:t>
            </a:r>
          </a:p>
          <a:p>
            <a:endParaRPr lang="en-US" dirty="0"/>
          </a:p>
          <a:p>
            <a:r>
              <a:rPr lang="en-US" dirty="0"/>
              <a:t>The next one, Li 2018, is optimized for machine learning and optimization tasks where you use Halide’s automatic differentiation features to perform gradient descent. This is a more advanced use case, but it’s currently the only </a:t>
            </a:r>
            <a:r>
              <a:rPr lang="en-US" dirty="0" err="1"/>
              <a:t>autoscheduler</a:t>
            </a:r>
            <a:r>
              <a:rPr lang="en-US" dirty="0"/>
              <a:t> that searches for GPU schedules.</a:t>
            </a:r>
          </a:p>
          <a:p>
            <a:endParaRPr lang="en-US" dirty="0"/>
          </a:p>
          <a:p>
            <a:r>
              <a:rPr lang="en-US" dirty="0"/>
              <a:t>Finally, there’s the Adams 2019 </a:t>
            </a:r>
            <a:r>
              <a:rPr lang="en-US" dirty="0" err="1"/>
              <a:t>autoscheduler</a:t>
            </a:r>
            <a:r>
              <a:rPr lang="en-US" dirty="0"/>
              <a:t> that uses deep learning to produce CPU schedules that are competitive with human experts in x86. There’s ongoing work to bring it to ARM and GPUs, too.</a:t>
            </a:r>
          </a:p>
        </p:txBody>
      </p:sp>
      <p:sp>
        <p:nvSpPr>
          <p:cNvPr id="4" name="Slide Number Placeholder 3"/>
          <p:cNvSpPr>
            <a:spLocks noGrp="1"/>
          </p:cNvSpPr>
          <p:nvPr>
            <p:ph type="sldNum" sz="quarter" idx="5"/>
          </p:nvPr>
        </p:nvSpPr>
        <p:spPr/>
        <p:txBody>
          <a:bodyPr/>
          <a:lstStyle/>
          <a:p>
            <a:fld id="{009479FA-98C3-44B0-8695-18854B05E003}" type="slidenum">
              <a:rPr lang="en-US" smtClean="0"/>
              <a:t>16</a:t>
            </a:fld>
            <a:endParaRPr lang="en-US"/>
          </a:p>
        </p:txBody>
      </p:sp>
    </p:spTree>
    <p:extLst>
      <p:ext uri="{BB962C8B-B14F-4D97-AF65-F5344CB8AC3E}">
        <p14:creationId xmlns:p14="http://schemas.microsoft.com/office/powerpoint/2010/main" val="3979982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325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4227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8143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0150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0000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122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brings us to Halide, which is the subject of this talk. So Halide is a hybrid of the internal and external DSL approaches. It’s embedded in C++ so in that sense it’s “just” a library like Eigen is. But on the other hand, it executes code by </a:t>
            </a:r>
            <a:r>
              <a:rPr lang="en-US" dirty="0" err="1"/>
              <a:t>JITting</a:t>
            </a:r>
            <a:r>
              <a:rPr lang="en-US" dirty="0"/>
              <a:t> or by producing C-ABI compatible object files, so in that sense it’s more external.</a:t>
            </a:r>
          </a:p>
          <a:p>
            <a:endParaRPr lang="en-US" dirty="0"/>
          </a:p>
          <a:p>
            <a:r>
              <a:rPr lang="en-US" dirty="0"/>
              <a:t>The problem it helps you solve is optimizing dense numerical kernels like those found in image processing, computer vision, machine learning, and AI. It does this through a powerful application of separation of concerns. In Halide, you define what you want to compute separately from how you want to optimize it.</a:t>
            </a:r>
          </a:p>
        </p:txBody>
      </p:sp>
      <p:sp>
        <p:nvSpPr>
          <p:cNvPr id="4" name="Slide Number Placeholder 3"/>
          <p:cNvSpPr>
            <a:spLocks noGrp="1"/>
          </p:cNvSpPr>
          <p:nvPr>
            <p:ph type="sldNum" sz="quarter" idx="5"/>
          </p:nvPr>
        </p:nvSpPr>
        <p:spPr/>
        <p:txBody>
          <a:bodyPr/>
          <a:lstStyle/>
          <a:p>
            <a:fld id="{009479FA-98C3-44B0-8695-18854B05E003}" type="slidenum">
              <a:rPr lang="en-US" smtClean="0"/>
              <a:t>7</a:t>
            </a:fld>
            <a:endParaRPr lang="en-US"/>
          </a:p>
        </p:txBody>
      </p:sp>
    </p:spTree>
    <p:extLst>
      <p:ext uri="{BB962C8B-B14F-4D97-AF65-F5344CB8AC3E}">
        <p14:creationId xmlns:p14="http://schemas.microsoft.com/office/powerpoint/2010/main" val="115232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brings us to Halide, which is the subject of this talk. So Halide is a hybrid of the internal and external DSL approaches. It’s embedded in C++ so in that sense it’s “just” a library like Eigen is. But on the other hand, it executes code by </a:t>
            </a:r>
            <a:r>
              <a:rPr lang="en-US" dirty="0" err="1"/>
              <a:t>JITting</a:t>
            </a:r>
            <a:r>
              <a:rPr lang="en-US" dirty="0"/>
              <a:t> or by producing C-ABI compatible object files, so in that sense it’s more external.</a:t>
            </a:r>
          </a:p>
          <a:p>
            <a:endParaRPr lang="en-US" dirty="0"/>
          </a:p>
          <a:p>
            <a:r>
              <a:rPr lang="en-US" dirty="0"/>
              <a:t>The problem it helps you solve is optimizing dense numerical kernels like those found in image processing, computer vision, machine learning, and AI. It does this through a powerful application of separation of concerns. In Halide, you define what you want to compute separately from how you want to optimize it.</a:t>
            </a:r>
          </a:p>
        </p:txBody>
      </p:sp>
      <p:sp>
        <p:nvSpPr>
          <p:cNvPr id="4" name="Slide Number Placeholder 3"/>
          <p:cNvSpPr>
            <a:spLocks noGrp="1"/>
          </p:cNvSpPr>
          <p:nvPr>
            <p:ph type="sldNum" sz="quarter" idx="5"/>
          </p:nvPr>
        </p:nvSpPr>
        <p:spPr/>
        <p:txBody>
          <a:bodyPr/>
          <a:lstStyle/>
          <a:p>
            <a:fld id="{009479FA-98C3-44B0-8695-18854B05E003}" type="slidenum">
              <a:rPr lang="en-US" smtClean="0"/>
              <a:t>8</a:t>
            </a:fld>
            <a:endParaRPr lang="en-US"/>
          </a:p>
        </p:txBody>
      </p:sp>
    </p:spTree>
    <p:extLst>
      <p:ext uri="{BB962C8B-B14F-4D97-AF65-F5344CB8AC3E}">
        <p14:creationId xmlns:p14="http://schemas.microsoft.com/office/powerpoint/2010/main" val="116920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brings us to Halide, which is the subject of this talk. So Halide is a hybrid of the internal and external DSL approaches. It’s embedded in C++ so in that sense it’s “just” a library like Eigen is. But on the other hand, it executes code by </a:t>
            </a:r>
            <a:r>
              <a:rPr lang="en-US" dirty="0" err="1"/>
              <a:t>JITting</a:t>
            </a:r>
            <a:r>
              <a:rPr lang="en-US" dirty="0"/>
              <a:t> or by producing C-ABI compatible object files, so in that sense it’s more external.</a:t>
            </a:r>
          </a:p>
          <a:p>
            <a:endParaRPr lang="en-US" dirty="0"/>
          </a:p>
          <a:p>
            <a:r>
              <a:rPr lang="en-US" dirty="0"/>
              <a:t>The problem it helps you solve is optimizing dense numerical kernels like those found in image processing, computer vision, machine learning, and AI. It does this through a powerful application of separation of concerns. In Halide, you define what you want to compute separately from how you want to optimize it.</a:t>
            </a:r>
          </a:p>
        </p:txBody>
      </p:sp>
      <p:sp>
        <p:nvSpPr>
          <p:cNvPr id="4" name="Slide Number Placeholder 3"/>
          <p:cNvSpPr>
            <a:spLocks noGrp="1"/>
          </p:cNvSpPr>
          <p:nvPr>
            <p:ph type="sldNum" sz="quarter" idx="5"/>
          </p:nvPr>
        </p:nvSpPr>
        <p:spPr/>
        <p:txBody>
          <a:bodyPr/>
          <a:lstStyle/>
          <a:p>
            <a:fld id="{009479FA-98C3-44B0-8695-18854B05E003}" type="slidenum">
              <a:rPr lang="en-US" smtClean="0"/>
              <a:t>9</a:t>
            </a:fld>
            <a:endParaRPr lang="en-US"/>
          </a:p>
        </p:txBody>
      </p:sp>
    </p:spTree>
    <p:extLst>
      <p:ext uri="{BB962C8B-B14F-4D97-AF65-F5344CB8AC3E}">
        <p14:creationId xmlns:p14="http://schemas.microsoft.com/office/powerpoint/2010/main" val="378119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 with all things in computer science, there are edge cases. But in image processing, they’re very literal. If you’re trying to blur the pixels around the edge of the image, you’ll find that some values are missing. You could skip those pixels, but it would crop a 1-pixel border off the image. We don’t want that to happen, so we just extend the boundary by repeating the outer edge to keep the image size the same.</a:t>
            </a:r>
          </a:p>
        </p:txBody>
      </p:sp>
      <p:sp>
        <p:nvSpPr>
          <p:cNvPr id="4" name="Slide Number Placeholder 3"/>
          <p:cNvSpPr>
            <a:spLocks noGrp="1"/>
          </p:cNvSpPr>
          <p:nvPr>
            <p:ph type="sldNum" sz="quarter" idx="5"/>
          </p:nvPr>
        </p:nvSpPr>
        <p:spPr/>
        <p:txBody>
          <a:bodyPr/>
          <a:lstStyle/>
          <a:p>
            <a:fld id="{009479FA-98C3-44B0-8695-18854B05E003}" type="slidenum">
              <a:rPr lang="en-US" smtClean="0"/>
              <a:t>10</a:t>
            </a:fld>
            <a:endParaRPr lang="en-US"/>
          </a:p>
        </p:txBody>
      </p:sp>
    </p:spTree>
    <p:extLst>
      <p:ext uri="{BB962C8B-B14F-4D97-AF65-F5344CB8AC3E}">
        <p14:creationId xmlns:p14="http://schemas.microsoft.com/office/powerpoint/2010/main" val="2403386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 with all things in computer science, there are edge cases. But in image processing, they’re very literal. If you’re trying to blur the pixels around the edge of the image, you’ll find that some values are missing. You could skip those pixels, but it would crop a 1-pixel border off the image. We don’t want that to happen, so we just extend the boundary by repeating the outer edge to keep the image size the same.</a:t>
            </a:r>
          </a:p>
        </p:txBody>
      </p:sp>
      <p:sp>
        <p:nvSpPr>
          <p:cNvPr id="4" name="Slide Number Placeholder 3"/>
          <p:cNvSpPr>
            <a:spLocks noGrp="1"/>
          </p:cNvSpPr>
          <p:nvPr>
            <p:ph type="sldNum" sz="quarter" idx="5"/>
          </p:nvPr>
        </p:nvSpPr>
        <p:spPr/>
        <p:txBody>
          <a:bodyPr/>
          <a:lstStyle/>
          <a:p>
            <a:fld id="{009479FA-98C3-44B0-8695-18854B05E003}" type="slidenum">
              <a:rPr lang="en-US" smtClean="0"/>
              <a:t>11</a:t>
            </a:fld>
            <a:endParaRPr lang="en-US"/>
          </a:p>
        </p:txBody>
      </p:sp>
    </p:spTree>
    <p:extLst>
      <p:ext uri="{BB962C8B-B14F-4D97-AF65-F5344CB8AC3E}">
        <p14:creationId xmlns:p14="http://schemas.microsoft.com/office/powerpoint/2010/main" val="3855148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 with all things in computer science, there are edge cases. But in image processing, they’re very literal. If you’re trying to blur the pixels around the edge of the image, you’ll find that some values are missing. You could skip those pixels, but it would crop a 1-pixel border off the image. We don’t want that to happen, so we just extend the boundary by repeating the outer edge to keep the image size the same.</a:t>
            </a:r>
          </a:p>
        </p:txBody>
      </p:sp>
      <p:sp>
        <p:nvSpPr>
          <p:cNvPr id="4" name="Slide Number Placeholder 3"/>
          <p:cNvSpPr>
            <a:spLocks noGrp="1"/>
          </p:cNvSpPr>
          <p:nvPr>
            <p:ph type="sldNum" sz="quarter" idx="5"/>
          </p:nvPr>
        </p:nvSpPr>
        <p:spPr/>
        <p:txBody>
          <a:bodyPr/>
          <a:lstStyle/>
          <a:p>
            <a:fld id="{009479FA-98C3-44B0-8695-18854B05E003}" type="slidenum">
              <a:rPr lang="en-US" smtClean="0"/>
              <a:t>12</a:t>
            </a:fld>
            <a:endParaRPr lang="en-US"/>
          </a:p>
        </p:txBody>
      </p:sp>
    </p:spTree>
    <p:extLst>
      <p:ext uri="{BB962C8B-B14F-4D97-AF65-F5344CB8AC3E}">
        <p14:creationId xmlns:p14="http://schemas.microsoft.com/office/powerpoint/2010/main" val="2236916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 with all things in computer science, there are edge cases. But in image processing, they’re very literal. If you’re trying to blur the pixels around the edge of the image, you’ll find that some values are missing. You could skip those pixels, but it would crop a 1-pixel border off the image. We don’t want that to happen, so we just extend the boundary by repeating the outer edge to keep the image size the same.</a:t>
            </a:r>
          </a:p>
        </p:txBody>
      </p:sp>
      <p:sp>
        <p:nvSpPr>
          <p:cNvPr id="4" name="Slide Number Placeholder 3"/>
          <p:cNvSpPr>
            <a:spLocks noGrp="1"/>
          </p:cNvSpPr>
          <p:nvPr>
            <p:ph type="sldNum" sz="quarter" idx="5"/>
          </p:nvPr>
        </p:nvSpPr>
        <p:spPr/>
        <p:txBody>
          <a:bodyPr/>
          <a:lstStyle/>
          <a:p>
            <a:fld id="{009479FA-98C3-44B0-8695-18854B05E003}" type="slidenum">
              <a:rPr lang="en-US" smtClean="0"/>
              <a:t>13</a:t>
            </a:fld>
            <a:endParaRPr lang="en-US"/>
          </a:p>
        </p:txBody>
      </p:sp>
    </p:spTree>
    <p:extLst>
      <p:ext uri="{BB962C8B-B14F-4D97-AF65-F5344CB8AC3E}">
        <p14:creationId xmlns:p14="http://schemas.microsoft.com/office/powerpoint/2010/main" val="131492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Halide provides another directive that automatically vectorizes loops for a given vector width, helpfully named “vectorize”. In this case, we mark every inner loop to be vectorized with a 32-element-wide vector. Remember that our </a:t>
            </a:r>
            <a:r>
              <a:rPr lang="en-US" dirty="0" err="1"/>
              <a:t>funcs</a:t>
            </a:r>
            <a:r>
              <a:rPr lang="en-US" dirty="0"/>
              <a:t> operate on uint16’s, which are two bytes wide and AVX-512 has 64-byte wide vector registers. Halide transparently handles alignment and instruction selection issues for every supported architecture.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Notice in the animation that for tail cases, Halide will do some redundant work. When padding and converting the input to the 16-bit form, the vector shifts inwards and overlaps the previous one on each row. This is the same optimization I described at the beginning of the talk, for free. Because these are vector instructions, this is more efficient than switching to serial code for the tail case. The generated assembly has fewer branches and is smaller overall.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schedule is already pretty good, and it clocks in around 3ms and a 30x boost over the most naïve code we’ve considered. This is the kind of performance you would expect to get if you were using a SIMD template library to optimize the inner loops</a:t>
            </a:r>
          </a:p>
        </p:txBody>
      </p:sp>
      <p:sp>
        <p:nvSpPr>
          <p:cNvPr id="4" name="Slide Number Placeholder 3"/>
          <p:cNvSpPr>
            <a:spLocks noGrp="1"/>
          </p:cNvSpPr>
          <p:nvPr>
            <p:ph type="sldNum" sz="quarter" idx="5"/>
          </p:nvPr>
        </p:nvSpPr>
        <p:spPr/>
        <p:txBody>
          <a:bodyPr/>
          <a:lstStyle/>
          <a:p>
            <a:fld id="{009479FA-98C3-44B0-8695-18854B05E003}" type="slidenum">
              <a:rPr lang="en-US" smtClean="0"/>
              <a:t>14</a:t>
            </a:fld>
            <a:endParaRPr lang="en-US"/>
          </a:p>
        </p:txBody>
      </p:sp>
    </p:spTree>
    <p:extLst>
      <p:ext uri="{BB962C8B-B14F-4D97-AF65-F5344CB8AC3E}">
        <p14:creationId xmlns:p14="http://schemas.microsoft.com/office/powerpoint/2010/main" val="345811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BF31E8-B742-5541-AA7B-FD37A3DB5673}"/>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D38C35C4-D73B-1B4E-86C2-6FDA1C6DA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5899E45C-C041-7D47-BC86-C6B5500C12AD}"/>
              </a:ext>
            </a:extLst>
          </p:cNvPr>
          <p:cNvSpPr>
            <a:spLocks noGrp="1"/>
          </p:cNvSpPr>
          <p:nvPr>
            <p:ph type="dt" sz="half" idx="10"/>
          </p:nvPr>
        </p:nvSpPr>
        <p:spPr/>
        <p:txBody>
          <a:bodyPr/>
          <a:lstStyle/>
          <a:p>
            <a:fld id="{920D158E-1E05-004D-9D9A-682CF16C99F8}" type="datetimeFigureOut">
              <a:rPr kumimoji="1" lang="ko-Kore-KR" altLang="en-US" smtClean="0"/>
              <a:t>2021. 2. 16.</a:t>
            </a:fld>
            <a:endParaRPr kumimoji="1" lang="ko-Kore-KR" altLang="en-US"/>
          </a:p>
        </p:txBody>
      </p:sp>
      <p:sp>
        <p:nvSpPr>
          <p:cNvPr id="5" name="바닥글 개체 틀 4">
            <a:extLst>
              <a:ext uri="{FF2B5EF4-FFF2-40B4-BE49-F238E27FC236}">
                <a16:creationId xmlns:a16="http://schemas.microsoft.com/office/drawing/2014/main" id="{621C270E-B815-6444-819E-97E0083D3361}"/>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ABFA7496-42A0-4C43-91B6-B87A75D2F523}"/>
              </a:ext>
            </a:extLst>
          </p:cNvPr>
          <p:cNvSpPr>
            <a:spLocks noGrp="1"/>
          </p:cNvSpPr>
          <p:nvPr>
            <p:ph type="sldNum" sz="quarter" idx="12"/>
          </p:nvPr>
        </p:nvSpPr>
        <p:spPr/>
        <p:txBody>
          <a:bodyPr/>
          <a:lstStyle/>
          <a:p>
            <a:fld id="{A6D162F8-E2F7-DE41-AF3D-908B475B0343}" type="slidenum">
              <a:rPr kumimoji="1" lang="ko-Kore-KR" altLang="en-US" smtClean="0"/>
              <a:t>‹#›</a:t>
            </a:fld>
            <a:endParaRPr kumimoji="1" lang="ko-Kore-KR" altLang="en-US"/>
          </a:p>
        </p:txBody>
      </p:sp>
    </p:spTree>
    <p:extLst>
      <p:ext uri="{BB962C8B-B14F-4D97-AF65-F5344CB8AC3E}">
        <p14:creationId xmlns:p14="http://schemas.microsoft.com/office/powerpoint/2010/main" val="1219665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0E0C72-6D58-C645-9E7B-3C0724043E01}"/>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18E276BE-833B-1540-8A4E-AA77072DA543}"/>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0F10CED8-7DB0-D84B-B1FD-4BF88D3CA706}"/>
              </a:ext>
            </a:extLst>
          </p:cNvPr>
          <p:cNvSpPr>
            <a:spLocks noGrp="1"/>
          </p:cNvSpPr>
          <p:nvPr>
            <p:ph type="dt" sz="half" idx="10"/>
          </p:nvPr>
        </p:nvSpPr>
        <p:spPr/>
        <p:txBody>
          <a:bodyPr/>
          <a:lstStyle/>
          <a:p>
            <a:fld id="{920D158E-1E05-004D-9D9A-682CF16C99F8}" type="datetimeFigureOut">
              <a:rPr kumimoji="1" lang="ko-Kore-KR" altLang="en-US" smtClean="0"/>
              <a:t>2021. 2. 16.</a:t>
            </a:fld>
            <a:endParaRPr kumimoji="1" lang="ko-Kore-KR" altLang="en-US"/>
          </a:p>
        </p:txBody>
      </p:sp>
      <p:sp>
        <p:nvSpPr>
          <p:cNvPr id="5" name="바닥글 개체 틀 4">
            <a:extLst>
              <a:ext uri="{FF2B5EF4-FFF2-40B4-BE49-F238E27FC236}">
                <a16:creationId xmlns:a16="http://schemas.microsoft.com/office/drawing/2014/main" id="{814CEDCE-B57F-514E-B259-EC66CA2A3F38}"/>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26D642FA-8C41-4942-AE42-4F4A3612EB48}"/>
              </a:ext>
            </a:extLst>
          </p:cNvPr>
          <p:cNvSpPr>
            <a:spLocks noGrp="1"/>
          </p:cNvSpPr>
          <p:nvPr>
            <p:ph type="sldNum" sz="quarter" idx="12"/>
          </p:nvPr>
        </p:nvSpPr>
        <p:spPr/>
        <p:txBody>
          <a:bodyPr/>
          <a:lstStyle/>
          <a:p>
            <a:fld id="{A6D162F8-E2F7-DE41-AF3D-908B475B0343}" type="slidenum">
              <a:rPr kumimoji="1" lang="ko-Kore-KR" altLang="en-US" smtClean="0"/>
              <a:t>‹#›</a:t>
            </a:fld>
            <a:endParaRPr kumimoji="1" lang="ko-Kore-KR" altLang="en-US"/>
          </a:p>
        </p:txBody>
      </p:sp>
    </p:spTree>
    <p:extLst>
      <p:ext uri="{BB962C8B-B14F-4D97-AF65-F5344CB8AC3E}">
        <p14:creationId xmlns:p14="http://schemas.microsoft.com/office/powerpoint/2010/main" val="282800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FEF94DE-84C4-774F-89E6-F90E390E0A9A}"/>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F3A40E7A-8DFC-B741-A6AE-F727E7955DB9}"/>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064B7F8A-C826-3846-9A3E-C3366EFE7E42}"/>
              </a:ext>
            </a:extLst>
          </p:cNvPr>
          <p:cNvSpPr>
            <a:spLocks noGrp="1"/>
          </p:cNvSpPr>
          <p:nvPr>
            <p:ph type="dt" sz="half" idx="10"/>
          </p:nvPr>
        </p:nvSpPr>
        <p:spPr/>
        <p:txBody>
          <a:bodyPr/>
          <a:lstStyle/>
          <a:p>
            <a:fld id="{920D158E-1E05-004D-9D9A-682CF16C99F8}" type="datetimeFigureOut">
              <a:rPr kumimoji="1" lang="ko-Kore-KR" altLang="en-US" smtClean="0"/>
              <a:t>2021. 2. 16.</a:t>
            </a:fld>
            <a:endParaRPr kumimoji="1" lang="ko-Kore-KR" altLang="en-US"/>
          </a:p>
        </p:txBody>
      </p:sp>
      <p:sp>
        <p:nvSpPr>
          <p:cNvPr id="5" name="바닥글 개체 틀 4">
            <a:extLst>
              <a:ext uri="{FF2B5EF4-FFF2-40B4-BE49-F238E27FC236}">
                <a16:creationId xmlns:a16="http://schemas.microsoft.com/office/drawing/2014/main" id="{45A2BCDC-2DB7-2042-846E-D2E8FEEE0953}"/>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6CE29379-0521-744A-91E6-5EF2BDD24F9A}"/>
              </a:ext>
            </a:extLst>
          </p:cNvPr>
          <p:cNvSpPr>
            <a:spLocks noGrp="1"/>
          </p:cNvSpPr>
          <p:nvPr>
            <p:ph type="sldNum" sz="quarter" idx="12"/>
          </p:nvPr>
        </p:nvSpPr>
        <p:spPr/>
        <p:txBody>
          <a:bodyPr/>
          <a:lstStyle/>
          <a:p>
            <a:fld id="{A6D162F8-E2F7-DE41-AF3D-908B475B0343}" type="slidenum">
              <a:rPr kumimoji="1" lang="ko-Kore-KR" altLang="en-US" smtClean="0"/>
              <a:t>‹#›</a:t>
            </a:fld>
            <a:endParaRPr kumimoji="1" lang="ko-Kore-KR" altLang="en-US"/>
          </a:p>
        </p:txBody>
      </p:sp>
    </p:spTree>
    <p:extLst>
      <p:ext uri="{BB962C8B-B14F-4D97-AF65-F5344CB8AC3E}">
        <p14:creationId xmlns:p14="http://schemas.microsoft.com/office/powerpoint/2010/main" val="1802899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chedu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EE173808-2E1C-4166-A202-4543067436B5}"/>
              </a:ext>
            </a:extLst>
          </p:cNvPr>
          <p:cNvSpPr>
            <a:spLocks noGrp="1"/>
          </p:cNvSpPr>
          <p:nvPr>
            <p:ph sz="half" idx="13"/>
          </p:nvPr>
        </p:nvSpPr>
        <p:spPr>
          <a:xfrm>
            <a:off x="0" y="567448"/>
            <a:ext cx="12192000" cy="29202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CC59637-8C30-4482-ADED-73E9393AC5FA}"/>
              </a:ext>
            </a:extLst>
          </p:cNvPr>
          <p:cNvSpPr>
            <a:spLocks noGrp="1"/>
          </p:cNvSpPr>
          <p:nvPr>
            <p:ph sz="half" idx="14" hasCustomPrompt="1"/>
          </p:nvPr>
        </p:nvSpPr>
        <p:spPr>
          <a:xfrm>
            <a:off x="8951667" y="117059"/>
            <a:ext cx="3107007" cy="360695"/>
          </a:xfrm>
          <a:solidFill>
            <a:schemeClr val="accent3">
              <a:lumMod val="50000"/>
            </a:schemeClr>
          </a:solidFill>
        </p:spPr>
        <p:txBody>
          <a:bodyPr anchor="ctr">
            <a:normAutofit/>
          </a:bodyPr>
          <a:lstStyle>
            <a:lvl1pPr marL="0" indent="0">
              <a:buNone/>
              <a:defRPr sz="1800" b="1">
                <a:solidFill>
                  <a:schemeClr val="accent4"/>
                </a:solidFill>
              </a:defRPr>
            </a:lvl1pPr>
          </a:lstStyle>
          <a:p>
            <a:pPr lvl="0"/>
            <a:r>
              <a:rPr lang="en-US" dirty="0"/>
              <a:t>Details</a:t>
            </a:r>
          </a:p>
        </p:txBody>
      </p:sp>
      <p:sp>
        <p:nvSpPr>
          <p:cNvPr id="3" name="Content Placeholder 2"/>
          <p:cNvSpPr>
            <a:spLocks noGrp="1"/>
          </p:cNvSpPr>
          <p:nvPr>
            <p:ph sz="half" idx="1"/>
          </p:nvPr>
        </p:nvSpPr>
        <p:spPr>
          <a:xfrm>
            <a:off x="838200" y="3577412"/>
            <a:ext cx="5181600" cy="2599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3577412"/>
            <a:ext cx="5181600" cy="259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12FDDB8-B4F5-4413-B520-69F2D01A350A}" type="datetime1">
              <a:rPr lang="en-US" smtClean="0"/>
              <a:t>2/16/21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B2865-9F4B-463A-924A-394C76877335}" type="slidenum">
              <a:rPr lang="en-US" smtClean="0"/>
              <a:t>‹#›</a:t>
            </a:fld>
            <a:endParaRPr lang="en-US"/>
          </a:p>
        </p:txBody>
      </p:sp>
    </p:spTree>
    <p:extLst>
      <p:ext uri="{BB962C8B-B14F-4D97-AF65-F5344CB8AC3E}">
        <p14:creationId xmlns:p14="http://schemas.microsoft.com/office/powerpoint/2010/main" val="303346673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B6EA1F-6EE6-5F46-8408-0FDB6D6565EB}"/>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70FCE81A-FD5A-F34A-B342-8403FEA2E436}"/>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8C51CBDC-28CC-1344-B3F5-68C39D73FD59}"/>
              </a:ext>
            </a:extLst>
          </p:cNvPr>
          <p:cNvSpPr>
            <a:spLocks noGrp="1"/>
          </p:cNvSpPr>
          <p:nvPr>
            <p:ph type="dt" sz="half" idx="10"/>
          </p:nvPr>
        </p:nvSpPr>
        <p:spPr/>
        <p:txBody>
          <a:bodyPr/>
          <a:lstStyle/>
          <a:p>
            <a:fld id="{920D158E-1E05-004D-9D9A-682CF16C99F8}" type="datetimeFigureOut">
              <a:rPr kumimoji="1" lang="ko-Kore-KR" altLang="en-US" smtClean="0"/>
              <a:t>2021. 2. 16.</a:t>
            </a:fld>
            <a:endParaRPr kumimoji="1" lang="ko-Kore-KR" altLang="en-US"/>
          </a:p>
        </p:txBody>
      </p:sp>
      <p:sp>
        <p:nvSpPr>
          <p:cNvPr id="5" name="바닥글 개체 틀 4">
            <a:extLst>
              <a:ext uri="{FF2B5EF4-FFF2-40B4-BE49-F238E27FC236}">
                <a16:creationId xmlns:a16="http://schemas.microsoft.com/office/drawing/2014/main" id="{E8517DEE-EA9D-3540-9A05-52C11C396B62}"/>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93C11866-44D6-EE40-BA3F-3751848B8BA9}"/>
              </a:ext>
            </a:extLst>
          </p:cNvPr>
          <p:cNvSpPr>
            <a:spLocks noGrp="1"/>
          </p:cNvSpPr>
          <p:nvPr>
            <p:ph type="sldNum" sz="quarter" idx="12"/>
          </p:nvPr>
        </p:nvSpPr>
        <p:spPr/>
        <p:txBody>
          <a:bodyPr/>
          <a:lstStyle/>
          <a:p>
            <a:fld id="{A6D162F8-E2F7-DE41-AF3D-908B475B0343}" type="slidenum">
              <a:rPr kumimoji="1" lang="ko-Kore-KR" altLang="en-US" smtClean="0"/>
              <a:t>‹#›</a:t>
            </a:fld>
            <a:endParaRPr kumimoji="1" lang="ko-Kore-KR" altLang="en-US"/>
          </a:p>
        </p:txBody>
      </p:sp>
    </p:spTree>
    <p:extLst>
      <p:ext uri="{BB962C8B-B14F-4D97-AF65-F5344CB8AC3E}">
        <p14:creationId xmlns:p14="http://schemas.microsoft.com/office/powerpoint/2010/main" val="3457496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161A2F-9FBA-DE44-94E5-BB1DE2F99AB5}"/>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BF61F9E3-18DF-934A-8906-16A9469C4D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559DA491-77AA-204B-8F47-553C91D09FD6}"/>
              </a:ext>
            </a:extLst>
          </p:cNvPr>
          <p:cNvSpPr>
            <a:spLocks noGrp="1"/>
          </p:cNvSpPr>
          <p:nvPr>
            <p:ph type="dt" sz="half" idx="10"/>
          </p:nvPr>
        </p:nvSpPr>
        <p:spPr/>
        <p:txBody>
          <a:bodyPr/>
          <a:lstStyle/>
          <a:p>
            <a:fld id="{920D158E-1E05-004D-9D9A-682CF16C99F8}" type="datetimeFigureOut">
              <a:rPr kumimoji="1" lang="ko-Kore-KR" altLang="en-US" smtClean="0"/>
              <a:t>2021. 2. 16.</a:t>
            </a:fld>
            <a:endParaRPr kumimoji="1" lang="ko-Kore-KR" altLang="en-US"/>
          </a:p>
        </p:txBody>
      </p:sp>
      <p:sp>
        <p:nvSpPr>
          <p:cNvPr id="5" name="바닥글 개체 틀 4">
            <a:extLst>
              <a:ext uri="{FF2B5EF4-FFF2-40B4-BE49-F238E27FC236}">
                <a16:creationId xmlns:a16="http://schemas.microsoft.com/office/drawing/2014/main" id="{20D7F51F-444B-B34C-B4D5-09CCADE36F59}"/>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8DED93B8-52B9-C040-965D-D86B01B48353}"/>
              </a:ext>
            </a:extLst>
          </p:cNvPr>
          <p:cNvSpPr>
            <a:spLocks noGrp="1"/>
          </p:cNvSpPr>
          <p:nvPr>
            <p:ph type="sldNum" sz="quarter" idx="12"/>
          </p:nvPr>
        </p:nvSpPr>
        <p:spPr/>
        <p:txBody>
          <a:bodyPr/>
          <a:lstStyle/>
          <a:p>
            <a:fld id="{A6D162F8-E2F7-DE41-AF3D-908B475B0343}" type="slidenum">
              <a:rPr kumimoji="1" lang="ko-Kore-KR" altLang="en-US" smtClean="0"/>
              <a:t>‹#›</a:t>
            </a:fld>
            <a:endParaRPr kumimoji="1" lang="ko-Kore-KR" altLang="en-US"/>
          </a:p>
        </p:txBody>
      </p:sp>
    </p:spTree>
    <p:extLst>
      <p:ext uri="{BB962C8B-B14F-4D97-AF65-F5344CB8AC3E}">
        <p14:creationId xmlns:p14="http://schemas.microsoft.com/office/powerpoint/2010/main" val="14130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1A7DE0-A997-7544-996C-735E7295614D}"/>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265D052C-6243-5646-881D-5BF5DC42E0A2}"/>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3197C36C-CE74-F94B-A77C-B646FD977B3B}"/>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F9134E99-6E73-1444-A624-033C7D40D0A1}"/>
              </a:ext>
            </a:extLst>
          </p:cNvPr>
          <p:cNvSpPr>
            <a:spLocks noGrp="1"/>
          </p:cNvSpPr>
          <p:nvPr>
            <p:ph type="dt" sz="half" idx="10"/>
          </p:nvPr>
        </p:nvSpPr>
        <p:spPr/>
        <p:txBody>
          <a:bodyPr/>
          <a:lstStyle/>
          <a:p>
            <a:fld id="{920D158E-1E05-004D-9D9A-682CF16C99F8}" type="datetimeFigureOut">
              <a:rPr kumimoji="1" lang="ko-Kore-KR" altLang="en-US" smtClean="0"/>
              <a:t>2021. 2. 16.</a:t>
            </a:fld>
            <a:endParaRPr kumimoji="1" lang="ko-Kore-KR" altLang="en-US"/>
          </a:p>
        </p:txBody>
      </p:sp>
      <p:sp>
        <p:nvSpPr>
          <p:cNvPr id="6" name="바닥글 개체 틀 5">
            <a:extLst>
              <a:ext uri="{FF2B5EF4-FFF2-40B4-BE49-F238E27FC236}">
                <a16:creationId xmlns:a16="http://schemas.microsoft.com/office/drawing/2014/main" id="{1800BF17-9B08-0740-928C-80A0E2B5D26B}"/>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5B433263-783D-174A-9DAA-D90DA6F339C8}"/>
              </a:ext>
            </a:extLst>
          </p:cNvPr>
          <p:cNvSpPr>
            <a:spLocks noGrp="1"/>
          </p:cNvSpPr>
          <p:nvPr>
            <p:ph type="sldNum" sz="quarter" idx="12"/>
          </p:nvPr>
        </p:nvSpPr>
        <p:spPr/>
        <p:txBody>
          <a:bodyPr/>
          <a:lstStyle/>
          <a:p>
            <a:fld id="{A6D162F8-E2F7-DE41-AF3D-908B475B0343}" type="slidenum">
              <a:rPr kumimoji="1" lang="ko-Kore-KR" altLang="en-US" smtClean="0"/>
              <a:t>‹#›</a:t>
            </a:fld>
            <a:endParaRPr kumimoji="1" lang="ko-Kore-KR" altLang="en-US"/>
          </a:p>
        </p:txBody>
      </p:sp>
    </p:spTree>
    <p:extLst>
      <p:ext uri="{BB962C8B-B14F-4D97-AF65-F5344CB8AC3E}">
        <p14:creationId xmlns:p14="http://schemas.microsoft.com/office/powerpoint/2010/main" val="78011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57F12D-8113-8C42-8CAE-D5CA8B058273}"/>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E88A376A-0206-1042-906B-683E9E13D3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FCD0A5BE-0C48-234B-BB4F-4B9E77BE318A}"/>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12436B83-85F7-E745-8054-BC73742703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A942506F-046B-A745-BE86-2C82FBE1BBA8}"/>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CCBE01BB-00AF-744C-9CA7-143A56686F51}"/>
              </a:ext>
            </a:extLst>
          </p:cNvPr>
          <p:cNvSpPr>
            <a:spLocks noGrp="1"/>
          </p:cNvSpPr>
          <p:nvPr>
            <p:ph type="dt" sz="half" idx="10"/>
          </p:nvPr>
        </p:nvSpPr>
        <p:spPr/>
        <p:txBody>
          <a:bodyPr/>
          <a:lstStyle/>
          <a:p>
            <a:fld id="{920D158E-1E05-004D-9D9A-682CF16C99F8}" type="datetimeFigureOut">
              <a:rPr kumimoji="1" lang="ko-Kore-KR" altLang="en-US" smtClean="0"/>
              <a:t>2021. 2. 16.</a:t>
            </a:fld>
            <a:endParaRPr kumimoji="1" lang="ko-Kore-KR" altLang="en-US"/>
          </a:p>
        </p:txBody>
      </p:sp>
      <p:sp>
        <p:nvSpPr>
          <p:cNvPr id="8" name="바닥글 개체 틀 7">
            <a:extLst>
              <a:ext uri="{FF2B5EF4-FFF2-40B4-BE49-F238E27FC236}">
                <a16:creationId xmlns:a16="http://schemas.microsoft.com/office/drawing/2014/main" id="{420D4CD5-BD1E-0E4D-A579-C98FF88D8D2A}"/>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76250268-91C7-0347-9EE3-81880B7A55CA}"/>
              </a:ext>
            </a:extLst>
          </p:cNvPr>
          <p:cNvSpPr>
            <a:spLocks noGrp="1"/>
          </p:cNvSpPr>
          <p:nvPr>
            <p:ph type="sldNum" sz="quarter" idx="12"/>
          </p:nvPr>
        </p:nvSpPr>
        <p:spPr/>
        <p:txBody>
          <a:bodyPr/>
          <a:lstStyle/>
          <a:p>
            <a:fld id="{A6D162F8-E2F7-DE41-AF3D-908B475B0343}" type="slidenum">
              <a:rPr kumimoji="1" lang="ko-Kore-KR" altLang="en-US" smtClean="0"/>
              <a:t>‹#›</a:t>
            </a:fld>
            <a:endParaRPr kumimoji="1" lang="ko-Kore-KR" altLang="en-US"/>
          </a:p>
        </p:txBody>
      </p:sp>
    </p:spTree>
    <p:extLst>
      <p:ext uri="{BB962C8B-B14F-4D97-AF65-F5344CB8AC3E}">
        <p14:creationId xmlns:p14="http://schemas.microsoft.com/office/powerpoint/2010/main" val="311429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920886-75B4-554F-BBC8-2D7F7C72A22C}"/>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2B5D176E-2497-C341-81B0-B05C71759514}"/>
              </a:ext>
            </a:extLst>
          </p:cNvPr>
          <p:cNvSpPr>
            <a:spLocks noGrp="1"/>
          </p:cNvSpPr>
          <p:nvPr>
            <p:ph type="dt" sz="half" idx="10"/>
          </p:nvPr>
        </p:nvSpPr>
        <p:spPr/>
        <p:txBody>
          <a:bodyPr/>
          <a:lstStyle/>
          <a:p>
            <a:fld id="{920D158E-1E05-004D-9D9A-682CF16C99F8}" type="datetimeFigureOut">
              <a:rPr kumimoji="1" lang="ko-Kore-KR" altLang="en-US" smtClean="0"/>
              <a:t>2021. 2. 16.</a:t>
            </a:fld>
            <a:endParaRPr kumimoji="1" lang="ko-Kore-KR" altLang="en-US"/>
          </a:p>
        </p:txBody>
      </p:sp>
      <p:sp>
        <p:nvSpPr>
          <p:cNvPr id="4" name="바닥글 개체 틀 3">
            <a:extLst>
              <a:ext uri="{FF2B5EF4-FFF2-40B4-BE49-F238E27FC236}">
                <a16:creationId xmlns:a16="http://schemas.microsoft.com/office/drawing/2014/main" id="{54D850AC-4DE2-534A-BD6C-9A40863F2B26}"/>
              </a:ext>
            </a:extLst>
          </p:cNvPr>
          <p:cNvSpPr>
            <a:spLocks noGrp="1"/>
          </p:cNvSpPr>
          <p:nvPr>
            <p:ph type="ftr" sz="quarter" idx="11"/>
          </p:nvPr>
        </p:nvSpPr>
        <p:spPr/>
        <p:txBody>
          <a:bodyPr/>
          <a:lstStyle/>
          <a:p>
            <a:endParaRPr kumimoji="1" lang="ko-Kore-KR" altLang="en-US"/>
          </a:p>
        </p:txBody>
      </p:sp>
      <p:sp>
        <p:nvSpPr>
          <p:cNvPr id="5" name="슬라이드 번호 개체 틀 4">
            <a:extLst>
              <a:ext uri="{FF2B5EF4-FFF2-40B4-BE49-F238E27FC236}">
                <a16:creationId xmlns:a16="http://schemas.microsoft.com/office/drawing/2014/main" id="{900B931D-DDA9-F740-AD0B-47419F921024}"/>
              </a:ext>
            </a:extLst>
          </p:cNvPr>
          <p:cNvSpPr>
            <a:spLocks noGrp="1"/>
          </p:cNvSpPr>
          <p:nvPr>
            <p:ph type="sldNum" sz="quarter" idx="12"/>
          </p:nvPr>
        </p:nvSpPr>
        <p:spPr/>
        <p:txBody>
          <a:bodyPr/>
          <a:lstStyle/>
          <a:p>
            <a:fld id="{A6D162F8-E2F7-DE41-AF3D-908B475B0343}" type="slidenum">
              <a:rPr kumimoji="1" lang="ko-Kore-KR" altLang="en-US" smtClean="0"/>
              <a:t>‹#›</a:t>
            </a:fld>
            <a:endParaRPr kumimoji="1" lang="ko-Kore-KR" altLang="en-US"/>
          </a:p>
        </p:txBody>
      </p:sp>
    </p:spTree>
    <p:extLst>
      <p:ext uri="{BB962C8B-B14F-4D97-AF65-F5344CB8AC3E}">
        <p14:creationId xmlns:p14="http://schemas.microsoft.com/office/powerpoint/2010/main" val="359012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65E886F-F079-EE46-935C-BFC5F6BFD44D}"/>
              </a:ext>
            </a:extLst>
          </p:cNvPr>
          <p:cNvSpPr>
            <a:spLocks noGrp="1"/>
          </p:cNvSpPr>
          <p:nvPr>
            <p:ph type="dt" sz="half" idx="10"/>
          </p:nvPr>
        </p:nvSpPr>
        <p:spPr/>
        <p:txBody>
          <a:bodyPr/>
          <a:lstStyle/>
          <a:p>
            <a:fld id="{920D158E-1E05-004D-9D9A-682CF16C99F8}" type="datetimeFigureOut">
              <a:rPr kumimoji="1" lang="ko-Kore-KR" altLang="en-US" smtClean="0"/>
              <a:t>2021. 2. 16.</a:t>
            </a:fld>
            <a:endParaRPr kumimoji="1" lang="ko-Kore-KR" altLang="en-US"/>
          </a:p>
        </p:txBody>
      </p:sp>
      <p:sp>
        <p:nvSpPr>
          <p:cNvPr id="3" name="바닥글 개체 틀 2">
            <a:extLst>
              <a:ext uri="{FF2B5EF4-FFF2-40B4-BE49-F238E27FC236}">
                <a16:creationId xmlns:a16="http://schemas.microsoft.com/office/drawing/2014/main" id="{3340AE42-256C-2442-A9A6-FE22A494F66B}"/>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8D2A97BD-DC05-294D-86FA-6E449D9654C6}"/>
              </a:ext>
            </a:extLst>
          </p:cNvPr>
          <p:cNvSpPr>
            <a:spLocks noGrp="1"/>
          </p:cNvSpPr>
          <p:nvPr>
            <p:ph type="sldNum" sz="quarter" idx="12"/>
          </p:nvPr>
        </p:nvSpPr>
        <p:spPr/>
        <p:txBody>
          <a:bodyPr/>
          <a:lstStyle/>
          <a:p>
            <a:fld id="{A6D162F8-E2F7-DE41-AF3D-908B475B0343}" type="slidenum">
              <a:rPr kumimoji="1" lang="ko-Kore-KR" altLang="en-US" smtClean="0"/>
              <a:t>‹#›</a:t>
            </a:fld>
            <a:endParaRPr kumimoji="1" lang="ko-Kore-KR" altLang="en-US"/>
          </a:p>
        </p:txBody>
      </p:sp>
    </p:spTree>
    <p:extLst>
      <p:ext uri="{BB962C8B-B14F-4D97-AF65-F5344CB8AC3E}">
        <p14:creationId xmlns:p14="http://schemas.microsoft.com/office/powerpoint/2010/main" val="287108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5FFAE7-88F7-894B-B9DB-E679B0EFBBAE}"/>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4510AFA5-D942-1A45-87DC-355A4EB7CC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C86E6384-058E-D446-96AF-77204200D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C07016F9-FC44-8A4F-9031-3383DA35DEB5}"/>
              </a:ext>
            </a:extLst>
          </p:cNvPr>
          <p:cNvSpPr>
            <a:spLocks noGrp="1"/>
          </p:cNvSpPr>
          <p:nvPr>
            <p:ph type="dt" sz="half" idx="10"/>
          </p:nvPr>
        </p:nvSpPr>
        <p:spPr/>
        <p:txBody>
          <a:bodyPr/>
          <a:lstStyle/>
          <a:p>
            <a:fld id="{920D158E-1E05-004D-9D9A-682CF16C99F8}" type="datetimeFigureOut">
              <a:rPr kumimoji="1" lang="ko-Kore-KR" altLang="en-US" smtClean="0"/>
              <a:t>2021. 2. 16.</a:t>
            </a:fld>
            <a:endParaRPr kumimoji="1" lang="ko-Kore-KR" altLang="en-US"/>
          </a:p>
        </p:txBody>
      </p:sp>
      <p:sp>
        <p:nvSpPr>
          <p:cNvPr id="6" name="바닥글 개체 틀 5">
            <a:extLst>
              <a:ext uri="{FF2B5EF4-FFF2-40B4-BE49-F238E27FC236}">
                <a16:creationId xmlns:a16="http://schemas.microsoft.com/office/drawing/2014/main" id="{9B025F53-5CE8-AA4C-A470-9B92632FBD05}"/>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9E53C900-97E2-3C46-A78D-EE5EE0C9F251}"/>
              </a:ext>
            </a:extLst>
          </p:cNvPr>
          <p:cNvSpPr>
            <a:spLocks noGrp="1"/>
          </p:cNvSpPr>
          <p:nvPr>
            <p:ph type="sldNum" sz="quarter" idx="12"/>
          </p:nvPr>
        </p:nvSpPr>
        <p:spPr/>
        <p:txBody>
          <a:bodyPr/>
          <a:lstStyle/>
          <a:p>
            <a:fld id="{A6D162F8-E2F7-DE41-AF3D-908B475B0343}" type="slidenum">
              <a:rPr kumimoji="1" lang="ko-Kore-KR" altLang="en-US" smtClean="0"/>
              <a:t>‹#›</a:t>
            </a:fld>
            <a:endParaRPr kumimoji="1" lang="ko-Kore-KR" altLang="en-US"/>
          </a:p>
        </p:txBody>
      </p:sp>
    </p:spTree>
    <p:extLst>
      <p:ext uri="{BB962C8B-B14F-4D97-AF65-F5344CB8AC3E}">
        <p14:creationId xmlns:p14="http://schemas.microsoft.com/office/powerpoint/2010/main" val="11017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67253A-DC0C-BB41-BAAC-A7784C9F66EC}"/>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80B1C9AF-4301-F141-BDD7-6A3343D4CE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FCFAF466-8CAC-8343-B812-71012C4AC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3E5D2E7D-550D-CB46-8ABA-390CA310A1DC}"/>
              </a:ext>
            </a:extLst>
          </p:cNvPr>
          <p:cNvSpPr>
            <a:spLocks noGrp="1"/>
          </p:cNvSpPr>
          <p:nvPr>
            <p:ph type="dt" sz="half" idx="10"/>
          </p:nvPr>
        </p:nvSpPr>
        <p:spPr/>
        <p:txBody>
          <a:bodyPr/>
          <a:lstStyle/>
          <a:p>
            <a:fld id="{920D158E-1E05-004D-9D9A-682CF16C99F8}" type="datetimeFigureOut">
              <a:rPr kumimoji="1" lang="ko-Kore-KR" altLang="en-US" smtClean="0"/>
              <a:t>2021. 2. 16.</a:t>
            </a:fld>
            <a:endParaRPr kumimoji="1" lang="ko-Kore-KR" altLang="en-US"/>
          </a:p>
        </p:txBody>
      </p:sp>
      <p:sp>
        <p:nvSpPr>
          <p:cNvPr id="6" name="바닥글 개체 틀 5">
            <a:extLst>
              <a:ext uri="{FF2B5EF4-FFF2-40B4-BE49-F238E27FC236}">
                <a16:creationId xmlns:a16="http://schemas.microsoft.com/office/drawing/2014/main" id="{FE0B79C0-26A2-4945-ACF9-AE9938405680}"/>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0AFE599A-3C09-9B44-B8EB-602CAE197AF2}"/>
              </a:ext>
            </a:extLst>
          </p:cNvPr>
          <p:cNvSpPr>
            <a:spLocks noGrp="1"/>
          </p:cNvSpPr>
          <p:nvPr>
            <p:ph type="sldNum" sz="quarter" idx="12"/>
          </p:nvPr>
        </p:nvSpPr>
        <p:spPr/>
        <p:txBody>
          <a:bodyPr/>
          <a:lstStyle/>
          <a:p>
            <a:fld id="{A6D162F8-E2F7-DE41-AF3D-908B475B0343}" type="slidenum">
              <a:rPr kumimoji="1" lang="ko-Kore-KR" altLang="en-US" smtClean="0"/>
              <a:t>‹#›</a:t>
            </a:fld>
            <a:endParaRPr kumimoji="1" lang="ko-Kore-KR" altLang="en-US"/>
          </a:p>
        </p:txBody>
      </p:sp>
    </p:spTree>
    <p:extLst>
      <p:ext uri="{BB962C8B-B14F-4D97-AF65-F5344CB8AC3E}">
        <p14:creationId xmlns:p14="http://schemas.microsoft.com/office/powerpoint/2010/main" val="1552474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FC4785-5013-EB44-9829-3CB13A1D50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B0F045F6-89DD-C34C-ACCC-680D4AC039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D28ED4A5-FC4A-1B43-B728-393F4C6673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D158E-1E05-004D-9D9A-682CF16C99F8}" type="datetimeFigureOut">
              <a:rPr kumimoji="1" lang="ko-Kore-KR" altLang="en-US" smtClean="0"/>
              <a:t>2021. 2. 16.</a:t>
            </a:fld>
            <a:endParaRPr kumimoji="1" lang="ko-Kore-KR" altLang="en-US"/>
          </a:p>
        </p:txBody>
      </p:sp>
      <p:sp>
        <p:nvSpPr>
          <p:cNvPr id="5" name="바닥글 개체 틀 4">
            <a:extLst>
              <a:ext uri="{FF2B5EF4-FFF2-40B4-BE49-F238E27FC236}">
                <a16:creationId xmlns:a16="http://schemas.microsoft.com/office/drawing/2014/main" id="{063BC967-5121-CE4A-A3AE-C1CEF8D72A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82E94006-3506-C049-A29B-5DF40D7EB7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162F8-E2F7-DE41-AF3D-908B475B0343}" type="slidenum">
              <a:rPr kumimoji="1" lang="ko-Kore-KR" altLang="en-US" smtClean="0"/>
              <a:t>‹#›</a:t>
            </a:fld>
            <a:endParaRPr kumimoji="1" lang="ko-Kore-KR" altLang="en-US"/>
          </a:p>
        </p:txBody>
      </p:sp>
    </p:spTree>
    <p:extLst>
      <p:ext uri="{BB962C8B-B14F-4D97-AF65-F5344CB8AC3E}">
        <p14:creationId xmlns:p14="http://schemas.microsoft.com/office/powerpoint/2010/main" val="742565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4.png"/><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15.png"/><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EAF2CF-56CE-3F43-B3C4-C2BACEFC0B25}"/>
              </a:ext>
            </a:extLst>
          </p:cNvPr>
          <p:cNvSpPr>
            <a:spLocks noGrp="1"/>
          </p:cNvSpPr>
          <p:nvPr>
            <p:ph type="ctrTitle"/>
          </p:nvPr>
        </p:nvSpPr>
        <p:spPr/>
        <p:txBody>
          <a:bodyPr/>
          <a:lstStyle/>
          <a:p>
            <a:r>
              <a:rPr kumimoji="1" lang="en-US" altLang="ko-Kore-KR" dirty="0">
                <a:solidFill>
                  <a:schemeClr val="bg1"/>
                </a:solidFill>
              </a:rPr>
              <a:t>Halide &amp; TVM seminar</a:t>
            </a:r>
            <a:endParaRPr kumimoji="1" lang="ko-Kore-KR" altLang="en-US" dirty="0">
              <a:solidFill>
                <a:schemeClr val="bg1"/>
              </a:solidFill>
            </a:endParaRPr>
          </a:p>
        </p:txBody>
      </p:sp>
      <p:sp>
        <p:nvSpPr>
          <p:cNvPr id="3" name="부제목 2">
            <a:extLst>
              <a:ext uri="{FF2B5EF4-FFF2-40B4-BE49-F238E27FC236}">
                <a16:creationId xmlns:a16="http://schemas.microsoft.com/office/drawing/2014/main" id="{17863C0B-16A5-8F49-BFBA-23ED842CFB51}"/>
              </a:ext>
            </a:extLst>
          </p:cNvPr>
          <p:cNvSpPr>
            <a:spLocks noGrp="1"/>
          </p:cNvSpPr>
          <p:nvPr>
            <p:ph type="subTitle" idx="1"/>
          </p:nvPr>
        </p:nvSpPr>
        <p:spPr>
          <a:xfrm>
            <a:off x="1524000" y="4317656"/>
            <a:ext cx="9144000" cy="1655762"/>
          </a:xfrm>
        </p:spPr>
        <p:txBody>
          <a:bodyPr/>
          <a:lstStyle/>
          <a:p>
            <a:r>
              <a:rPr kumimoji="1" lang="ko-Kore-KR" altLang="en-US" dirty="0">
                <a:solidFill>
                  <a:schemeClr val="bg1"/>
                </a:solidFill>
              </a:rPr>
              <a:t>김도희</a:t>
            </a:r>
          </a:p>
        </p:txBody>
      </p:sp>
      <p:sp>
        <p:nvSpPr>
          <p:cNvPr id="4" name="TextBox 3">
            <a:extLst>
              <a:ext uri="{FF2B5EF4-FFF2-40B4-BE49-F238E27FC236}">
                <a16:creationId xmlns:a16="http://schemas.microsoft.com/office/drawing/2014/main" id="{30A5920E-F705-F844-A3B4-079B43CD60A0}"/>
              </a:ext>
            </a:extLst>
          </p:cNvPr>
          <p:cNvSpPr txBox="1"/>
          <p:nvPr/>
        </p:nvSpPr>
        <p:spPr>
          <a:xfrm>
            <a:off x="10793506" y="6311152"/>
            <a:ext cx="1261884" cy="369332"/>
          </a:xfrm>
          <a:prstGeom prst="rect">
            <a:avLst/>
          </a:prstGeom>
          <a:noFill/>
        </p:spPr>
        <p:txBody>
          <a:bodyPr wrap="none" rtlCol="0">
            <a:spAutoFit/>
          </a:bodyPr>
          <a:lstStyle/>
          <a:p>
            <a:r>
              <a:rPr kumimoji="1" lang="en-US" altLang="ko-Kore-KR" dirty="0">
                <a:solidFill>
                  <a:schemeClr val="bg1"/>
                </a:solidFill>
              </a:rPr>
              <a:t>202</a:t>
            </a:r>
            <a:r>
              <a:rPr kumimoji="1" lang="en-US" altLang="ko-KR" dirty="0">
                <a:solidFill>
                  <a:schemeClr val="bg1"/>
                </a:solidFill>
              </a:rPr>
              <a:t>1</a:t>
            </a:r>
            <a:r>
              <a:rPr kumimoji="1" lang="en-US" altLang="ko-Kore-KR" dirty="0">
                <a:solidFill>
                  <a:schemeClr val="bg1"/>
                </a:solidFill>
              </a:rPr>
              <a:t>-02-16</a:t>
            </a:r>
            <a:endParaRPr kumimoji="1" lang="ko-Kore-KR" altLang="en-US" dirty="0">
              <a:solidFill>
                <a:schemeClr val="bg1"/>
              </a:solidFill>
            </a:endParaRPr>
          </a:p>
        </p:txBody>
      </p:sp>
    </p:spTree>
    <p:extLst>
      <p:ext uri="{BB962C8B-B14F-4D97-AF65-F5344CB8AC3E}">
        <p14:creationId xmlns:p14="http://schemas.microsoft.com/office/powerpoint/2010/main" val="323818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B82C1A1-9831-466F-BF06-D517FADDF1A3}"/>
              </a:ext>
            </a:extLst>
          </p:cNvPr>
          <p:cNvGrpSpPr/>
          <p:nvPr/>
        </p:nvGrpSpPr>
        <p:grpSpPr>
          <a:xfrm>
            <a:off x="8351288" y="2350254"/>
            <a:ext cx="1947142" cy="2316475"/>
            <a:chOff x="3352800" y="2025133"/>
            <a:chExt cx="2438400" cy="2900914"/>
          </a:xfrm>
        </p:grpSpPr>
        <p:pic>
          <p:nvPicPr>
            <p:cNvPr id="16" name="Picture 15" descr="A blurry image of a person&#10;&#10;Description automatically generated">
              <a:extLst>
                <a:ext uri="{FF2B5EF4-FFF2-40B4-BE49-F238E27FC236}">
                  <a16:creationId xmlns:a16="http://schemas.microsoft.com/office/drawing/2014/main" id="{F55C3974-E246-4800-ADE8-8ADBA7682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2025133"/>
              <a:ext cx="2438400" cy="2438400"/>
            </a:xfrm>
            <a:prstGeom prst="rect">
              <a:avLst/>
            </a:prstGeom>
          </p:spPr>
        </p:pic>
        <p:sp>
          <p:nvSpPr>
            <p:cNvPr id="18" name="TextBox 17">
              <a:extLst>
                <a:ext uri="{FF2B5EF4-FFF2-40B4-BE49-F238E27FC236}">
                  <a16:creationId xmlns:a16="http://schemas.microsoft.com/office/drawing/2014/main" id="{59B3FF5A-D9FF-4E26-9ED2-181FD64EC3C7}"/>
                </a:ext>
              </a:extLst>
            </p:cNvPr>
            <p:cNvSpPr txBox="1"/>
            <p:nvPr/>
          </p:nvSpPr>
          <p:spPr>
            <a:xfrm>
              <a:off x="3352800" y="4463534"/>
              <a:ext cx="2438400" cy="462513"/>
            </a:xfrm>
            <a:prstGeom prst="rect">
              <a:avLst/>
            </a:prstGeom>
            <a:noFill/>
          </p:spPr>
          <p:txBody>
            <a:bodyPr wrap="square" rtlCol="0">
              <a:spAutoFit/>
            </a:bodyPr>
            <a:lstStyle/>
            <a:p>
              <a:pPr algn="ctr"/>
              <a:r>
                <a:rPr lang="en-US" b="1" dirty="0">
                  <a:solidFill>
                    <a:schemeClr val="bg1"/>
                  </a:solidFill>
                </a:rPr>
                <a:t>vertical blur</a:t>
              </a:r>
              <a:endParaRPr lang="en-US" dirty="0">
                <a:solidFill>
                  <a:schemeClr val="bg1"/>
                </a:solidFill>
              </a:endParaRPr>
            </a:p>
          </p:txBody>
        </p:sp>
      </p:grpSp>
      <p:grpSp>
        <p:nvGrpSpPr>
          <p:cNvPr id="5" name="Group 4">
            <a:extLst>
              <a:ext uri="{FF2B5EF4-FFF2-40B4-BE49-F238E27FC236}">
                <a16:creationId xmlns:a16="http://schemas.microsoft.com/office/drawing/2014/main" id="{FEA97342-D89C-455E-BC69-92C414DA5FF4}"/>
              </a:ext>
            </a:extLst>
          </p:cNvPr>
          <p:cNvGrpSpPr/>
          <p:nvPr/>
        </p:nvGrpSpPr>
        <p:grpSpPr>
          <a:xfrm>
            <a:off x="6198716" y="2350255"/>
            <a:ext cx="1947142" cy="2316474"/>
            <a:chOff x="3352800" y="2025134"/>
            <a:chExt cx="2438400" cy="2900913"/>
          </a:xfrm>
        </p:grpSpPr>
        <p:pic>
          <p:nvPicPr>
            <p:cNvPr id="4" name="Picture 3" descr="A person walking by&#10;&#10;Description automatically generated">
              <a:extLst>
                <a:ext uri="{FF2B5EF4-FFF2-40B4-BE49-F238E27FC236}">
                  <a16:creationId xmlns:a16="http://schemas.microsoft.com/office/drawing/2014/main" id="{0E5FD59C-A9CF-4973-8A90-CB18FBEF9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2025134"/>
              <a:ext cx="2438400" cy="2438400"/>
            </a:xfrm>
            <a:prstGeom prst="rect">
              <a:avLst/>
            </a:prstGeom>
          </p:spPr>
        </p:pic>
        <p:sp>
          <p:nvSpPr>
            <p:cNvPr id="8" name="TextBox 7">
              <a:extLst>
                <a:ext uri="{FF2B5EF4-FFF2-40B4-BE49-F238E27FC236}">
                  <a16:creationId xmlns:a16="http://schemas.microsoft.com/office/drawing/2014/main" id="{1FA2B2EC-F7AF-4985-BFB4-5D6378B80EA6}"/>
                </a:ext>
              </a:extLst>
            </p:cNvPr>
            <p:cNvSpPr txBox="1"/>
            <p:nvPr/>
          </p:nvSpPr>
          <p:spPr>
            <a:xfrm>
              <a:off x="3352800" y="4463534"/>
              <a:ext cx="2438400" cy="462513"/>
            </a:xfrm>
            <a:prstGeom prst="rect">
              <a:avLst/>
            </a:prstGeom>
            <a:noFill/>
          </p:spPr>
          <p:txBody>
            <a:bodyPr wrap="square" rtlCol="0">
              <a:spAutoFit/>
            </a:bodyPr>
            <a:lstStyle/>
            <a:p>
              <a:pPr algn="ctr"/>
              <a:r>
                <a:rPr lang="en-US" b="1" dirty="0">
                  <a:solidFill>
                    <a:schemeClr val="bg1"/>
                  </a:solidFill>
                </a:rPr>
                <a:t>horizontal blur</a:t>
              </a:r>
              <a:endParaRPr lang="en-US" dirty="0">
                <a:solidFill>
                  <a:schemeClr val="bg1"/>
                </a:solidFill>
              </a:endParaRPr>
            </a:p>
          </p:txBody>
        </p:sp>
      </p:grpSp>
      <p:grpSp>
        <p:nvGrpSpPr>
          <p:cNvPr id="13" name="Group 12">
            <a:extLst>
              <a:ext uri="{FF2B5EF4-FFF2-40B4-BE49-F238E27FC236}">
                <a16:creationId xmlns:a16="http://schemas.microsoft.com/office/drawing/2014/main" id="{D2C8E2C4-C9D9-482B-82C0-4BB497A3B926}"/>
              </a:ext>
            </a:extLst>
          </p:cNvPr>
          <p:cNvGrpSpPr/>
          <p:nvPr/>
        </p:nvGrpSpPr>
        <p:grpSpPr>
          <a:xfrm>
            <a:off x="1893570" y="2350255"/>
            <a:ext cx="1947142" cy="2316474"/>
            <a:chOff x="3352800" y="2025134"/>
            <a:chExt cx="2438400" cy="2900913"/>
          </a:xfrm>
        </p:grpSpPr>
        <p:pic>
          <p:nvPicPr>
            <p:cNvPr id="14" name="Picture 13" descr="A close up of a logo&#10;&#10;Description automatically generated">
              <a:extLst>
                <a:ext uri="{FF2B5EF4-FFF2-40B4-BE49-F238E27FC236}">
                  <a16:creationId xmlns:a16="http://schemas.microsoft.com/office/drawing/2014/main" id="{E1DEB1A2-EADC-4F0B-BF80-D01AFDD23D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800" y="2025134"/>
              <a:ext cx="2438400" cy="2438400"/>
            </a:xfrm>
            <a:prstGeom prst="rect">
              <a:avLst/>
            </a:prstGeom>
          </p:spPr>
        </p:pic>
        <p:sp>
          <p:nvSpPr>
            <p:cNvPr id="17" name="TextBox 16">
              <a:extLst>
                <a:ext uri="{FF2B5EF4-FFF2-40B4-BE49-F238E27FC236}">
                  <a16:creationId xmlns:a16="http://schemas.microsoft.com/office/drawing/2014/main" id="{D182332C-984A-45EC-86EE-C0247C042B57}"/>
                </a:ext>
              </a:extLst>
            </p:cNvPr>
            <p:cNvSpPr txBox="1"/>
            <p:nvPr/>
          </p:nvSpPr>
          <p:spPr>
            <a:xfrm>
              <a:off x="3352800" y="4463534"/>
              <a:ext cx="2438400" cy="462513"/>
            </a:xfrm>
            <a:prstGeom prst="rect">
              <a:avLst/>
            </a:prstGeom>
            <a:noFill/>
          </p:spPr>
          <p:txBody>
            <a:bodyPr wrap="square" rtlCol="0">
              <a:spAutoFit/>
            </a:bodyPr>
            <a:lstStyle/>
            <a:p>
              <a:pPr algn="ctr"/>
              <a:r>
                <a:rPr lang="en-US" b="1" dirty="0">
                  <a:solidFill>
                    <a:schemeClr val="bg1"/>
                  </a:solidFill>
                </a:rPr>
                <a:t>input</a:t>
              </a:r>
            </a:p>
          </p:txBody>
        </p:sp>
      </p:grpSp>
      <p:grpSp>
        <p:nvGrpSpPr>
          <p:cNvPr id="19" name="Group 18">
            <a:extLst>
              <a:ext uri="{FF2B5EF4-FFF2-40B4-BE49-F238E27FC236}">
                <a16:creationId xmlns:a16="http://schemas.microsoft.com/office/drawing/2014/main" id="{AB384455-B9E4-4841-BBF8-70937FB1AB0E}"/>
              </a:ext>
            </a:extLst>
          </p:cNvPr>
          <p:cNvGrpSpPr/>
          <p:nvPr/>
        </p:nvGrpSpPr>
        <p:grpSpPr>
          <a:xfrm>
            <a:off x="4046143" y="2350254"/>
            <a:ext cx="1947143" cy="2316476"/>
            <a:chOff x="2522142" y="2350253"/>
            <a:chExt cx="1947143" cy="2316476"/>
          </a:xfrm>
        </p:grpSpPr>
        <p:pic>
          <p:nvPicPr>
            <p:cNvPr id="12" name="Picture 11" descr="A screenshot of a cell phone&#10;&#10;Description automatically generated">
              <a:extLst>
                <a:ext uri="{FF2B5EF4-FFF2-40B4-BE49-F238E27FC236}">
                  <a16:creationId xmlns:a16="http://schemas.microsoft.com/office/drawing/2014/main" id="{0A7BB08B-0B38-41D2-A145-03CA94DE56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2142" y="2350253"/>
              <a:ext cx="1947142" cy="1947142"/>
            </a:xfrm>
            <a:prstGeom prst="rect">
              <a:avLst/>
            </a:prstGeom>
          </p:spPr>
        </p:pic>
        <p:sp>
          <p:nvSpPr>
            <p:cNvPr id="20" name="TextBox 19">
              <a:extLst>
                <a:ext uri="{FF2B5EF4-FFF2-40B4-BE49-F238E27FC236}">
                  <a16:creationId xmlns:a16="http://schemas.microsoft.com/office/drawing/2014/main" id="{4E58A5FE-FE37-4662-A3F8-9BE874912B3C}"/>
                </a:ext>
              </a:extLst>
            </p:cNvPr>
            <p:cNvSpPr txBox="1"/>
            <p:nvPr/>
          </p:nvSpPr>
          <p:spPr>
            <a:xfrm>
              <a:off x="2522143" y="4297397"/>
              <a:ext cx="1947142" cy="369332"/>
            </a:xfrm>
            <a:prstGeom prst="rect">
              <a:avLst/>
            </a:prstGeom>
            <a:noFill/>
          </p:spPr>
          <p:txBody>
            <a:bodyPr wrap="square" rtlCol="0">
              <a:spAutoFit/>
            </a:bodyPr>
            <a:lstStyle/>
            <a:p>
              <a:pPr algn="ctr"/>
              <a:r>
                <a:rPr lang="en-US" b="1" dirty="0">
                  <a:solidFill>
                    <a:schemeClr val="bg1"/>
                  </a:solidFill>
                </a:rPr>
                <a:t>extend boundary</a:t>
              </a:r>
              <a:endParaRPr lang="en-US" dirty="0">
                <a:solidFill>
                  <a:schemeClr val="bg1"/>
                </a:solidFill>
              </a:endParaRPr>
            </a:p>
          </p:txBody>
        </p:sp>
        <p:sp>
          <p:nvSpPr>
            <p:cNvPr id="21" name="Rectangle 20">
              <a:extLst>
                <a:ext uri="{FF2B5EF4-FFF2-40B4-BE49-F238E27FC236}">
                  <a16:creationId xmlns:a16="http://schemas.microsoft.com/office/drawing/2014/main" id="{A76E2454-EC2B-4E43-A589-1E49DB70AEAE}"/>
                </a:ext>
              </a:extLst>
            </p:cNvPr>
            <p:cNvSpPr/>
            <p:nvPr/>
          </p:nvSpPr>
          <p:spPr>
            <a:xfrm>
              <a:off x="2522144" y="2350254"/>
              <a:ext cx="63102" cy="1947142"/>
            </a:xfrm>
            <a:prstGeom prst="rect">
              <a:avLst/>
            </a:prstGeom>
            <a:solidFill>
              <a:schemeClr val="accent2">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C449DB-C9D7-4670-961A-12F0840AF910}"/>
                </a:ext>
              </a:extLst>
            </p:cNvPr>
            <p:cNvSpPr/>
            <p:nvPr/>
          </p:nvSpPr>
          <p:spPr>
            <a:xfrm>
              <a:off x="4406183" y="2350254"/>
              <a:ext cx="63102" cy="1947142"/>
            </a:xfrm>
            <a:prstGeom prst="rect">
              <a:avLst/>
            </a:prstGeom>
            <a:solidFill>
              <a:schemeClr val="accent2">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3297E61-FD26-4CD5-BE8B-9BAE7291E5AF}"/>
                </a:ext>
              </a:extLst>
            </p:cNvPr>
            <p:cNvSpPr/>
            <p:nvPr/>
          </p:nvSpPr>
          <p:spPr>
            <a:xfrm rot="5400000">
              <a:off x="3464811" y="1470688"/>
              <a:ext cx="61806" cy="1820936"/>
            </a:xfrm>
            <a:prstGeom prst="rect">
              <a:avLst/>
            </a:prstGeom>
            <a:solidFill>
              <a:schemeClr val="accent2">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D53E77E-2657-4B4C-A5A2-D45BFAA293E4}"/>
                </a:ext>
              </a:extLst>
            </p:cNvPr>
            <p:cNvSpPr/>
            <p:nvPr/>
          </p:nvSpPr>
          <p:spPr>
            <a:xfrm rot="5400000">
              <a:off x="3464811" y="3356025"/>
              <a:ext cx="61806" cy="1820936"/>
            </a:xfrm>
            <a:prstGeom prst="rect">
              <a:avLst/>
            </a:prstGeom>
            <a:solidFill>
              <a:schemeClr val="accent2">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930B00F4-668D-C448-8BF5-6647C8FE687E}"/>
              </a:ext>
            </a:extLst>
          </p:cNvPr>
          <p:cNvSpPr txBox="1"/>
          <p:nvPr/>
        </p:nvSpPr>
        <p:spPr>
          <a:xfrm>
            <a:off x="218660" y="278295"/>
            <a:ext cx="10863469" cy="584775"/>
          </a:xfrm>
          <a:prstGeom prst="rect">
            <a:avLst/>
          </a:prstGeom>
          <a:noFill/>
        </p:spPr>
        <p:txBody>
          <a:bodyPr wrap="square" rtlCol="0">
            <a:spAutoFit/>
          </a:bodyPr>
          <a:lstStyle/>
          <a:p>
            <a:r>
              <a:rPr kumimoji="1" lang="en-US" altLang="ko-Kore-KR" sz="3200" b="1" dirty="0">
                <a:solidFill>
                  <a:schemeClr val="bg1"/>
                </a:solidFill>
                <a:latin typeface="Calibri" panose="020F0502020204030204" pitchFamily="34" charset="0"/>
                <a:cs typeface="Calibri" panose="020F0502020204030204" pitchFamily="34" charset="0"/>
              </a:rPr>
              <a:t>(1-3) Halide – Halide example – Two stage blur</a:t>
            </a:r>
            <a:endParaRPr kumimoji="1" lang="ko-Kore-KR" alt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453441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96B93E10-E573-8F45-8FD8-779327D71323}"/>
              </a:ext>
            </a:extLst>
          </p:cNvPr>
          <p:cNvPicPr>
            <a:picLocks noChangeAspect="1"/>
          </p:cNvPicPr>
          <p:nvPr/>
        </p:nvPicPr>
        <p:blipFill>
          <a:blip r:embed="rId3"/>
          <a:stretch>
            <a:fillRect/>
          </a:stretch>
        </p:blipFill>
        <p:spPr>
          <a:xfrm>
            <a:off x="0" y="0"/>
            <a:ext cx="9291860" cy="6858000"/>
          </a:xfrm>
          <a:prstGeom prst="rect">
            <a:avLst/>
          </a:prstGeom>
        </p:spPr>
      </p:pic>
      <p:sp>
        <p:nvSpPr>
          <p:cNvPr id="7" name="TextBox 6">
            <a:extLst>
              <a:ext uri="{FF2B5EF4-FFF2-40B4-BE49-F238E27FC236}">
                <a16:creationId xmlns:a16="http://schemas.microsoft.com/office/drawing/2014/main" id="{003E6A18-7072-8842-BAA1-88D40A54DE1D}"/>
              </a:ext>
            </a:extLst>
          </p:cNvPr>
          <p:cNvSpPr txBox="1"/>
          <p:nvPr/>
        </p:nvSpPr>
        <p:spPr>
          <a:xfrm>
            <a:off x="6251944" y="-212651"/>
            <a:ext cx="3039916" cy="7070652"/>
          </a:xfrm>
          <a:prstGeom prst="rect">
            <a:avLst/>
          </a:prstGeom>
          <a:solidFill>
            <a:schemeClr val="tx1">
              <a:lumMod val="85000"/>
              <a:lumOff val="15000"/>
            </a:schemeClr>
          </a:solidFill>
        </p:spPr>
        <p:txBody>
          <a:bodyPr wrap="square" rtlCol="0">
            <a:spAutoFit/>
          </a:bodyPr>
          <a:lstStyle/>
          <a:p>
            <a:endParaRPr kumimoji="1" lang="ko-Kore-KR" altLang="en-US" dirty="0"/>
          </a:p>
        </p:txBody>
      </p:sp>
      <p:sp>
        <p:nvSpPr>
          <p:cNvPr id="49" name="Content Placeholder 13">
            <a:extLst>
              <a:ext uri="{FF2B5EF4-FFF2-40B4-BE49-F238E27FC236}">
                <a16:creationId xmlns:a16="http://schemas.microsoft.com/office/drawing/2014/main" id="{C1F75EC7-D624-CC4C-84A7-F6071D2BECDE}"/>
              </a:ext>
            </a:extLst>
          </p:cNvPr>
          <p:cNvSpPr>
            <a:spLocks noGrp="1"/>
          </p:cNvSpPr>
          <p:nvPr>
            <p:ph idx="1"/>
          </p:nvPr>
        </p:nvSpPr>
        <p:spPr>
          <a:xfrm>
            <a:off x="6509674" y="2048558"/>
            <a:ext cx="5564372" cy="3092881"/>
          </a:xfrm>
        </p:spPr>
        <p:txBody>
          <a:bodyPr>
            <a:normAutofit/>
          </a:bodyPr>
          <a:lstStyle/>
          <a:p>
            <a:r>
              <a:rPr lang="en-US" sz="2400" dirty="0">
                <a:solidFill>
                  <a:schemeClr val="bg1"/>
                </a:solidFill>
              </a:rPr>
              <a:t>If images are row-major, this will write to a different cache line on every iteration</a:t>
            </a:r>
          </a:p>
          <a:p>
            <a:endParaRPr lang="en-US" sz="2400" dirty="0">
              <a:solidFill>
                <a:schemeClr val="bg1"/>
              </a:solidFill>
            </a:endParaRPr>
          </a:p>
          <a:p>
            <a:r>
              <a:rPr lang="en-US" sz="2400" dirty="0">
                <a:solidFill>
                  <a:schemeClr val="bg1"/>
                </a:solidFill>
              </a:rPr>
              <a:t>Benchmark on 4-megapixel image. </a:t>
            </a:r>
            <a:br>
              <a:rPr lang="en-US" sz="2400" dirty="0">
                <a:solidFill>
                  <a:schemeClr val="bg1"/>
                </a:solidFill>
              </a:rPr>
            </a:br>
            <a:r>
              <a:rPr lang="en-US" sz="2400" dirty="0">
                <a:solidFill>
                  <a:schemeClr val="bg1"/>
                </a:solidFill>
              </a:rPr>
              <a:t>Run on Intel i9-7900X, 32 GB RAM</a:t>
            </a:r>
            <a:br>
              <a:rPr lang="en-US" sz="2400" dirty="0">
                <a:solidFill>
                  <a:schemeClr val="bg1"/>
                </a:solidFill>
              </a:rPr>
            </a:br>
            <a:endParaRPr lang="en-US" sz="2400" dirty="0">
              <a:solidFill>
                <a:schemeClr val="bg1"/>
              </a:solidFill>
            </a:endParaRPr>
          </a:p>
          <a:p>
            <a:r>
              <a:rPr lang="en-US" sz="2400" b="1" dirty="0">
                <a:solidFill>
                  <a:schemeClr val="accent4"/>
                </a:solidFill>
              </a:rPr>
              <a:t>100ms</a:t>
            </a:r>
            <a:endParaRPr lang="en-US" sz="2400" dirty="0"/>
          </a:p>
        </p:txBody>
      </p:sp>
    </p:spTree>
    <p:extLst>
      <p:ext uri="{BB962C8B-B14F-4D97-AF65-F5344CB8AC3E}">
        <p14:creationId xmlns:p14="http://schemas.microsoft.com/office/powerpoint/2010/main" val="24848548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B9E73D3D-4EC6-FE42-A546-8D719D9E92B1}"/>
              </a:ext>
            </a:extLst>
          </p:cNvPr>
          <p:cNvPicPr>
            <a:picLocks noChangeAspect="1"/>
          </p:cNvPicPr>
          <p:nvPr/>
        </p:nvPicPr>
        <p:blipFill>
          <a:blip r:embed="rId3"/>
          <a:stretch>
            <a:fillRect/>
          </a:stretch>
        </p:blipFill>
        <p:spPr>
          <a:xfrm>
            <a:off x="389626" y="0"/>
            <a:ext cx="5706374" cy="6858000"/>
          </a:xfrm>
          <a:prstGeom prst="rect">
            <a:avLst/>
          </a:prstGeom>
        </p:spPr>
      </p:pic>
      <p:pic>
        <p:nvPicPr>
          <p:cNvPr id="11" name="그림 10">
            <a:extLst>
              <a:ext uri="{FF2B5EF4-FFF2-40B4-BE49-F238E27FC236}">
                <a16:creationId xmlns:a16="http://schemas.microsoft.com/office/drawing/2014/main" id="{94C6A651-AA7C-8A4B-90FB-37D90B9449C4}"/>
              </a:ext>
            </a:extLst>
          </p:cNvPr>
          <p:cNvPicPr>
            <a:picLocks noChangeAspect="1"/>
          </p:cNvPicPr>
          <p:nvPr/>
        </p:nvPicPr>
        <p:blipFill>
          <a:blip r:embed="rId4"/>
          <a:stretch>
            <a:fillRect/>
          </a:stretch>
        </p:blipFill>
        <p:spPr>
          <a:xfrm>
            <a:off x="7366589" y="1740933"/>
            <a:ext cx="3376133" cy="3376133"/>
          </a:xfrm>
          <a:prstGeom prst="rect">
            <a:avLst/>
          </a:prstGeom>
        </p:spPr>
      </p:pic>
    </p:spTree>
    <p:extLst>
      <p:ext uri="{BB962C8B-B14F-4D97-AF65-F5344CB8AC3E}">
        <p14:creationId xmlns:p14="http://schemas.microsoft.com/office/powerpoint/2010/main" val="32440350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F922029E-D424-5349-AAB1-5F771F79E408}"/>
              </a:ext>
            </a:extLst>
          </p:cNvPr>
          <p:cNvPicPr>
            <a:picLocks noChangeAspect="1"/>
          </p:cNvPicPr>
          <p:nvPr/>
        </p:nvPicPr>
        <p:blipFill>
          <a:blip r:embed="rId3"/>
          <a:stretch>
            <a:fillRect/>
          </a:stretch>
        </p:blipFill>
        <p:spPr>
          <a:xfrm>
            <a:off x="0" y="0"/>
            <a:ext cx="9213448" cy="6858000"/>
          </a:xfrm>
          <a:prstGeom prst="rect">
            <a:avLst/>
          </a:prstGeom>
        </p:spPr>
      </p:pic>
      <p:sp>
        <p:nvSpPr>
          <p:cNvPr id="5" name="TextBox 4">
            <a:extLst>
              <a:ext uri="{FF2B5EF4-FFF2-40B4-BE49-F238E27FC236}">
                <a16:creationId xmlns:a16="http://schemas.microsoft.com/office/drawing/2014/main" id="{DE340219-CEBC-D347-9B1E-B7968D1917BE}"/>
              </a:ext>
            </a:extLst>
          </p:cNvPr>
          <p:cNvSpPr txBox="1"/>
          <p:nvPr/>
        </p:nvSpPr>
        <p:spPr>
          <a:xfrm>
            <a:off x="6932428" y="-106326"/>
            <a:ext cx="3039916" cy="7070652"/>
          </a:xfrm>
          <a:prstGeom prst="rect">
            <a:avLst/>
          </a:prstGeom>
          <a:solidFill>
            <a:schemeClr val="tx1">
              <a:lumMod val="85000"/>
              <a:lumOff val="15000"/>
            </a:schemeClr>
          </a:solidFill>
        </p:spPr>
        <p:txBody>
          <a:bodyPr wrap="square" rtlCol="0">
            <a:spAutoFit/>
          </a:bodyPr>
          <a:lstStyle/>
          <a:p>
            <a:endParaRPr kumimoji="1" lang="ko-Kore-KR" altLang="en-US" dirty="0"/>
          </a:p>
        </p:txBody>
      </p:sp>
      <p:sp>
        <p:nvSpPr>
          <p:cNvPr id="4" name="Content Placeholder 13">
            <a:extLst>
              <a:ext uri="{FF2B5EF4-FFF2-40B4-BE49-F238E27FC236}">
                <a16:creationId xmlns:a16="http://schemas.microsoft.com/office/drawing/2014/main" id="{5EA57530-4D7D-B449-B48E-93944D7D1F39}"/>
              </a:ext>
            </a:extLst>
          </p:cNvPr>
          <p:cNvSpPr>
            <a:spLocks noGrp="1"/>
          </p:cNvSpPr>
          <p:nvPr>
            <p:ph idx="1"/>
          </p:nvPr>
        </p:nvSpPr>
        <p:spPr>
          <a:xfrm>
            <a:off x="8452386" y="3182729"/>
            <a:ext cx="3039916" cy="492542"/>
          </a:xfrm>
        </p:spPr>
        <p:txBody>
          <a:bodyPr>
            <a:noAutofit/>
          </a:bodyPr>
          <a:lstStyle/>
          <a:p>
            <a:r>
              <a:rPr lang="en-US" sz="3600" dirty="0">
                <a:solidFill>
                  <a:schemeClr val="bg1"/>
                </a:solidFill>
              </a:rPr>
              <a:t>Just </a:t>
            </a:r>
            <a:r>
              <a:rPr lang="en-US" sz="3600" dirty="0" err="1">
                <a:solidFill>
                  <a:schemeClr val="bg1"/>
                </a:solidFill>
              </a:rPr>
              <a:t>inlining</a:t>
            </a:r>
            <a:r>
              <a:rPr lang="en-US" sz="3600" dirty="0">
                <a:solidFill>
                  <a:schemeClr val="bg1"/>
                </a:solidFill>
              </a:rPr>
              <a:t>…</a:t>
            </a:r>
            <a:endParaRPr lang="en-US" sz="3600" dirty="0"/>
          </a:p>
        </p:txBody>
      </p:sp>
      <p:sp>
        <p:nvSpPr>
          <p:cNvPr id="6" name="Content Placeholder 8">
            <a:extLst>
              <a:ext uri="{FF2B5EF4-FFF2-40B4-BE49-F238E27FC236}">
                <a16:creationId xmlns:a16="http://schemas.microsoft.com/office/drawing/2014/main" id="{867AEE16-1ECC-404A-BC00-98888B6708B9}"/>
              </a:ext>
            </a:extLst>
          </p:cNvPr>
          <p:cNvSpPr txBox="1">
            <a:spLocks/>
          </p:cNvSpPr>
          <p:nvPr/>
        </p:nvSpPr>
        <p:spPr>
          <a:xfrm>
            <a:off x="9041595" y="0"/>
            <a:ext cx="3475279" cy="4925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accent2"/>
                </a:solidFill>
              </a:rPr>
              <a:t>Serial = 8ms / 13x</a:t>
            </a:r>
          </a:p>
        </p:txBody>
      </p:sp>
    </p:spTree>
    <p:extLst>
      <p:ext uri="{BB962C8B-B14F-4D97-AF65-F5344CB8AC3E}">
        <p14:creationId xmlns:p14="http://schemas.microsoft.com/office/powerpoint/2010/main" val="341883399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2B7A38D-7439-497B-9D4B-C49641ABC4D3}"/>
              </a:ext>
            </a:extLst>
          </p:cNvPr>
          <p:cNvSpPr>
            <a:spLocks noGrp="1"/>
          </p:cNvSpPr>
          <p:nvPr>
            <p:ph sz="half" idx="2"/>
          </p:nvPr>
        </p:nvSpPr>
        <p:spPr>
          <a:xfrm>
            <a:off x="6124421" y="3575305"/>
            <a:ext cx="3886200" cy="323165"/>
          </a:xfrm>
        </p:spPr>
        <p:txBody>
          <a:bodyPr>
            <a:noAutofit/>
          </a:bodyPr>
          <a:lstStyle/>
          <a:p>
            <a:pPr marL="0" indent="0">
              <a:buNone/>
            </a:pPr>
            <a:r>
              <a:rPr lang="en-US" sz="1500" dirty="0">
                <a:solidFill>
                  <a:schemeClr val="accent2"/>
                </a:solidFill>
                <a:latin typeface="JetBrains Mono" panose="020B0509020102050004" pitchFamily="49" charset="0"/>
              </a:rPr>
              <a:t>allocate</a:t>
            </a:r>
            <a:r>
              <a:rPr lang="en-US" sz="1500" dirty="0">
                <a:solidFill>
                  <a:schemeClr val="bg1"/>
                </a:solidFill>
                <a:latin typeface="JetBrains Mono" panose="020B0509020102050004" pitchFamily="49" charset="0"/>
              </a:rPr>
              <a:t> input_16; </a:t>
            </a:r>
            <a:r>
              <a:rPr lang="en-US" sz="1500" dirty="0" err="1">
                <a:solidFill>
                  <a:schemeClr val="bg1"/>
                </a:solidFill>
                <a:latin typeface="JetBrains Mono" panose="020B0509020102050004" pitchFamily="49" charset="0"/>
              </a:rPr>
              <a:t>blur_x</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9" name="Content Placeholder 8">
            <a:extLst>
              <a:ext uri="{FF2B5EF4-FFF2-40B4-BE49-F238E27FC236}">
                <a16:creationId xmlns:a16="http://schemas.microsoft.com/office/drawing/2014/main" id="{51C6C7A7-D4CB-4ADD-8D8A-E8C59E449F5F}"/>
              </a:ext>
            </a:extLst>
          </p:cNvPr>
          <p:cNvSpPr>
            <a:spLocks noGrp="1"/>
          </p:cNvSpPr>
          <p:nvPr>
            <p:ph sz="half" idx="14"/>
          </p:nvPr>
        </p:nvSpPr>
        <p:spPr>
          <a:xfrm>
            <a:off x="9367036" y="117057"/>
            <a:ext cx="2586055" cy="360695"/>
          </a:xfrm>
        </p:spPr>
        <p:txBody>
          <a:bodyPr>
            <a:normAutofit/>
          </a:bodyPr>
          <a:lstStyle/>
          <a:p>
            <a:pPr algn="ctr"/>
            <a:r>
              <a:rPr lang="en-US" dirty="0"/>
              <a:t>Vector = 3.3ms / 30x</a:t>
            </a:r>
          </a:p>
        </p:txBody>
      </p:sp>
      <p:sp>
        <p:nvSpPr>
          <p:cNvPr id="8" name="TextBox 7">
            <a:extLst>
              <a:ext uri="{FF2B5EF4-FFF2-40B4-BE49-F238E27FC236}">
                <a16:creationId xmlns:a16="http://schemas.microsoft.com/office/drawing/2014/main" id="{64F2AB35-54FA-490E-A27A-3682840E7413}"/>
              </a:ext>
            </a:extLst>
          </p:cNvPr>
          <p:cNvSpPr txBox="1"/>
          <p:nvPr/>
        </p:nvSpPr>
        <p:spPr>
          <a:xfrm>
            <a:off x="6124422" y="3828819"/>
            <a:ext cx="909511" cy="323165"/>
          </a:xfrm>
          <a:prstGeom prst="rect">
            <a:avLst/>
          </a:prstGeom>
          <a:noFill/>
        </p:spPr>
        <p:txBody>
          <a:bodyPr wrap="square">
            <a:spAutoFit/>
          </a:bodyPr>
          <a:lstStyle/>
          <a:p>
            <a:r>
              <a:rPr lang="en-US" sz="1500" dirty="0">
                <a:solidFill>
                  <a:schemeClr val="accent2"/>
                </a:solidFill>
                <a:latin typeface="JetBrains Mono" panose="020B0509020102050004" pitchFamily="49" charset="0"/>
              </a:rPr>
              <a:t>for</a:t>
            </a:r>
            <a:r>
              <a:rPr lang="en-US" sz="1500" dirty="0">
                <a:latin typeface="JetBrains Mono" panose="020B0509020102050004" pitchFamily="49" charset="0"/>
              </a:rPr>
              <a:t> </a:t>
            </a:r>
            <a:r>
              <a:rPr lang="en-US" sz="1500" dirty="0">
                <a:solidFill>
                  <a:schemeClr val="bg1"/>
                </a:solidFill>
                <a:latin typeface="JetBrains Mono" panose="020B0509020102050004" pitchFamily="49" charset="0"/>
              </a:rPr>
              <a:t>y:</a:t>
            </a:r>
            <a:endParaRPr lang="en-US" sz="1500" dirty="0">
              <a:solidFill>
                <a:schemeClr val="bg1"/>
              </a:solidFill>
            </a:endParaRPr>
          </a:p>
        </p:txBody>
      </p:sp>
      <p:sp>
        <p:nvSpPr>
          <p:cNvPr id="3" name="TextBox 2">
            <a:extLst>
              <a:ext uri="{FF2B5EF4-FFF2-40B4-BE49-F238E27FC236}">
                <a16:creationId xmlns:a16="http://schemas.microsoft.com/office/drawing/2014/main" id="{9A861A11-EC9B-421F-A635-B32E56EE175C}"/>
              </a:ext>
            </a:extLst>
          </p:cNvPr>
          <p:cNvSpPr txBox="1"/>
          <p:nvPr/>
        </p:nvSpPr>
        <p:spPr>
          <a:xfrm>
            <a:off x="6355059" y="4082333"/>
            <a:ext cx="909511" cy="323165"/>
          </a:xfrm>
          <a:prstGeom prst="rect">
            <a:avLst/>
          </a:prstGeom>
          <a:noFill/>
        </p:spPr>
        <p:txBody>
          <a:bodyPr wrap="square">
            <a:spAutoFit/>
          </a:bodyPr>
          <a:lstStyle/>
          <a:p>
            <a:r>
              <a:rPr lang="en-US" sz="1500" dirty="0">
                <a:solidFill>
                  <a:schemeClr val="accent2"/>
                </a:solidFill>
                <a:latin typeface="JetBrains Mono" panose="020B0509020102050004" pitchFamily="49" charset="0"/>
              </a:rPr>
              <a:t>for</a:t>
            </a:r>
            <a:r>
              <a:rPr lang="en-US" sz="1500" dirty="0">
                <a:latin typeface="JetBrains Mono" panose="020B0509020102050004" pitchFamily="49" charset="0"/>
              </a:rPr>
              <a:t> </a:t>
            </a:r>
            <a:r>
              <a:rPr lang="en-US" sz="1500" dirty="0">
                <a:solidFill>
                  <a:schemeClr val="bg1"/>
                </a:solidFill>
                <a:latin typeface="JetBrains Mono" panose="020B0509020102050004" pitchFamily="49" charset="0"/>
              </a:rPr>
              <a:t>x:</a:t>
            </a:r>
            <a:endParaRPr lang="en-US" sz="1500" dirty="0">
              <a:solidFill>
                <a:schemeClr val="bg1"/>
              </a:solidFill>
            </a:endParaRPr>
          </a:p>
        </p:txBody>
      </p:sp>
      <p:sp>
        <p:nvSpPr>
          <p:cNvPr id="13" name="TextBox 12">
            <a:extLst>
              <a:ext uri="{FF2B5EF4-FFF2-40B4-BE49-F238E27FC236}">
                <a16:creationId xmlns:a16="http://schemas.microsoft.com/office/drawing/2014/main" id="{8C4334FF-46FC-479E-B0F7-50268B156705}"/>
              </a:ext>
            </a:extLst>
          </p:cNvPr>
          <p:cNvSpPr txBox="1"/>
          <p:nvPr/>
        </p:nvSpPr>
        <p:spPr>
          <a:xfrm>
            <a:off x="6124422" y="5349903"/>
            <a:ext cx="909511" cy="323165"/>
          </a:xfrm>
          <a:prstGeom prst="rect">
            <a:avLst/>
          </a:prstGeom>
          <a:noFill/>
        </p:spPr>
        <p:txBody>
          <a:bodyPr wrap="square">
            <a:spAutoFit/>
          </a:bodyPr>
          <a:lstStyle/>
          <a:p>
            <a:r>
              <a:rPr lang="en-US" sz="1500" dirty="0">
                <a:solidFill>
                  <a:schemeClr val="accent2"/>
                </a:solidFill>
                <a:latin typeface="JetBrains Mono" panose="020B0509020102050004" pitchFamily="49" charset="0"/>
              </a:rPr>
              <a:t>for</a:t>
            </a:r>
            <a:r>
              <a:rPr lang="en-US" sz="1500" dirty="0">
                <a:latin typeface="JetBrains Mono" panose="020B0509020102050004" pitchFamily="49" charset="0"/>
              </a:rPr>
              <a:t> </a:t>
            </a:r>
            <a:r>
              <a:rPr lang="en-US" sz="1500" dirty="0">
                <a:solidFill>
                  <a:schemeClr val="bg1"/>
                </a:solidFill>
                <a:latin typeface="JetBrains Mono" panose="020B0509020102050004" pitchFamily="49" charset="0"/>
              </a:rPr>
              <a:t>y:</a:t>
            </a:r>
            <a:endParaRPr lang="en-US" sz="1500" dirty="0">
              <a:solidFill>
                <a:schemeClr val="bg1"/>
              </a:solidFill>
            </a:endParaRPr>
          </a:p>
        </p:txBody>
      </p:sp>
      <p:sp>
        <p:nvSpPr>
          <p:cNvPr id="17" name="TextBox 16">
            <a:extLst>
              <a:ext uri="{FF2B5EF4-FFF2-40B4-BE49-F238E27FC236}">
                <a16:creationId xmlns:a16="http://schemas.microsoft.com/office/drawing/2014/main" id="{300F2FE0-CD8B-4C92-BA55-2613B346D21D}"/>
              </a:ext>
            </a:extLst>
          </p:cNvPr>
          <p:cNvSpPr txBox="1"/>
          <p:nvPr/>
        </p:nvSpPr>
        <p:spPr>
          <a:xfrm>
            <a:off x="6355059" y="5603417"/>
            <a:ext cx="909511" cy="323165"/>
          </a:xfrm>
          <a:prstGeom prst="rect">
            <a:avLst/>
          </a:prstGeom>
          <a:noFill/>
        </p:spPr>
        <p:txBody>
          <a:bodyPr wrap="square">
            <a:spAutoFit/>
          </a:bodyPr>
          <a:lstStyle/>
          <a:p>
            <a:r>
              <a:rPr lang="en-US" sz="1500" dirty="0">
                <a:solidFill>
                  <a:schemeClr val="accent2"/>
                </a:solidFill>
                <a:latin typeface="JetBrains Mono" panose="020B0509020102050004" pitchFamily="49" charset="0"/>
              </a:rPr>
              <a:t>for</a:t>
            </a:r>
            <a:r>
              <a:rPr lang="en-US" sz="1500" dirty="0">
                <a:latin typeface="JetBrains Mono" panose="020B0509020102050004" pitchFamily="49" charset="0"/>
              </a:rPr>
              <a:t> </a:t>
            </a:r>
            <a:r>
              <a:rPr lang="en-US" sz="1500" dirty="0">
                <a:solidFill>
                  <a:schemeClr val="bg1"/>
                </a:solidFill>
                <a:latin typeface="JetBrains Mono" panose="020B0509020102050004" pitchFamily="49" charset="0"/>
              </a:rPr>
              <a:t>x:</a:t>
            </a:r>
            <a:endParaRPr lang="en-US" sz="1500" dirty="0">
              <a:solidFill>
                <a:schemeClr val="bg1"/>
              </a:solidFill>
            </a:endParaRPr>
          </a:p>
        </p:txBody>
      </p:sp>
      <p:sp>
        <p:nvSpPr>
          <p:cNvPr id="16" name="TextBox 15">
            <a:extLst>
              <a:ext uri="{FF2B5EF4-FFF2-40B4-BE49-F238E27FC236}">
                <a16:creationId xmlns:a16="http://schemas.microsoft.com/office/drawing/2014/main" id="{BC0D938E-77E4-4941-9DE6-F00E90DB7F20}"/>
              </a:ext>
            </a:extLst>
          </p:cNvPr>
          <p:cNvSpPr txBox="1"/>
          <p:nvPr/>
        </p:nvSpPr>
        <p:spPr>
          <a:xfrm>
            <a:off x="2152649" y="3576724"/>
            <a:ext cx="2824359" cy="323165"/>
          </a:xfrm>
          <a:prstGeom prst="rect">
            <a:avLst/>
          </a:prstGeom>
          <a:noFill/>
        </p:spPr>
        <p:txBody>
          <a:bodyPr wrap="square">
            <a:spAutoFit/>
          </a:bodyPr>
          <a:lstStyle/>
          <a:p>
            <a:r>
              <a:rPr lang="en-US" sz="1500" dirty="0" err="1">
                <a:solidFill>
                  <a:schemeClr val="bg1"/>
                </a:solidFill>
                <a:latin typeface="JetBrains Mono" panose="020B0509020102050004" pitchFamily="49" charset="0"/>
              </a:rPr>
              <a:t>result.compute_root</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22" name="TextBox 21">
            <a:extLst>
              <a:ext uri="{FF2B5EF4-FFF2-40B4-BE49-F238E27FC236}">
                <a16:creationId xmlns:a16="http://schemas.microsoft.com/office/drawing/2014/main" id="{C7204486-4485-4C8C-8795-7ADBBE29CAEC}"/>
              </a:ext>
            </a:extLst>
          </p:cNvPr>
          <p:cNvSpPr txBox="1"/>
          <p:nvPr/>
        </p:nvSpPr>
        <p:spPr>
          <a:xfrm>
            <a:off x="2838788" y="3838683"/>
            <a:ext cx="2407740" cy="323165"/>
          </a:xfrm>
          <a:prstGeom prst="rect">
            <a:avLst/>
          </a:prstGeom>
          <a:noFill/>
        </p:spPr>
        <p:txBody>
          <a:bodyPr wrap="square">
            <a:spAutoFit/>
          </a:bodyPr>
          <a:lstStyle/>
          <a:p>
            <a:r>
              <a:rPr lang="en-US" sz="1500" dirty="0">
                <a:solidFill>
                  <a:schemeClr val="bg1"/>
                </a:solidFill>
                <a:latin typeface="JetBrains Mono" panose="020B0509020102050004" pitchFamily="49" charset="0"/>
              </a:rPr>
              <a:t>.vectorize(x, </a:t>
            </a:r>
            <a:r>
              <a:rPr lang="en-US" sz="1500" dirty="0">
                <a:solidFill>
                  <a:schemeClr val="accent5"/>
                </a:solidFill>
                <a:latin typeface="JetBrains Mono" panose="020B0509020102050004" pitchFamily="49" charset="0"/>
              </a:rPr>
              <a:t>32</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26" name="TextBox 25">
            <a:extLst>
              <a:ext uri="{FF2B5EF4-FFF2-40B4-BE49-F238E27FC236}">
                <a16:creationId xmlns:a16="http://schemas.microsoft.com/office/drawing/2014/main" id="{168C066C-D766-43A2-91FF-34A153C770A3}"/>
              </a:ext>
            </a:extLst>
          </p:cNvPr>
          <p:cNvSpPr txBox="1"/>
          <p:nvPr/>
        </p:nvSpPr>
        <p:spPr>
          <a:xfrm>
            <a:off x="2152649" y="4100642"/>
            <a:ext cx="2824359" cy="323165"/>
          </a:xfrm>
          <a:prstGeom prst="rect">
            <a:avLst/>
          </a:prstGeom>
          <a:noFill/>
        </p:spPr>
        <p:txBody>
          <a:bodyPr wrap="square">
            <a:spAutoFit/>
          </a:bodyPr>
          <a:lstStyle/>
          <a:p>
            <a:r>
              <a:rPr lang="en-US" sz="1500" dirty="0" err="1">
                <a:solidFill>
                  <a:schemeClr val="bg1"/>
                </a:solidFill>
                <a:latin typeface="JetBrains Mono" panose="020B0509020102050004" pitchFamily="49" charset="0"/>
              </a:rPr>
              <a:t>blur_x.compute_root</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28" name="TextBox 27">
            <a:extLst>
              <a:ext uri="{FF2B5EF4-FFF2-40B4-BE49-F238E27FC236}">
                <a16:creationId xmlns:a16="http://schemas.microsoft.com/office/drawing/2014/main" id="{04FD37A9-1B89-41A8-B883-79EA9DAB6D7E}"/>
              </a:ext>
            </a:extLst>
          </p:cNvPr>
          <p:cNvSpPr txBox="1"/>
          <p:nvPr/>
        </p:nvSpPr>
        <p:spPr>
          <a:xfrm>
            <a:off x="2838788" y="4362601"/>
            <a:ext cx="2472668" cy="323165"/>
          </a:xfrm>
          <a:prstGeom prst="rect">
            <a:avLst/>
          </a:prstGeom>
          <a:noFill/>
        </p:spPr>
        <p:txBody>
          <a:bodyPr wrap="square">
            <a:spAutoFit/>
          </a:bodyPr>
          <a:lstStyle/>
          <a:p>
            <a:r>
              <a:rPr lang="en-US" sz="1500" dirty="0">
                <a:solidFill>
                  <a:schemeClr val="bg1"/>
                </a:solidFill>
                <a:latin typeface="JetBrains Mono" panose="020B0509020102050004" pitchFamily="49" charset="0"/>
              </a:rPr>
              <a:t>.vectorize(x, </a:t>
            </a:r>
            <a:r>
              <a:rPr lang="en-US" sz="1500" dirty="0">
                <a:solidFill>
                  <a:schemeClr val="accent5"/>
                </a:solidFill>
                <a:latin typeface="JetBrains Mono" panose="020B0509020102050004" pitchFamily="49" charset="0"/>
              </a:rPr>
              <a:t>32</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30" name="TextBox 29">
            <a:extLst>
              <a:ext uri="{FF2B5EF4-FFF2-40B4-BE49-F238E27FC236}">
                <a16:creationId xmlns:a16="http://schemas.microsoft.com/office/drawing/2014/main" id="{7DA6B229-BD6A-49F7-B805-2EB81E8F4625}"/>
              </a:ext>
            </a:extLst>
          </p:cNvPr>
          <p:cNvSpPr txBox="1"/>
          <p:nvPr/>
        </p:nvSpPr>
        <p:spPr>
          <a:xfrm>
            <a:off x="2152649" y="4624560"/>
            <a:ext cx="2824359" cy="323165"/>
          </a:xfrm>
          <a:prstGeom prst="rect">
            <a:avLst/>
          </a:prstGeom>
          <a:noFill/>
        </p:spPr>
        <p:txBody>
          <a:bodyPr wrap="square">
            <a:spAutoFit/>
          </a:bodyPr>
          <a:lstStyle/>
          <a:p>
            <a:r>
              <a:rPr lang="en-US" sz="1500" dirty="0">
                <a:solidFill>
                  <a:schemeClr val="bg1"/>
                </a:solidFill>
                <a:latin typeface="JetBrains Mono" panose="020B0509020102050004" pitchFamily="49" charset="0"/>
              </a:rPr>
              <a:t>input_16.compute_root()</a:t>
            </a:r>
            <a:endParaRPr lang="en-US" sz="1500" dirty="0">
              <a:solidFill>
                <a:schemeClr val="bg1"/>
              </a:solidFill>
            </a:endParaRPr>
          </a:p>
        </p:txBody>
      </p:sp>
      <p:sp>
        <p:nvSpPr>
          <p:cNvPr id="32" name="TextBox 31">
            <a:extLst>
              <a:ext uri="{FF2B5EF4-FFF2-40B4-BE49-F238E27FC236}">
                <a16:creationId xmlns:a16="http://schemas.microsoft.com/office/drawing/2014/main" id="{CC672A50-B8CB-4603-AF61-5AB9FEB98766}"/>
              </a:ext>
            </a:extLst>
          </p:cNvPr>
          <p:cNvSpPr txBox="1"/>
          <p:nvPr/>
        </p:nvSpPr>
        <p:spPr>
          <a:xfrm>
            <a:off x="3069425" y="4886517"/>
            <a:ext cx="2362336" cy="323165"/>
          </a:xfrm>
          <a:prstGeom prst="rect">
            <a:avLst/>
          </a:prstGeom>
          <a:noFill/>
        </p:spPr>
        <p:txBody>
          <a:bodyPr wrap="square">
            <a:spAutoFit/>
          </a:bodyPr>
          <a:lstStyle/>
          <a:p>
            <a:r>
              <a:rPr lang="en-US" sz="1500" dirty="0">
                <a:solidFill>
                  <a:schemeClr val="bg1"/>
                </a:solidFill>
                <a:latin typeface="JetBrains Mono" panose="020B0509020102050004" pitchFamily="49" charset="0"/>
              </a:rPr>
              <a:t>.vectorize(x, </a:t>
            </a:r>
            <a:r>
              <a:rPr lang="en-US" sz="1500" dirty="0">
                <a:solidFill>
                  <a:schemeClr val="accent5"/>
                </a:solidFill>
                <a:latin typeface="JetBrains Mono" panose="020B0509020102050004" pitchFamily="49" charset="0"/>
              </a:rPr>
              <a:t>32</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33" name="Content Placeholder 6">
            <a:extLst>
              <a:ext uri="{FF2B5EF4-FFF2-40B4-BE49-F238E27FC236}">
                <a16:creationId xmlns:a16="http://schemas.microsoft.com/office/drawing/2014/main" id="{94FE2871-AE58-4644-B553-4817352FA523}"/>
              </a:ext>
            </a:extLst>
          </p:cNvPr>
          <p:cNvSpPr txBox="1">
            <a:spLocks/>
          </p:cNvSpPr>
          <p:nvPr/>
        </p:nvSpPr>
        <p:spPr>
          <a:xfrm>
            <a:off x="6579177" y="4335847"/>
            <a:ext cx="3098675" cy="3231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chemeClr val="bg1"/>
                </a:solidFill>
                <a:latin typeface="JetBrains Mono" panose="020B0509020102050004" pitchFamily="49" charset="0"/>
              </a:rPr>
              <a:t>input_16(x:x+</a:t>
            </a:r>
            <a:r>
              <a:rPr lang="en-US" sz="1500" dirty="0">
                <a:solidFill>
                  <a:schemeClr val="accent5"/>
                </a:solidFill>
                <a:latin typeface="JetBrains Mono" panose="020B0509020102050004" pitchFamily="49" charset="0"/>
              </a:rPr>
              <a:t>32</a:t>
            </a:r>
            <a:r>
              <a:rPr lang="en-US" sz="1500" dirty="0">
                <a:solidFill>
                  <a:schemeClr val="bg1"/>
                </a:solidFill>
                <a:latin typeface="JetBrains Mono" panose="020B0509020102050004" pitchFamily="49" charset="0"/>
              </a:rPr>
              <a:t>, y) = ...</a:t>
            </a:r>
            <a:endParaRPr lang="en-US" sz="1500" dirty="0">
              <a:solidFill>
                <a:schemeClr val="bg1"/>
              </a:solidFill>
            </a:endParaRPr>
          </a:p>
        </p:txBody>
      </p:sp>
      <p:grpSp>
        <p:nvGrpSpPr>
          <p:cNvPr id="11" name="Group 10">
            <a:extLst>
              <a:ext uri="{FF2B5EF4-FFF2-40B4-BE49-F238E27FC236}">
                <a16:creationId xmlns:a16="http://schemas.microsoft.com/office/drawing/2014/main" id="{34CBE04D-509E-4EAE-86B4-B00EC318CF93}"/>
              </a:ext>
            </a:extLst>
          </p:cNvPr>
          <p:cNvGrpSpPr/>
          <p:nvPr/>
        </p:nvGrpSpPr>
        <p:grpSpPr>
          <a:xfrm>
            <a:off x="6124422" y="4589361"/>
            <a:ext cx="3553429" cy="830193"/>
            <a:chOff x="4600421" y="4589360"/>
            <a:chExt cx="3553429" cy="830193"/>
          </a:xfrm>
        </p:grpSpPr>
        <p:sp>
          <p:nvSpPr>
            <p:cNvPr id="4" name="TextBox 3">
              <a:extLst>
                <a:ext uri="{FF2B5EF4-FFF2-40B4-BE49-F238E27FC236}">
                  <a16:creationId xmlns:a16="http://schemas.microsoft.com/office/drawing/2014/main" id="{20A6EFED-22A8-4173-B655-428A31B340A6}"/>
                </a:ext>
              </a:extLst>
            </p:cNvPr>
            <p:cNvSpPr txBox="1"/>
            <p:nvPr/>
          </p:nvSpPr>
          <p:spPr>
            <a:xfrm>
              <a:off x="4600421" y="4589360"/>
              <a:ext cx="909511" cy="323165"/>
            </a:xfrm>
            <a:prstGeom prst="rect">
              <a:avLst/>
            </a:prstGeom>
            <a:noFill/>
          </p:spPr>
          <p:txBody>
            <a:bodyPr wrap="square">
              <a:spAutoFit/>
            </a:bodyPr>
            <a:lstStyle/>
            <a:p>
              <a:r>
                <a:rPr lang="en-US" sz="1500" dirty="0">
                  <a:solidFill>
                    <a:schemeClr val="accent2"/>
                  </a:solidFill>
                  <a:latin typeface="JetBrains Mono" panose="020B0509020102050004" pitchFamily="49" charset="0"/>
                </a:rPr>
                <a:t>for</a:t>
              </a:r>
              <a:r>
                <a:rPr lang="en-US" sz="1500" dirty="0">
                  <a:latin typeface="JetBrains Mono" panose="020B0509020102050004" pitchFamily="49" charset="0"/>
                </a:rPr>
                <a:t> </a:t>
              </a:r>
              <a:r>
                <a:rPr lang="en-US" sz="1500" dirty="0">
                  <a:solidFill>
                    <a:schemeClr val="bg1"/>
                  </a:solidFill>
                  <a:latin typeface="JetBrains Mono" panose="020B0509020102050004" pitchFamily="49" charset="0"/>
                </a:rPr>
                <a:t>y:</a:t>
              </a:r>
              <a:endParaRPr lang="en-US" sz="1500" dirty="0">
                <a:solidFill>
                  <a:schemeClr val="bg1"/>
                </a:solidFill>
              </a:endParaRPr>
            </a:p>
          </p:txBody>
        </p:sp>
        <p:sp>
          <p:nvSpPr>
            <p:cNvPr id="5" name="TextBox 4">
              <a:extLst>
                <a:ext uri="{FF2B5EF4-FFF2-40B4-BE49-F238E27FC236}">
                  <a16:creationId xmlns:a16="http://schemas.microsoft.com/office/drawing/2014/main" id="{5F38D05B-F1EB-425F-A3FF-770BBE937579}"/>
                </a:ext>
              </a:extLst>
            </p:cNvPr>
            <p:cNvSpPr txBox="1"/>
            <p:nvPr/>
          </p:nvSpPr>
          <p:spPr>
            <a:xfrm>
              <a:off x="4831058" y="4842874"/>
              <a:ext cx="909511" cy="323165"/>
            </a:xfrm>
            <a:prstGeom prst="rect">
              <a:avLst/>
            </a:prstGeom>
            <a:noFill/>
          </p:spPr>
          <p:txBody>
            <a:bodyPr wrap="square">
              <a:spAutoFit/>
            </a:bodyPr>
            <a:lstStyle/>
            <a:p>
              <a:r>
                <a:rPr lang="en-US" sz="1500" dirty="0">
                  <a:solidFill>
                    <a:schemeClr val="accent2"/>
                  </a:solidFill>
                  <a:latin typeface="JetBrains Mono" panose="020B0509020102050004" pitchFamily="49" charset="0"/>
                </a:rPr>
                <a:t>for</a:t>
              </a:r>
              <a:r>
                <a:rPr lang="en-US" sz="1500" dirty="0">
                  <a:latin typeface="JetBrains Mono" panose="020B0509020102050004" pitchFamily="49" charset="0"/>
                </a:rPr>
                <a:t> </a:t>
              </a:r>
              <a:r>
                <a:rPr lang="en-US" sz="1500" dirty="0">
                  <a:solidFill>
                    <a:schemeClr val="bg1"/>
                  </a:solidFill>
                  <a:latin typeface="JetBrains Mono" panose="020B0509020102050004" pitchFamily="49" charset="0"/>
                </a:rPr>
                <a:t>x:</a:t>
              </a:r>
              <a:endParaRPr lang="en-US" sz="1500" dirty="0">
                <a:solidFill>
                  <a:schemeClr val="bg1"/>
                </a:solidFill>
              </a:endParaRPr>
            </a:p>
          </p:txBody>
        </p:sp>
        <p:sp>
          <p:nvSpPr>
            <p:cNvPr id="35" name="Content Placeholder 6">
              <a:extLst>
                <a:ext uri="{FF2B5EF4-FFF2-40B4-BE49-F238E27FC236}">
                  <a16:creationId xmlns:a16="http://schemas.microsoft.com/office/drawing/2014/main" id="{DC19B677-182C-4661-BADB-416F39BDD3B2}"/>
                </a:ext>
              </a:extLst>
            </p:cNvPr>
            <p:cNvSpPr txBox="1">
              <a:spLocks/>
            </p:cNvSpPr>
            <p:nvPr/>
          </p:nvSpPr>
          <p:spPr>
            <a:xfrm>
              <a:off x="5055175" y="5096388"/>
              <a:ext cx="3098675" cy="3231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err="1">
                  <a:solidFill>
                    <a:schemeClr val="bg1"/>
                  </a:solidFill>
                  <a:latin typeface="JetBrains Mono" panose="020B0509020102050004" pitchFamily="49" charset="0"/>
                </a:rPr>
                <a:t>blur_x</a:t>
              </a:r>
              <a:r>
                <a:rPr lang="en-US" sz="1500" dirty="0">
                  <a:solidFill>
                    <a:schemeClr val="bg1"/>
                  </a:solidFill>
                  <a:latin typeface="JetBrains Mono" panose="020B0509020102050004" pitchFamily="49" charset="0"/>
                </a:rPr>
                <a:t>(x:x+</a:t>
              </a:r>
              <a:r>
                <a:rPr lang="en-US" sz="1500" dirty="0">
                  <a:solidFill>
                    <a:schemeClr val="accent5"/>
                  </a:solidFill>
                  <a:latin typeface="JetBrains Mono" panose="020B0509020102050004" pitchFamily="49" charset="0"/>
                </a:rPr>
                <a:t>32</a:t>
              </a:r>
              <a:r>
                <a:rPr lang="en-US" sz="1500" dirty="0">
                  <a:solidFill>
                    <a:schemeClr val="bg1"/>
                  </a:solidFill>
                  <a:latin typeface="JetBrains Mono" panose="020B0509020102050004" pitchFamily="49" charset="0"/>
                </a:rPr>
                <a:t>, y) = ...</a:t>
              </a:r>
              <a:br>
                <a:rPr lang="en-US" sz="1500" dirty="0">
                  <a:solidFill>
                    <a:schemeClr val="bg1"/>
                  </a:solidFill>
                  <a:latin typeface="JetBrains Mono" panose="020B0509020102050004" pitchFamily="49" charset="0"/>
                </a:rPr>
              </a:br>
              <a:endParaRPr lang="en-US" sz="1500" dirty="0">
                <a:solidFill>
                  <a:schemeClr val="bg1"/>
                </a:solidFill>
              </a:endParaRPr>
            </a:p>
          </p:txBody>
        </p:sp>
      </p:grpSp>
      <p:sp>
        <p:nvSpPr>
          <p:cNvPr id="37" name="Content Placeholder 6">
            <a:extLst>
              <a:ext uri="{FF2B5EF4-FFF2-40B4-BE49-F238E27FC236}">
                <a16:creationId xmlns:a16="http://schemas.microsoft.com/office/drawing/2014/main" id="{4BC04AF6-D787-4D95-BBA5-09077023E3E7}"/>
              </a:ext>
            </a:extLst>
          </p:cNvPr>
          <p:cNvSpPr txBox="1">
            <a:spLocks/>
          </p:cNvSpPr>
          <p:nvPr/>
        </p:nvSpPr>
        <p:spPr>
          <a:xfrm>
            <a:off x="6579176" y="5856927"/>
            <a:ext cx="3098675" cy="3231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chemeClr val="bg1"/>
                </a:solidFill>
                <a:latin typeface="JetBrains Mono" panose="020B0509020102050004" pitchFamily="49" charset="0"/>
              </a:rPr>
              <a:t>result(x:x+</a:t>
            </a:r>
            <a:r>
              <a:rPr lang="en-US" sz="1500" dirty="0">
                <a:solidFill>
                  <a:schemeClr val="accent5"/>
                </a:solidFill>
                <a:latin typeface="JetBrains Mono" panose="020B0509020102050004" pitchFamily="49" charset="0"/>
              </a:rPr>
              <a:t>32</a:t>
            </a:r>
            <a:r>
              <a:rPr lang="en-US" sz="1500" dirty="0">
                <a:solidFill>
                  <a:schemeClr val="bg1"/>
                </a:solidFill>
                <a:latin typeface="JetBrains Mono" panose="020B0509020102050004" pitchFamily="49" charset="0"/>
              </a:rPr>
              <a:t>, y) = ...</a:t>
            </a:r>
            <a:endParaRPr lang="en-US" sz="1500" dirty="0">
              <a:solidFill>
                <a:schemeClr val="bg1"/>
              </a:solidFill>
            </a:endParaRPr>
          </a:p>
        </p:txBody>
      </p:sp>
      <p:pic>
        <p:nvPicPr>
          <p:cNvPr id="12" name="vector">
            <a:hlinkClick r:id="" action="ppaction://media"/>
            <a:extLst>
              <a:ext uri="{FF2B5EF4-FFF2-40B4-BE49-F238E27FC236}">
                <a16:creationId xmlns:a16="http://schemas.microsoft.com/office/drawing/2014/main" id="{3AFCD2B2-20BF-4B6B-9D2E-CFA266B10228}"/>
              </a:ext>
            </a:extLst>
          </p:cNvPr>
          <p:cNvPicPr>
            <a:picLocks noGrp="1" noChangeAspect="1"/>
          </p:cNvPicPr>
          <p:nvPr>
            <p:ph sz="half" idx="13"/>
            <a:videoFile r:link="rId2"/>
            <p:extLst>
              <p:ext uri="{DAA4B4D4-6D71-4841-9C94-3DE7FCFB9230}">
                <p14:media xmlns:p14="http://schemas.microsoft.com/office/powerpoint/2010/main" r:embed="rId1"/>
              </p:ext>
            </p:extLst>
          </p:nvPr>
        </p:nvPicPr>
        <p:blipFill>
          <a:blip r:embed="rId5"/>
          <a:stretch>
            <a:fillRect/>
          </a:stretch>
        </p:blipFill>
        <p:spPr>
          <a:xfrm>
            <a:off x="1530351" y="566738"/>
            <a:ext cx="9129713" cy="2921000"/>
          </a:xfrm>
        </p:spPr>
      </p:pic>
      <p:sp>
        <p:nvSpPr>
          <p:cNvPr id="23" name="TextBox 22">
            <a:extLst>
              <a:ext uri="{FF2B5EF4-FFF2-40B4-BE49-F238E27FC236}">
                <a16:creationId xmlns:a16="http://schemas.microsoft.com/office/drawing/2014/main" id="{F8F8CE87-EF40-C049-BF0F-A074C961CCB3}"/>
              </a:ext>
            </a:extLst>
          </p:cNvPr>
          <p:cNvSpPr txBox="1"/>
          <p:nvPr/>
        </p:nvSpPr>
        <p:spPr>
          <a:xfrm>
            <a:off x="31061" y="73597"/>
            <a:ext cx="10863469" cy="584775"/>
          </a:xfrm>
          <a:prstGeom prst="rect">
            <a:avLst/>
          </a:prstGeom>
          <a:noFill/>
        </p:spPr>
        <p:txBody>
          <a:bodyPr wrap="square" rtlCol="0">
            <a:spAutoFit/>
          </a:bodyPr>
          <a:lstStyle/>
          <a:p>
            <a:r>
              <a:rPr kumimoji="1" lang="en-US" altLang="ko-Kore-KR" sz="3200" b="1" dirty="0">
                <a:solidFill>
                  <a:schemeClr val="bg1"/>
                </a:solidFill>
                <a:latin typeface="Calibri" panose="020F0502020204030204" pitchFamily="34" charset="0"/>
                <a:cs typeface="Calibri" panose="020F0502020204030204" pitchFamily="34" charset="0"/>
              </a:rPr>
              <a:t>(1-3) Halide – Halide example – Two stage blur</a:t>
            </a:r>
            <a:endParaRPr kumimoji="1" lang="ko-Kore-KR" alt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35762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640" fill="hold"/>
                                        <p:tgtEl>
                                          <p:spTgt spid="12"/>
                                        </p:tgtEl>
                                      </p:cBhvr>
                                    </p:cmd>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50" fill="hold"/>
                                        <p:tgtEl>
                                          <p:spTgt spid="22"/>
                                        </p:tgtEl>
                                        <p:attrNameLst>
                                          <p:attrName>style.color</p:attrName>
                                        </p:attrNameLst>
                                      </p:cBhvr>
                                      <p:to>
                                        <a:srgbClr val="FFC66D"/>
                                      </p:to>
                                    </p:animClr>
                                  </p:childTnLst>
                                </p:cTn>
                              </p:par>
                              <p:par>
                                <p:cTn id="11" presetID="3" presetClass="emph" presetSubtype="2" fill="hold" grpId="0" nodeType="withEffect">
                                  <p:stCondLst>
                                    <p:cond delay="0"/>
                                  </p:stCondLst>
                                  <p:childTnLst>
                                    <p:animClr clrSpc="rgb" dir="cw">
                                      <p:cBhvr override="childStyle">
                                        <p:cTn id="12" dur="250" fill="hold"/>
                                        <p:tgtEl>
                                          <p:spTgt spid="28"/>
                                        </p:tgtEl>
                                        <p:attrNameLst>
                                          <p:attrName>style.color</p:attrName>
                                        </p:attrNameLst>
                                      </p:cBhvr>
                                      <p:to>
                                        <a:srgbClr val="FFC66D"/>
                                      </p:to>
                                    </p:animClr>
                                  </p:childTnLst>
                                </p:cTn>
                              </p:par>
                              <p:par>
                                <p:cTn id="13" presetID="3" presetClass="emph" presetSubtype="2" fill="hold" grpId="0" nodeType="withEffect">
                                  <p:stCondLst>
                                    <p:cond delay="0"/>
                                  </p:stCondLst>
                                  <p:childTnLst>
                                    <p:animClr clrSpc="rgb" dir="cw">
                                      <p:cBhvr override="childStyle">
                                        <p:cTn id="14" dur="250" fill="hold"/>
                                        <p:tgtEl>
                                          <p:spTgt spid="32"/>
                                        </p:tgtEl>
                                        <p:attrNameLst>
                                          <p:attrName>style.color</p:attrName>
                                        </p:attrNameLst>
                                      </p:cBhvr>
                                      <p:to>
                                        <a:srgbClr val="FFC66D"/>
                                      </p:to>
                                    </p:animClr>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repeatCount="indefinite" fill="hold" display="0">
                  <p:stCondLst>
                    <p:cond delay="indefinite"/>
                  </p:stCondLst>
                </p:cTn>
                <p:tgtEl>
                  <p:spTgt spid="12"/>
                </p:tgtEl>
              </p:cMediaNode>
            </p:video>
            <p:seq concurrent="1" nextAc="seek">
              <p:cTn id="16" restart="whenNotActive" fill="hold" evtFilter="cancelBubble" nodeType="interactiveSeq">
                <p:stCondLst>
                  <p:cond evt="onClick" delay="0">
                    <p:tgtEl>
                      <p:spTgt spid="12"/>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12"/>
                                        </p:tgtEl>
                                      </p:cBhvr>
                                    </p:cmd>
                                  </p:childTnLst>
                                </p:cTn>
                              </p:par>
                            </p:childTnLst>
                          </p:cTn>
                        </p:par>
                      </p:childTnLst>
                    </p:cTn>
                  </p:par>
                </p:childTnLst>
              </p:cTn>
              <p:nextCondLst>
                <p:cond evt="onClick" delay="0">
                  <p:tgtEl>
                    <p:spTgt spid="12"/>
                  </p:tgtEl>
                </p:cond>
              </p:nextCondLst>
            </p:seq>
          </p:childTnLst>
        </p:cTn>
      </p:par>
    </p:tnLst>
    <p:bldLst>
      <p:bldP spid="22" grpId="0"/>
      <p:bldP spid="28"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2B7A38D-7439-497B-9D4B-C49641ABC4D3}"/>
              </a:ext>
            </a:extLst>
          </p:cNvPr>
          <p:cNvSpPr>
            <a:spLocks noGrp="1"/>
          </p:cNvSpPr>
          <p:nvPr>
            <p:ph sz="half" idx="2"/>
          </p:nvPr>
        </p:nvSpPr>
        <p:spPr>
          <a:xfrm>
            <a:off x="6124421" y="3575305"/>
            <a:ext cx="4543579" cy="323165"/>
          </a:xfrm>
        </p:spPr>
        <p:txBody>
          <a:bodyPr>
            <a:noAutofit/>
          </a:bodyPr>
          <a:lstStyle/>
          <a:p>
            <a:pPr marL="0" indent="0">
              <a:buNone/>
            </a:pPr>
            <a:r>
              <a:rPr lang="en-US" sz="1500" dirty="0">
                <a:solidFill>
                  <a:schemeClr val="accent2"/>
                </a:solidFill>
                <a:latin typeface="JetBrains Mono" panose="020B0509020102050004" pitchFamily="49" charset="0"/>
              </a:rPr>
              <a:t>allocate</a:t>
            </a:r>
            <a:r>
              <a:rPr lang="en-US" sz="1500" dirty="0">
                <a:solidFill>
                  <a:schemeClr val="bg1"/>
                </a:solidFill>
                <a:latin typeface="JetBrains Mono" panose="020B0509020102050004" pitchFamily="49" charset="0"/>
              </a:rPr>
              <a:t> input_16[</a:t>
            </a:r>
            <a:r>
              <a:rPr lang="en-US" sz="1500" dirty="0">
                <a:solidFill>
                  <a:schemeClr val="accent5"/>
                </a:solidFill>
                <a:latin typeface="JetBrains Mono" panose="020B0509020102050004" pitchFamily="49" charset="0"/>
              </a:rPr>
              <a:t>130 </a:t>
            </a:r>
            <a:r>
              <a:rPr lang="en-US" sz="1500" dirty="0">
                <a:solidFill>
                  <a:schemeClr val="bg1"/>
                </a:solidFill>
                <a:latin typeface="JetBrains Mono" panose="020B0509020102050004" pitchFamily="49" charset="0"/>
              </a:rPr>
              <a:t>*</a:t>
            </a:r>
            <a:r>
              <a:rPr lang="en-US" sz="1500" dirty="0">
                <a:latin typeface="JetBrains Mono" panose="020B0509020102050004" pitchFamily="49" charset="0"/>
              </a:rPr>
              <a:t> </a:t>
            </a:r>
            <a:r>
              <a:rPr lang="en-US" sz="1500" dirty="0">
                <a:solidFill>
                  <a:schemeClr val="accent5"/>
                </a:solidFill>
                <a:latin typeface="JetBrains Mono" panose="020B0509020102050004" pitchFamily="49" charset="0"/>
              </a:rPr>
              <a:t>26</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9" name="Content Placeholder 8">
            <a:extLst>
              <a:ext uri="{FF2B5EF4-FFF2-40B4-BE49-F238E27FC236}">
                <a16:creationId xmlns:a16="http://schemas.microsoft.com/office/drawing/2014/main" id="{51C6C7A7-D4CB-4ADD-8D8A-E8C59E449F5F}"/>
              </a:ext>
            </a:extLst>
          </p:cNvPr>
          <p:cNvSpPr>
            <a:spLocks noGrp="1"/>
          </p:cNvSpPr>
          <p:nvPr>
            <p:ph sz="half" idx="14"/>
          </p:nvPr>
        </p:nvSpPr>
        <p:spPr>
          <a:xfrm>
            <a:off x="9418140" y="79286"/>
            <a:ext cx="2356442" cy="360695"/>
          </a:xfrm>
        </p:spPr>
        <p:txBody>
          <a:bodyPr>
            <a:normAutofit/>
          </a:bodyPr>
          <a:lstStyle/>
          <a:p>
            <a:pPr algn="ctr"/>
            <a:r>
              <a:rPr lang="en-US" dirty="0"/>
              <a:t>Tiled = 1.2ms / 86x</a:t>
            </a:r>
          </a:p>
        </p:txBody>
      </p:sp>
      <p:sp>
        <p:nvSpPr>
          <p:cNvPr id="13" name="TextBox 12">
            <a:extLst>
              <a:ext uri="{FF2B5EF4-FFF2-40B4-BE49-F238E27FC236}">
                <a16:creationId xmlns:a16="http://schemas.microsoft.com/office/drawing/2014/main" id="{8C4334FF-46FC-479E-B0F7-50268B156705}"/>
              </a:ext>
            </a:extLst>
          </p:cNvPr>
          <p:cNvSpPr txBox="1"/>
          <p:nvPr/>
        </p:nvSpPr>
        <p:spPr>
          <a:xfrm>
            <a:off x="6124422" y="4039538"/>
            <a:ext cx="1857529" cy="323165"/>
          </a:xfrm>
          <a:prstGeom prst="rect">
            <a:avLst/>
          </a:prstGeom>
          <a:noFill/>
        </p:spPr>
        <p:txBody>
          <a:bodyPr wrap="square">
            <a:spAutoFit/>
          </a:bodyPr>
          <a:lstStyle/>
          <a:p>
            <a:r>
              <a:rPr lang="en-US" sz="1500" dirty="0">
                <a:solidFill>
                  <a:schemeClr val="accent2"/>
                </a:solidFill>
                <a:latin typeface="JetBrains Mono" panose="020B0509020102050004" pitchFamily="49" charset="0"/>
              </a:rPr>
              <a:t>for</a:t>
            </a:r>
            <a:r>
              <a:rPr lang="en-US" sz="1500" dirty="0">
                <a:latin typeface="JetBrains Mono" panose="020B0509020102050004" pitchFamily="49" charset="0"/>
              </a:rPr>
              <a:t> </a:t>
            </a:r>
            <a:r>
              <a:rPr lang="en-US" sz="1500" dirty="0" err="1">
                <a:solidFill>
                  <a:schemeClr val="accent4"/>
                </a:solidFill>
                <a:latin typeface="JetBrains Mono" panose="020B0509020102050004" pitchFamily="49" charset="0"/>
              </a:rPr>
              <a:t>result.</a:t>
            </a:r>
            <a:r>
              <a:rPr lang="en-US" sz="1500" dirty="0" err="1">
                <a:solidFill>
                  <a:schemeClr val="bg1"/>
                </a:solidFill>
                <a:latin typeface="JetBrains Mono" panose="020B0509020102050004" pitchFamily="49" charset="0"/>
              </a:rPr>
              <a:t>y</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17" name="TextBox 16">
            <a:extLst>
              <a:ext uri="{FF2B5EF4-FFF2-40B4-BE49-F238E27FC236}">
                <a16:creationId xmlns:a16="http://schemas.microsoft.com/office/drawing/2014/main" id="{300F2FE0-CD8B-4C92-BA55-2613B346D21D}"/>
              </a:ext>
            </a:extLst>
          </p:cNvPr>
          <p:cNvSpPr txBox="1"/>
          <p:nvPr/>
        </p:nvSpPr>
        <p:spPr>
          <a:xfrm>
            <a:off x="6355059" y="4293052"/>
            <a:ext cx="1694187" cy="323165"/>
          </a:xfrm>
          <a:prstGeom prst="rect">
            <a:avLst/>
          </a:prstGeom>
          <a:noFill/>
        </p:spPr>
        <p:txBody>
          <a:bodyPr wrap="square">
            <a:spAutoFit/>
          </a:bodyPr>
          <a:lstStyle/>
          <a:p>
            <a:r>
              <a:rPr lang="en-US" sz="1500" dirty="0">
                <a:solidFill>
                  <a:schemeClr val="accent2"/>
                </a:solidFill>
                <a:latin typeface="JetBrains Mono" panose="020B0509020102050004" pitchFamily="49" charset="0"/>
              </a:rPr>
              <a:t>for</a:t>
            </a:r>
            <a:r>
              <a:rPr lang="en-US" sz="1500" dirty="0">
                <a:latin typeface="JetBrains Mono" panose="020B0509020102050004" pitchFamily="49" charset="0"/>
              </a:rPr>
              <a:t> </a:t>
            </a:r>
            <a:r>
              <a:rPr lang="en-US" sz="1500" dirty="0" err="1">
                <a:solidFill>
                  <a:schemeClr val="accent4"/>
                </a:solidFill>
                <a:latin typeface="JetBrains Mono" panose="020B0509020102050004" pitchFamily="49" charset="0"/>
              </a:rPr>
              <a:t>result.</a:t>
            </a:r>
            <a:r>
              <a:rPr lang="en-US" sz="1500" dirty="0" err="1">
                <a:latin typeface="JetBrains Mono" panose="020B0509020102050004" pitchFamily="49" charset="0"/>
              </a:rPr>
              <a:t>x</a:t>
            </a:r>
            <a:r>
              <a:rPr lang="en-US" sz="1500" dirty="0">
                <a:latin typeface="JetBrains Mono" panose="020B0509020102050004" pitchFamily="49" charset="0"/>
              </a:rPr>
              <a:t>:</a:t>
            </a:r>
            <a:endParaRPr lang="en-US" sz="1500" dirty="0"/>
          </a:p>
        </p:txBody>
      </p:sp>
      <p:sp>
        <p:nvSpPr>
          <p:cNvPr id="2" name="Slide Number Placeholder 1">
            <a:extLst>
              <a:ext uri="{FF2B5EF4-FFF2-40B4-BE49-F238E27FC236}">
                <a16:creationId xmlns:a16="http://schemas.microsoft.com/office/drawing/2014/main" id="{9A635467-F737-4603-96C9-5BBD513A7A8B}"/>
              </a:ext>
            </a:extLst>
          </p:cNvPr>
          <p:cNvSpPr>
            <a:spLocks noGrp="1"/>
          </p:cNvSpPr>
          <p:nvPr>
            <p:ph type="sldNum" sz="quarter" idx="12"/>
          </p:nvPr>
        </p:nvSpPr>
        <p:spPr/>
        <p:txBody>
          <a:bodyPr/>
          <a:lstStyle/>
          <a:p>
            <a:fld id="{EE4B2865-9F4B-463A-924A-394C76877335}" type="slidenum">
              <a:rPr lang="en-US" smtClean="0"/>
              <a:t>15</a:t>
            </a:fld>
            <a:endParaRPr lang="en-US"/>
          </a:p>
        </p:txBody>
      </p:sp>
      <p:sp>
        <p:nvSpPr>
          <p:cNvPr id="16" name="TextBox 15">
            <a:extLst>
              <a:ext uri="{FF2B5EF4-FFF2-40B4-BE49-F238E27FC236}">
                <a16:creationId xmlns:a16="http://schemas.microsoft.com/office/drawing/2014/main" id="{BC0D938E-77E4-4941-9DE6-F00E90DB7F20}"/>
              </a:ext>
            </a:extLst>
          </p:cNvPr>
          <p:cNvSpPr txBox="1"/>
          <p:nvPr/>
        </p:nvSpPr>
        <p:spPr>
          <a:xfrm>
            <a:off x="2152649" y="3576724"/>
            <a:ext cx="2824359" cy="323165"/>
          </a:xfrm>
          <a:prstGeom prst="rect">
            <a:avLst/>
          </a:prstGeom>
          <a:noFill/>
        </p:spPr>
        <p:txBody>
          <a:bodyPr wrap="square">
            <a:spAutoFit/>
          </a:bodyPr>
          <a:lstStyle/>
          <a:p>
            <a:r>
              <a:rPr lang="en-US" sz="1500" dirty="0" err="1">
                <a:solidFill>
                  <a:schemeClr val="bg1"/>
                </a:solidFill>
                <a:latin typeface="JetBrains Mono" panose="020B0509020102050004" pitchFamily="49" charset="0"/>
              </a:rPr>
              <a:t>result.compute_root</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22" name="TextBox 21">
            <a:extLst>
              <a:ext uri="{FF2B5EF4-FFF2-40B4-BE49-F238E27FC236}">
                <a16:creationId xmlns:a16="http://schemas.microsoft.com/office/drawing/2014/main" id="{C7204486-4485-4C8C-8795-7ADBBE29CAEC}"/>
              </a:ext>
            </a:extLst>
          </p:cNvPr>
          <p:cNvSpPr txBox="1"/>
          <p:nvPr/>
        </p:nvSpPr>
        <p:spPr>
          <a:xfrm>
            <a:off x="2840271" y="4100744"/>
            <a:ext cx="2407740" cy="323165"/>
          </a:xfrm>
          <a:prstGeom prst="rect">
            <a:avLst/>
          </a:prstGeom>
          <a:noFill/>
        </p:spPr>
        <p:txBody>
          <a:bodyPr wrap="square">
            <a:spAutoFit/>
          </a:bodyPr>
          <a:lstStyle/>
          <a:p>
            <a:r>
              <a:rPr lang="en-US" sz="1500" dirty="0">
                <a:solidFill>
                  <a:schemeClr val="bg1"/>
                </a:solidFill>
                <a:latin typeface="JetBrains Mono" panose="020B0509020102050004" pitchFamily="49" charset="0"/>
              </a:rPr>
              <a:t>.vectorize(x, </a:t>
            </a:r>
            <a:r>
              <a:rPr lang="en-US" sz="1500" dirty="0">
                <a:solidFill>
                  <a:schemeClr val="accent5"/>
                </a:solidFill>
                <a:latin typeface="JetBrains Mono" panose="020B0509020102050004" pitchFamily="49" charset="0"/>
              </a:rPr>
              <a:t>32</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26" name="TextBox 25">
            <a:extLst>
              <a:ext uri="{FF2B5EF4-FFF2-40B4-BE49-F238E27FC236}">
                <a16:creationId xmlns:a16="http://schemas.microsoft.com/office/drawing/2014/main" id="{168C066C-D766-43A2-91FF-34A153C770A3}"/>
              </a:ext>
            </a:extLst>
          </p:cNvPr>
          <p:cNvSpPr txBox="1"/>
          <p:nvPr/>
        </p:nvSpPr>
        <p:spPr>
          <a:xfrm>
            <a:off x="2154131" y="4362703"/>
            <a:ext cx="3458694" cy="323165"/>
          </a:xfrm>
          <a:prstGeom prst="rect">
            <a:avLst/>
          </a:prstGeom>
          <a:noFill/>
        </p:spPr>
        <p:txBody>
          <a:bodyPr wrap="square">
            <a:spAutoFit/>
          </a:bodyPr>
          <a:lstStyle/>
          <a:p>
            <a:r>
              <a:rPr lang="en-US" sz="1500" dirty="0" err="1">
                <a:solidFill>
                  <a:schemeClr val="bg1"/>
                </a:solidFill>
                <a:latin typeface="JetBrains Mono" panose="020B0509020102050004" pitchFamily="49" charset="0"/>
              </a:rPr>
              <a:t>blur_x.compute_at</a:t>
            </a:r>
            <a:r>
              <a:rPr lang="en-US" sz="1500" dirty="0">
                <a:solidFill>
                  <a:schemeClr val="bg1"/>
                </a:solidFill>
                <a:latin typeface="JetBrains Mono" panose="020B0509020102050004" pitchFamily="49" charset="0"/>
              </a:rPr>
              <a:t>(result, x)</a:t>
            </a:r>
            <a:endParaRPr lang="en-US" sz="1500" dirty="0">
              <a:solidFill>
                <a:schemeClr val="bg1"/>
              </a:solidFill>
            </a:endParaRPr>
          </a:p>
        </p:txBody>
      </p:sp>
      <p:sp>
        <p:nvSpPr>
          <p:cNvPr id="28" name="TextBox 27">
            <a:extLst>
              <a:ext uri="{FF2B5EF4-FFF2-40B4-BE49-F238E27FC236}">
                <a16:creationId xmlns:a16="http://schemas.microsoft.com/office/drawing/2014/main" id="{04FD37A9-1B89-41A8-B883-79EA9DAB6D7E}"/>
              </a:ext>
            </a:extLst>
          </p:cNvPr>
          <p:cNvSpPr txBox="1"/>
          <p:nvPr/>
        </p:nvSpPr>
        <p:spPr>
          <a:xfrm>
            <a:off x="2840271" y="4624662"/>
            <a:ext cx="2472668" cy="323165"/>
          </a:xfrm>
          <a:prstGeom prst="rect">
            <a:avLst/>
          </a:prstGeom>
          <a:noFill/>
        </p:spPr>
        <p:txBody>
          <a:bodyPr wrap="square">
            <a:spAutoFit/>
          </a:bodyPr>
          <a:lstStyle/>
          <a:p>
            <a:r>
              <a:rPr lang="en-US" sz="1500" dirty="0">
                <a:solidFill>
                  <a:schemeClr val="bg1"/>
                </a:solidFill>
                <a:latin typeface="JetBrains Mono" panose="020B0509020102050004" pitchFamily="49" charset="0"/>
              </a:rPr>
              <a:t>.vectorize(x,</a:t>
            </a:r>
            <a:r>
              <a:rPr lang="en-US" sz="1500" dirty="0">
                <a:latin typeface="JetBrains Mono" panose="020B0509020102050004" pitchFamily="49" charset="0"/>
              </a:rPr>
              <a:t> </a:t>
            </a:r>
            <a:r>
              <a:rPr lang="en-US" sz="1500" dirty="0">
                <a:solidFill>
                  <a:schemeClr val="accent5"/>
                </a:solidFill>
                <a:latin typeface="JetBrains Mono" panose="020B0509020102050004" pitchFamily="49" charset="0"/>
              </a:rPr>
              <a:t>32</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30" name="TextBox 29">
            <a:extLst>
              <a:ext uri="{FF2B5EF4-FFF2-40B4-BE49-F238E27FC236}">
                <a16:creationId xmlns:a16="http://schemas.microsoft.com/office/drawing/2014/main" id="{7DA6B229-BD6A-49F7-B805-2EB81E8F4625}"/>
              </a:ext>
            </a:extLst>
          </p:cNvPr>
          <p:cNvSpPr txBox="1"/>
          <p:nvPr/>
        </p:nvSpPr>
        <p:spPr>
          <a:xfrm>
            <a:off x="2154131" y="4886621"/>
            <a:ext cx="3747086" cy="323165"/>
          </a:xfrm>
          <a:prstGeom prst="rect">
            <a:avLst/>
          </a:prstGeom>
          <a:noFill/>
        </p:spPr>
        <p:txBody>
          <a:bodyPr wrap="square">
            <a:spAutoFit/>
          </a:bodyPr>
          <a:lstStyle/>
          <a:p>
            <a:r>
              <a:rPr lang="en-US" sz="1500" dirty="0">
                <a:solidFill>
                  <a:schemeClr val="bg1"/>
                </a:solidFill>
                <a:latin typeface="JetBrains Mono" panose="020B0509020102050004" pitchFamily="49" charset="0"/>
              </a:rPr>
              <a:t>input_16.compute_at(result, x)</a:t>
            </a:r>
            <a:endParaRPr lang="en-US" sz="1500" dirty="0">
              <a:solidFill>
                <a:schemeClr val="bg1"/>
              </a:solidFill>
            </a:endParaRPr>
          </a:p>
        </p:txBody>
      </p:sp>
      <p:sp>
        <p:nvSpPr>
          <p:cNvPr id="32" name="TextBox 31">
            <a:extLst>
              <a:ext uri="{FF2B5EF4-FFF2-40B4-BE49-F238E27FC236}">
                <a16:creationId xmlns:a16="http://schemas.microsoft.com/office/drawing/2014/main" id="{CC672A50-B8CB-4603-AF61-5AB9FEB98766}"/>
              </a:ext>
            </a:extLst>
          </p:cNvPr>
          <p:cNvSpPr txBox="1"/>
          <p:nvPr/>
        </p:nvSpPr>
        <p:spPr>
          <a:xfrm>
            <a:off x="3070908" y="5148578"/>
            <a:ext cx="2362336" cy="323165"/>
          </a:xfrm>
          <a:prstGeom prst="rect">
            <a:avLst/>
          </a:prstGeom>
          <a:noFill/>
        </p:spPr>
        <p:txBody>
          <a:bodyPr wrap="square">
            <a:spAutoFit/>
          </a:bodyPr>
          <a:lstStyle/>
          <a:p>
            <a:r>
              <a:rPr lang="en-US" sz="1500" dirty="0">
                <a:solidFill>
                  <a:schemeClr val="bg1"/>
                </a:solidFill>
                <a:latin typeface="JetBrains Mono" panose="020B0509020102050004" pitchFamily="49" charset="0"/>
              </a:rPr>
              <a:t>.vectorize(x, </a:t>
            </a:r>
            <a:r>
              <a:rPr lang="en-US" sz="1500" dirty="0">
                <a:solidFill>
                  <a:schemeClr val="accent5"/>
                </a:solidFill>
                <a:latin typeface="JetBrains Mono" panose="020B0509020102050004" pitchFamily="49" charset="0"/>
              </a:rPr>
              <a:t>32</a:t>
            </a:r>
            <a:r>
              <a:rPr lang="en-US" sz="1500" dirty="0">
                <a:solidFill>
                  <a:schemeClr val="bg1"/>
                </a:solidFill>
                <a:latin typeface="JetBrains Mono" panose="020B0509020102050004" pitchFamily="49" charset="0"/>
              </a:rPr>
              <a:t>);</a:t>
            </a:r>
            <a:endParaRPr lang="en-US" sz="1500" dirty="0">
              <a:solidFill>
                <a:schemeClr val="bg1"/>
              </a:solidFill>
            </a:endParaRPr>
          </a:p>
        </p:txBody>
      </p:sp>
      <p:grpSp>
        <p:nvGrpSpPr>
          <p:cNvPr id="15" name="Group 14">
            <a:extLst>
              <a:ext uri="{FF2B5EF4-FFF2-40B4-BE49-F238E27FC236}">
                <a16:creationId xmlns:a16="http://schemas.microsoft.com/office/drawing/2014/main" id="{FC07FFF5-29E5-4D91-8488-CDAB3CBFEA8A}"/>
              </a:ext>
            </a:extLst>
          </p:cNvPr>
          <p:cNvGrpSpPr/>
          <p:nvPr/>
        </p:nvGrpSpPr>
        <p:grpSpPr>
          <a:xfrm>
            <a:off x="6579175" y="4552019"/>
            <a:ext cx="3553430" cy="830193"/>
            <a:chOff x="4600421" y="3828818"/>
            <a:chExt cx="3553430" cy="830193"/>
          </a:xfrm>
        </p:grpSpPr>
        <p:sp>
          <p:nvSpPr>
            <p:cNvPr id="8" name="TextBox 7">
              <a:extLst>
                <a:ext uri="{FF2B5EF4-FFF2-40B4-BE49-F238E27FC236}">
                  <a16:creationId xmlns:a16="http://schemas.microsoft.com/office/drawing/2014/main" id="{64F2AB35-54FA-490E-A27A-3682840E7413}"/>
                </a:ext>
              </a:extLst>
            </p:cNvPr>
            <p:cNvSpPr txBox="1"/>
            <p:nvPr/>
          </p:nvSpPr>
          <p:spPr>
            <a:xfrm>
              <a:off x="4600421" y="3828818"/>
              <a:ext cx="2049010" cy="323165"/>
            </a:xfrm>
            <a:prstGeom prst="rect">
              <a:avLst/>
            </a:prstGeom>
            <a:noFill/>
          </p:spPr>
          <p:txBody>
            <a:bodyPr wrap="square">
              <a:spAutoFit/>
            </a:bodyPr>
            <a:lstStyle/>
            <a:p>
              <a:r>
                <a:rPr lang="en-US" sz="1500" dirty="0">
                  <a:solidFill>
                    <a:schemeClr val="accent2"/>
                  </a:solidFill>
                  <a:latin typeface="JetBrains Mono" panose="020B0509020102050004" pitchFamily="49" charset="0"/>
                </a:rPr>
                <a:t>for</a:t>
              </a:r>
              <a:r>
                <a:rPr lang="en-US" sz="1500" dirty="0">
                  <a:latin typeface="JetBrains Mono" panose="020B0509020102050004" pitchFamily="49" charset="0"/>
                </a:rPr>
                <a:t> </a:t>
              </a:r>
              <a:r>
                <a:rPr lang="en-US" sz="1500" dirty="0">
                  <a:solidFill>
                    <a:schemeClr val="accent4"/>
                  </a:solidFill>
                  <a:latin typeface="JetBrains Mono" panose="020B0509020102050004" pitchFamily="49" charset="0"/>
                </a:rPr>
                <a:t>input_16.</a:t>
              </a:r>
              <a:r>
                <a:rPr lang="en-US" sz="1500" dirty="0">
                  <a:solidFill>
                    <a:schemeClr val="bg1"/>
                  </a:solidFill>
                  <a:latin typeface="JetBrains Mono" panose="020B0509020102050004" pitchFamily="49" charset="0"/>
                </a:rPr>
                <a:t>y:</a:t>
              </a:r>
              <a:endParaRPr lang="en-US" sz="1500" dirty="0">
                <a:solidFill>
                  <a:schemeClr val="bg1"/>
                </a:solidFill>
              </a:endParaRPr>
            </a:p>
          </p:txBody>
        </p:sp>
        <p:sp>
          <p:nvSpPr>
            <p:cNvPr id="3" name="TextBox 2">
              <a:extLst>
                <a:ext uri="{FF2B5EF4-FFF2-40B4-BE49-F238E27FC236}">
                  <a16:creationId xmlns:a16="http://schemas.microsoft.com/office/drawing/2014/main" id="{9A861A11-EC9B-421F-A635-B32E56EE175C}"/>
                </a:ext>
              </a:extLst>
            </p:cNvPr>
            <p:cNvSpPr txBox="1"/>
            <p:nvPr/>
          </p:nvSpPr>
          <p:spPr>
            <a:xfrm>
              <a:off x="4831058" y="4082332"/>
              <a:ext cx="2049010" cy="323165"/>
            </a:xfrm>
            <a:prstGeom prst="rect">
              <a:avLst/>
            </a:prstGeom>
            <a:noFill/>
          </p:spPr>
          <p:txBody>
            <a:bodyPr wrap="square">
              <a:spAutoFit/>
            </a:bodyPr>
            <a:lstStyle/>
            <a:p>
              <a:r>
                <a:rPr lang="en-US" sz="1500" dirty="0">
                  <a:solidFill>
                    <a:schemeClr val="accent2"/>
                  </a:solidFill>
                  <a:latin typeface="JetBrains Mono" panose="020B0509020102050004" pitchFamily="49" charset="0"/>
                </a:rPr>
                <a:t>for</a:t>
              </a:r>
              <a:r>
                <a:rPr lang="en-US" sz="1500" dirty="0">
                  <a:latin typeface="JetBrains Mono" panose="020B0509020102050004" pitchFamily="49" charset="0"/>
                </a:rPr>
                <a:t> </a:t>
              </a:r>
              <a:r>
                <a:rPr lang="en-US" sz="1500" dirty="0">
                  <a:solidFill>
                    <a:schemeClr val="accent4"/>
                  </a:solidFill>
                  <a:latin typeface="JetBrains Mono" panose="020B0509020102050004" pitchFamily="49" charset="0"/>
                </a:rPr>
                <a:t>input_16.</a:t>
              </a:r>
              <a:r>
                <a:rPr lang="en-US" sz="1500" dirty="0">
                  <a:solidFill>
                    <a:schemeClr val="bg1"/>
                  </a:solidFill>
                  <a:latin typeface="JetBrains Mono" panose="020B0509020102050004" pitchFamily="49" charset="0"/>
                </a:rPr>
                <a:t>x:</a:t>
              </a:r>
              <a:endParaRPr lang="en-US" sz="1500" dirty="0">
                <a:solidFill>
                  <a:schemeClr val="bg1"/>
                </a:solidFill>
              </a:endParaRPr>
            </a:p>
          </p:txBody>
        </p:sp>
        <p:sp>
          <p:nvSpPr>
            <p:cNvPr id="33" name="Content Placeholder 6">
              <a:extLst>
                <a:ext uri="{FF2B5EF4-FFF2-40B4-BE49-F238E27FC236}">
                  <a16:creationId xmlns:a16="http://schemas.microsoft.com/office/drawing/2014/main" id="{94FE2871-AE58-4644-B553-4817352FA523}"/>
                </a:ext>
              </a:extLst>
            </p:cNvPr>
            <p:cNvSpPr txBox="1">
              <a:spLocks/>
            </p:cNvSpPr>
            <p:nvPr/>
          </p:nvSpPr>
          <p:spPr>
            <a:xfrm>
              <a:off x="5055176" y="4335846"/>
              <a:ext cx="3098675" cy="3231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chemeClr val="bg1"/>
                  </a:solidFill>
                  <a:latin typeface="JetBrains Mono" panose="020B0509020102050004" pitchFamily="49" charset="0"/>
                </a:rPr>
                <a:t>input_16(x:x+</a:t>
              </a:r>
              <a:r>
                <a:rPr lang="en-US" sz="1500" dirty="0">
                  <a:solidFill>
                    <a:schemeClr val="accent5"/>
                  </a:solidFill>
                  <a:latin typeface="JetBrains Mono" panose="020B0509020102050004" pitchFamily="49" charset="0"/>
                </a:rPr>
                <a:t>32</a:t>
              </a:r>
              <a:r>
                <a:rPr lang="en-US" sz="1500" dirty="0">
                  <a:solidFill>
                    <a:schemeClr val="bg1"/>
                  </a:solidFill>
                  <a:latin typeface="JetBrains Mono" panose="020B0509020102050004" pitchFamily="49" charset="0"/>
                </a:rPr>
                <a:t>, y) = ...</a:t>
              </a:r>
              <a:endParaRPr lang="en-US" sz="1500" dirty="0">
                <a:solidFill>
                  <a:schemeClr val="bg1"/>
                </a:solidFill>
              </a:endParaRPr>
            </a:p>
          </p:txBody>
        </p:sp>
      </p:grpSp>
      <p:grpSp>
        <p:nvGrpSpPr>
          <p:cNvPr id="14" name="Group 13">
            <a:extLst>
              <a:ext uri="{FF2B5EF4-FFF2-40B4-BE49-F238E27FC236}">
                <a16:creationId xmlns:a16="http://schemas.microsoft.com/office/drawing/2014/main" id="{CB955C61-CD80-47DD-B7AE-F2F3D7A5B13C}"/>
              </a:ext>
            </a:extLst>
          </p:cNvPr>
          <p:cNvGrpSpPr/>
          <p:nvPr/>
        </p:nvGrpSpPr>
        <p:grpSpPr>
          <a:xfrm>
            <a:off x="6529974" y="5299501"/>
            <a:ext cx="3553429" cy="830193"/>
            <a:chOff x="4600421" y="4589360"/>
            <a:chExt cx="3553429" cy="830193"/>
          </a:xfrm>
        </p:grpSpPr>
        <p:sp>
          <p:nvSpPr>
            <p:cNvPr id="4" name="TextBox 3">
              <a:extLst>
                <a:ext uri="{FF2B5EF4-FFF2-40B4-BE49-F238E27FC236}">
                  <a16:creationId xmlns:a16="http://schemas.microsoft.com/office/drawing/2014/main" id="{20A6EFED-22A8-4173-B655-428A31B340A6}"/>
                </a:ext>
              </a:extLst>
            </p:cNvPr>
            <p:cNvSpPr txBox="1"/>
            <p:nvPr/>
          </p:nvSpPr>
          <p:spPr>
            <a:xfrm>
              <a:off x="4600421" y="4589360"/>
              <a:ext cx="1800626" cy="323165"/>
            </a:xfrm>
            <a:prstGeom prst="rect">
              <a:avLst/>
            </a:prstGeom>
            <a:noFill/>
          </p:spPr>
          <p:txBody>
            <a:bodyPr wrap="square">
              <a:spAutoFit/>
            </a:bodyPr>
            <a:lstStyle/>
            <a:p>
              <a:r>
                <a:rPr lang="en-US" sz="1500" dirty="0">
                  <a:solidFill>
                    <a:schemeClr val="accent2"/>
                  </a:solidFill>
                  <a:latin typeface="JetBrains Mono" panose="020B0509020102050004" pitchFamily="49" charset="0"/>
                </a:rPr>
                <a:t>for</a:t>
              </a:r>
              <a:r>
                <a:rPr lang="en-US" sz="1500" dirty="0">
                  <a:latin typeface="JetBrains Mono" panose="020B0509020102050004" pitchFamily="49" charset="0"/>
                </a:rPr>
                <a:t> </a:t>
              </a:r>
              <a:r>
                <a:rPr lang="en-US" sz="1500" dirty="0" err="1">
                  <a:solidFill>
                    <a:schemeClr val="accent4"/>
                  </a:solidFill>
                  <a:latin typeface="JetBrains Mono" panose="020B0509020102050004" pitchFamily="49" charset="0"/>
                </a:rPr>
                <a:t>blur_x.</a:t>
              </a:r>
              <a:r>
                <a:rPr lang="en-US" sz="1500" dirty="0" err="1">
                  <a:solidFill>
                    <a:schemeClr val="bg1"/>
                  </a:solidFill>
                  <a:latin typeface="JetBrains Mono" panose="020B0509020102050004" pitchFamily="49" charset="0"/>
                </a:rPr>
                <a:t>y</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5" name="TextBox 4">
              <a:extLst>
                <a:ext uri="{FF2B5EF4-FFF2-40B4-BE49-F238E27FC236}">
                  <a16:creationId xmlns:a16="http://schemas.microsoft.com/office/drawing/2014/main" id="{5F38D05B-F1EB-425F-A3FF-770BBE937579}"/>
                </a:ext>
              </a:extLst>
            </p:cNvPr>
            <p:cNvSpPr txBox="1"/>
            <p:nvPr/>
          </p:nvSpPr>
          <p:spPr>
            <a:xfrm>
              <a:off x="4831058" y="4842874"/>
              <a:ext cx="2360482" cy="323165"/>
            </a:xfrm>
            <a:prstGeom prst="rect">
              <a:avLst/>
            </a:prstGeom>
            <a:noFill/>
          </p:spPr>
          <p:txBody>
            <a:bodyPr wrap="square">
              <a:spAutoFit/>
            </a:bodyPr>
            <a:lstStyle/>
            <a:p>
              <a:r>
                <a:rPr lang="en-US" sz="1500" dirty="0">
                  <a:solidFill>
                    <a:schemeClr val="accent2"/>
                  </a:solidFill>
                  <a:latin typeface="JetBrains Mono" panose="020B0509020102050004" pitchFamily="49" charset="0"/>
                </a:rPr>
                <a:t>for</a:t>
              </a:r>
              <a:r>
                <a:rPr lang="en-US" sz="1500" dirty="0">
                  <a:latin typeface="JetBrains Mono" panose="020B0509020102050004" pitchFamily="49" charset="0"/>
                </a:rPr>
                <a:t> </a:t>
              </a:r>
              <a:r>
                <a:rPr lang="en-US" sz="1500" dirty="0" err="1">
                  <a:solidFill>
                    <a:schemeClr val="accent4"/>
                  </a:solidFill>
                  <a:latin typeface="JetBrains Mono" panose="020B0509020102050004" pitchFamily="49" charset="0"/>
                </a:rPr>
                <a:t>blur_x.</a:t>
              </a:r>
              <a:r>
                <a:rPr lang="en-US" sz="1500" dirty="0" err="1">
                  <a:solidFill>
                    <a:schemeClr val="bg1"/>
                  </a:solidFill>
                  <a:latin typeface="JetBrains Mono" panose="020B0509020102050004" pitchFamily="49" charset="0"/>
                </a:rPr>
                <a:t>x</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35" name="Content Placeholder 6">
              <a:extLst>
                <a:ext uri="{FF2B5EF4-FFF2-40B4-BE49-F238E27FC236}">
                  <a16:creationId xmlns:a16="http://schemas.microsoft.com/office/drawing/2014/main" id="{DC19B677-182C-4661-BADB-416F39BDD3B2}"/>
                </a:ext>
              </a:extLst>
            </p:cNvPr>
            <p:cNvSpPr txBox="1">
              <a:spLocks/>
            </p:cNvSpPr>
            <p:nvPr/>
          </p:nvSpPr>
          <p:spPr>
            <a:xfrm>
              <a:off x="5055175" y="5096388"/>
              <a:ext cx="3098675" cy="3231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err="1">
                  <a:solidFill>
                    <a:schemeClr val="bg1"/>
                  </a:solidFill>
                  <a:latin typeface="JetBrains Mono" panose="020B0509020102050004" pitchFamily="49" charset="0"/>
                </a:rPr>
                <a:t>blur_x</a:t>
              </a:r>
              <a:r>
                <a:rPr lang="en-US" sz="1500" dirty="0">
                  <a:solidFill>
                    <a:schemeClr val="bg1"/>
                  </a:solidFill>
                  <a:latin typeface="JetBrains Mono" panose="020B0509020102050004" pitchFamily="49" charset="0"/>
                </a:rPr>
                <a:t>(x:x+</a:t>
              </a:r>
              <a:r>
                <a:rPr lang="en-US" sz="1500" dirty="0">
                  <a:solidFill>
                    <a:schemeClr val="accent5"/>
                  </a:solidFill>
                  <a:latin typeface="JetBrains Mono" panose="020B0509020102050004" pitchFamily="49" charset="0"/>
                </a:rPr>
                <a:t>32</a:t>
              </a:r>
              <a:r>
                <a:rPr lang="en-US" sz="1500" dirty="0">
                  <a:solidFill>
                    <a:schemeClr val="bg1"/>
                  </a:solidFill>
                  <a:latin typeface="JetBrains Mono" panose="020B0509020102050004" pitchFamily="49" charset="0"/>
                </a:rPr>
                <a:t>, y) = ...</a:t>
              </a:r>
              <a:br>
                <a:rPr lang="en-US" sz="1500" dirty="0">
                  <a:solidFill>
                    <a:schemeClr val="bg1"/>
                  </a:solidFill>
                  <a:latin typeface="JetBrains Mono" panose="020B0509020102050004" pitchFamily="49" charset="0"/>
                </a:rPr>
              </a:br>
              <a:endParaRPr lang="en-US" sz="1500" dirty="0">
                <a:solidFill>
                  <a:schemeClr val="bg1"/>
                </a:solidFill>
              </a:endParaRPr>
            </a:p>
          </p:txBody>
        </p:sp>
      </p:grpSp>
      <p:sp>
        <p:nvSpPr>
          <p:cNvPr id="37" name="Content Placeholder 6">
            <a:extLst>
              <a:ext uri="{FF2B5EF4-FFF2-40B4-BE49-F238E27FC236}">
                <a16:creationId xmlns:a16="http://schemas.microsoft.com/office/drawing/2014/main" id="{4BC04AF6-D787-4D95-BBA5-09077023E3E7}"/>
              </a:ext>
            </a:extLst>
          </p:cNvPr>
          <p:cNvSpPr txBox="1">
            <a:spLocks/>
          </p:cNvSpPr>
          <p:nvPr/>
        </p:nvSpPr>
        <p:spPr>
          <a:xfrm>
            <a:off x="7033931" y="6572482"/>
            <a:ext cx="3098675" cy="3231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chemeClr val="bg1"/>
                </a:solidFill>
                <a:latin typeface="JetBrains Mono" panose="020B0509020102050004" pitchFamily="49" charset="0"/>
              </a:rPr>
              <a:t>result(x:x+</a:t>
            </a:r>
            <a:r>
              <a:rPr lang="en-US" sz="1500" dirty="0">
                <a:solidFill>
                  <a:schemeClr val="accent5"/>
                </a:solidFill>
                <a:latin typeface="JetBrains Mono" panose="020B0509020102050004" pitchFamily="49" charset="0"/>
              </a:rPr>
              <a:t>32</a:t>
            </a:r>
            <a:r>
              <a:rPr lang="en-US" sz="1500" dirty="0">
                <a:solidFill>
                  <a:schemeClr val="bg1"/>
                </a:solidFill>
                <a:latin typeface="JetBrains Mono" panose="020B0509020102050004" pitchFamily="49" charset="0"/>
              </a:rPr>
              <a:t>, y) = ...</a:t>
            </a:r>
            <a:endParaRPr lang="en-US" sz="1500" dirty="0">
              <a:solidFill>
                <a:schemeClr val="bg1"/>
              </a:solidFill>
            </a:endParaRPr>
          </a:p>
        </p:txBody>
      </p:sp>
      <p:pic>
        <p:nvPicPr>
          <p:cNvPr id="18" name="tiled">
            <a:hlinkClick r:id="" action="ppaction://media"/>
            <a:extLst>
              <a:ext uri="{FF2B5EF4-FFF2-40B4-BE49-F238E27FC236}">
                <a16:creationId xmlns:a16="http://schemas.microsoft.com/office/drawing/2014/main" id="{9C2C434D-50DF-40F7-8B49-0C9ABDB74AFC}"/>
              </a:ext>
            </a:extLst>
          </p:cNvPr>
          <p:cNvPicPr>
            <a:picLocks noGrp="1" noChangeAspect="1"/>
          </p:cNvPicPr>
          <p:nvPr>
            <p:ph sz="half" idx="13"/>
            <a:videoFile r:link="rId2"/>
            <p:extLst>
              <p:ext uri="{DAA4B4D4-6D71-4841-9C94-3DE7FCFB9230}">
                <p14:media xmlns:p14="http://schemas.microsoft.com/office/powerpoint/2010/main" r:embed="rId1"/>
              </p:ext>
            </p:extLst>
          </p:nvPr>
        </p:nvPicPr>
        <p:blipFill>
          <a:blip r:embed="rId5"/>
          <a:stretch>
            <a:fillRect/>
          </a:stretch>
        </p:blipFill>
        <p:spPr>
          <a:xfrm>
            <a:off x="1530351" y="566738"/>
            <a:ext cx="9129713" cy="2921000"/>
          </a:xfrm>
        </p:spPr>
      </p:pic>
      <p:sp>
        <p:nvSpPr>
          <p:cNvPr id="6" name="TextBox 5">
            <a:extLst>
              <a:ext uri="{FF2B5EF4-FFF2-40B4-BE49-F238E27FC236}">
                <a16:creationId xmlns:a16="http://schemas.microsoft.com/office/drawing/2014/main" id="{416FEE77-74C9-4241-A312-E3ACA1B108EE}"/>
              </a:ext>
            </a:extLst>
          </p:cNvPr>
          <p:cNvSpPr txBox="1"/>
          <p:nvPr/>
        </p:nvSpPr>
        <p:spPr>
          <a:xfrm>
            <a:off x="2840270" y="3838785"/>
            <a:ext cx="3634476" cy="323165"/>
          </a:xfrm>
          <a:prstGeom prst="rect">
            <a:avLst/>
          </a:prstGeom>
          <a:noFill/>
        </p:spPr>
        <p:txBody>
          <a:bodyPr wrap="square">
            <a:spAutoFit/>
          </a:bodyPr>
          <a:lstStyle/>
          <a:p>
            <a:r>
              <a:rPr lang="en-US" sz="1500" dirty="0">
                <a:solidFill>
                  <a:schemeClr val="bg1"/>
                </a:solidFill>
                <a:latin typeface="JetBrains Mono" panose="020B0509020102050004" pitchFamily="49" charset="0"/>
              </a:rPr>
              <a:t>.tile(x, y, xi, </a:t>
            </a:r>
            <a:r>
              <a:rPr lang="en-US" sz="1500" dirty="0" err="1">
                <a:solidFill>
                  <a:schemeClr val="bg1"/>
                </a:solidFill>
                <a:latin typeface="JetBrains Mono" panose="020B0509020102050004" pitchFamily="49" charset="0"/>
              </a:rPr>
              <a:t>yi</a:t>
            </a:r>
            <a:r>
              <a:rPr lang="en-US" sz="1500" dirty="0">
                <a:solidFill>
                  <a:schemeClr val="bg1"/>
                </a:solidFill>
                <a:latin typeface="JetBrains Mono" panose="020B0509020102050004" pitchFamily="49" charset="0"/>
              </a:rPr>
              <a:t>,</a:t>
            </a:r>
            <a:r>
              <a:rPr lang="en-US" sz="1500" dirty="0">
                <a:latin typeface="JetBrains Mono" panose="020B0509020102050004" pitchFamily="49" charset="0"/>
              </a:rPr>
              <a:t> </a:t>
            </a:r>
            <a:r>
              <a:rPr lang="en-US" sz="1500" dirty="0">
                <a:solidFill>
                  <a:schemeClr val="accent5"/>
                </a:solidFill>
                <a:latin typeface="JetBrains Mono" panose="020B0509020102050004" pitchFamily="49" charset="0"/>
              </a:rPr>
              <a:t>128, 24</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11" name="TextBox 10">
            <a:extLst>
              <a:ext uri="{FF2B5EF4-FFF2-40B4-BE49-F238E27FC236}">
                <a16:creationId xmlns:a16="http://schemas.microsoft.com/office/drawing/2014/main" id="{D87EE417-7935-4A66-9949-683C4B084CF2}"/>
              </a:ext>
            </a:extLst>
          </p:cNvPr>
          <p:cNvSpPr txBox="1"/>
          <p:nvPr/>
        </p:nvSpPr>
        <p:spPr>
          <a:xfrm>
            <a:off x="6579175" y="6065454"/>
            <a:ext cx="2514326" cy="323165"/>
          </a:xfrm>
          <a:prstGeom prst="rect">
            <a:avLst/>
          </a:prstGeom>
          <a:noFill/>
        </p:spPr>
        <p:txBody>
          <a:bodyPr wrap="square">
            <a:spAutoFit/>
          </a:bodyPr>
          <a:lstStyle/>
          <a:p>
            <a:r>
              <a:rPr lang="en-US" sz="1500" dirty="0">
                <a:solidFill>
                  <a:schemeClr val="accent2"/>
                </a:solidFill>
                <a:latin typeface="JetBrains Mono" panose="020B0509020102050004" pitchFamily="49" charset="0"/>
              </a:rPr>
              <a:t>for</a:t>
            </a:r>
            <a:r>
              <a:rPr lang="en-US" sz="1500" dirty="0">
                <a:latin typeface="JetBrains Mono" panose="020B0509020102050004" pitchFamily="49" charset="0"/>
              </a:rPr>
              <a:t> </a:t>
            </a:r>
            <a:r>
              <a:rPr lang="en-US" sz="1500" dirty="0" err="1">
                <a:solidFill>
                  <a:schemeClr val="bg1"/>
                </a:solidFill>
                <a:latin typeface="JetBrains Mono" panose="020B0509020102050004" pitchFamily="49" charset="0"/>
              </a:rPr>
              <a:t>yi</a:t>
            </a:r>
            <a:r>
              <a:rPr lang="en-US" sz="1500" dirty="0">
                <a:latin typeface="JetBrains Mono" panose="020B0509020102050004" pitchFamily="49" charset="0"/>
              </a:rPr>
              <a:t> </a:t>
            </a:r>
            <a:r>
              <a:rPr lang="en-US" sz="1500" dirty="0">
                <a:solidFill>
                  <a:schemeClr val="accent2"/>
                </a:solidFill>
                <a:latin typeface="JetBrains Mono" panose="020B0509020102050004" pitchFamily="49" charset="0"/>
              </a:rPr>
              <a:t>in</a:t>
            </a:r>
            <a:r>
              <a:rPr lang="en-US" sz="1500" dirty="0">
                <a:latin typeface="JetBrains Mono" panose="020B0509020102050004" pitchFamily="49" charset="0"/>
              </a:rPr>
              <a:t> </a:t>
            </a:r>
            <a:r>
              <a:rPr lang="en-US" sz="1500" dirty="0">
                <a:solidFill>
                  <a:schemeClr val="bg1"/>
                </a:solidFill>
                <a:latin typeface="JetBrains Mono" panose="020B0509020102050004" pitchFamily="49" charset="0"/>
              </a:rPr>
              <a:t>[</a:t>
            </a:r>
            <a:r>
              <a:rPr lang="en-US" sz="1500" dirty="0">
                <a:solidFill>
                  <a:schemeClr val="accent5"/>
                </a:solidFill>
                <a:latin typeface="JetBrains Mono" panose="020B0509020102050004" pitchFamily="49" charset="0"/>
              </a:rPr>
              <a:t>0</a:t>
            </a:r>
            <a:r>
              <a:rPr lang="en-US" sz="1500" dirty="0">
                <a:solidFill>
                  <a:schemeClr val="bg1"/>
                </a:solidFill>
                <a:latin typeface="JetBrains Mono" panose="020B0509020102050004" pitchFamily="49" charset="0"/>
              </a:rPr>
              <a:t>..</a:t>
            </a:r>
            <a:r>
              <a:rPr lang="en-US" sz="1500" dirty="0">
                <a:solidFill>
                  <a:schemeClr val="accent5"/>
                </a:solidFill>
                <a:latin typeface="JetBrains Mono" panose="020B0509020102050004" pitchFamily="49" charset="0"/>
              </a:rPr>
              <a:t>24</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12" name="TextBox 11">
            <a:extLst>
              <a:ext uri="{FF2B5EF4-FFF2-40B4-BE49-F238E27FC236}">
                <a16:creationId xmlns:a16="http://schemas.microsoft.com/office/drawing/2014/main" id="{08DA3D46-C61D-4099-80AF-788AF5DA940D}"/>
              </a:ext>
            </a:extLst>
          </p:cNvPr>
          <p:cNvSpPr txBox="1"/>
          <p:nvPr/>
        </p:nvSpPr>
        <p:spPr>
          <a:xfrm>
            <a:off x="6809812" y="6318968"/>
            <a:ext cx="2608328" cy="323165"/>
          </a:xfrm>
          <a:prstGeom prst="rect">
            <a:avLst/>
          </a:prstGeom>
          <a:noFill/>
        </p:spPr>
        <p:txBody>
          <a:bodyPr wrap="square">
            <a:spAutoFit/>
          </a:bodyPr>
          <a:lstStyle/>
          <a:p>
            <a:r>
              <a:rPr lang="en-US" sz="1500" dirty="0">
                <a:solidFill>
                  <a:schemeClr val="accent2"/>
                </a:solidFill>
                <a:latin typeface="JetBrains Mono" panose="020B0509020102050004" pitchFamily="49" charset="0"/>
              </a:rPr>
              <a:t>for</a:t>
            </a:r>
            <a:r>
              <a:rPr lang="en-US" sz="1500" dirty="0">
                <a:latin typeface="JetBrains Mono" panose="020B0509020102050004" pitchFamily="49" charset="0"/>
              </a:rPr>
              <a:t> </a:t>
            </a:r>
            <a:r>
              <a:rPr lang="en-US" sz="1500" dirty="0">
                <a:solidFill>
                  <a:schemeClr val="bg1"/>
                </a:solidFill>
                <a:latin typeface="JetBrains Mono" panose="020B0509020102050004" pitchFamily="49" charset="0"/>
              </a:rPr>
              <a:t>xi</a:t>
            </a:r>
            <a:r>
              <a:rPr lang="en-US" sz="1500" dirty="0">
                <a:latin typeface="JetBrains Mono" panose="020B0509020102050004" pitchFamily="49" charset="0"/>
              </a:rPr>
              <a:t> </a:t>
            </a:r>
            <a:r>
              <a:rPr lang="en-US" sz="1500" dirty="0">
                <a:solidFill>
                  <a:schemeClr val="accent2"/>
                </a:solidFill>
                <a:latin typeface="JetBrains Mono" panose="020B0509020102050004" pitchFamily="49" charset="0"/>
              </a:rPr>
              <a:t>in</a:t>
            </a:r>
            <a:r>
              <a:rPr lang="en-US" sz="1500" dirty="0">
                <a:latin typeface="JetBrains Mono" panose="020B0509020102050004" pitchFamily="49" charset="0"/>
              </a:rPr>
              <a:t> </a:t>
            </a:r>
            <a:r>
              <a:rPr lang="en-US" sz="1500" dirty="0">
                <a:solidFill>
                  <a:schemeClr val="bg1"/>
                </a:solidFill>
                <a:latin typeface="JetBrains Mono" panose="020B0509020102050004" pitchFamily="49" charset="0"/>
              </a:rPr>
              <a:t>[</a:t>
            </a:r>
            <a:r>
              <a:rPr lang="en-US" sz="1500" dirty="0">
                <a:solidFill>
                  <a:schemeClr val="accent5"/>
                </a:solidFill>
                <a:latin typeface="JetBrains Mono" panose="020B0509020102050004" pitchFamily="49" charset="0"/>
              </a:rPr>
              <a:t>0</a:t>
            </a:r>
            <a:r>
              <a:rPr lang="en-US" sz="1500" dirty="0">
                <a:solidFill>
                  <a:schemeClr val="bg1"/>
                </a:solidFill>
                <a:latin typeface="JetBrains Mono" panose="020B0509020102050004" pitchFamily="49" charset="0"/>
              </a:rPr>
              <a:t>..</a:t>
            </a:r>
            <a:r>
              <a:rPr lang="en-US" sz="1500" dirty="0">
                <a:solidFill>
                  <a:schemeClr val="accent5"/>
                </a:solidFill>
                <a:latin typeface="JetBrains Mono" panose="020B0509020102050004" pitchFamily="49" charset="0"/>
              </a:rPr>
              <a:t>128</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27" name="Content Placeholder 6">
            <a:extLst>
              <a:ext uri="{FF2B5EF4-FFF2-40B4-BE49-F238E27FC236}">
                <a16:creationId xmlns:a16="http://schemas.microsoft.com/office/drawing/2014/main" id="{DD709B30-4ABD-42C4-8CA2-A9FD4E98C388}"/>
              </a:ext>
            </a:extLst>
          </p:cNvPr>
          <p:cNvSpPr txBox="1">
            <a:spLocks/>
          </p:cNvSpPr>
          <p:nvPr/>
        </p:nvSpPr>
        <p:spPr>
          <a:xfrm>
            <a:off x="6124422" y="3818102"/>
            <a:ext cx="4543579" cy="3231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solidFill>
                  <a:schemeClr val="accent2"/>
                </a:solidFill>
                <a:latin typeface="JetBrains Mono" panose="020B0509020102050004" pitchFamily="49" charset="0"/>
              </a:rPr>
              <a:t>allocate</a:t>
            </a:r>
            <a:r>
              <a:rPr lang="en-US" sz="1500" dirty="0">
                <a:solidFill>
                  <a:schemeClr val="bg1"/>
                </a:solidFill>
                <a:latin typeface="JetBrains Mono" panose="020B0509020102050004" pitchFamily="49" charset="0"/>
              </a:rPr>
              <a:t> </a:t>
            </a:r>
            <a:r>
              <a:rPr lang="en-US" sz="1500" dirty="0" err="1">
                <a:solidFill>
                  <a:schemeClr val="bg1"/>
                </a:solidFill>
                <a:latin typeface="JetBrains Mono" panose="020B0509020102050004" pitchFamily="49" charset="0"/>
              </a:rPr>
              <a:t>blur_x</a:t>
            </a:r>
            <a:r>
              <a:rPr lang="en-US" sz="1500" dirty="0">
                <a:solidFill>
                  <a:schemeClr val="bg1"/>
                </a:solidFill>
                <a:latin typeface="JetBrains Mono" panose="020B0509020102050004" pitchFamily="49" charset="0"/>
              </a:rPr>
              <a:t>[</a:t>
            </a:r>
            <a:r>
              <a:rPr lang="en-US" sz="1500" dirty="0">
                <a:solidFill>
                  <a:schemeClr val="accent5"/>
                </a:solidFill>
                <a:latin typeface="JetBrains Mono" panose="020B0509020102050004" pitchFamily="49" charset="0"/>
              </a:rPr>
              <a:t>128 </a:t>
            </a:r>
            <a:r>
              <a:rPr lang="en-US" sz="1500" dirty="0">
                <a:solidFill>
                  <a:schemeClr val="bg1"/>
                </a:solidFill>
                <a:latin typeface="JetBrains Mono" panose="020B0509020102050004" pitchFamily="49" charset="0"/>
              </a:rPr>
              <a:t>*</a:t>
            </a:r>
            <a:r>
              <a:rPr lang="en-US" sz="1500" dirty="0">
                <a:latin typeface="JetBrains Mono" panose="020B0509020102050004" pitchFamily="49" charset="0"/>
              </a:rPr>
              <a:t> </a:t>
            </a:r>
            <a:r>
              <a:rPr lang="en-US" sz="1500" dirty="0">
                <a:solidFill>
                  <a:schemeClr val="accent5"/>
                </a:solidFill>
                <a:latin typeface="JetBrains Mono" panose="020B0509020102050004" pitchFamily="49" charset="0"/>
              </a:rPr>
              <a:t>26</a:t>
            </a:r>
            <a:r>
              <a:rPr lang="en-US" sz="1500" dirty="0">
                <a:solidFill>
                  <a:schemeClr val="bg1"/>
                </a:solidFill>
                <a:latin typeface="JetBrains Mono" panose="020B0509020102050004" pitchFamily="49" charset="0"/>
              </a:rPr>
              <a:t>];</a:t>
            </a:r>
            <a:endParaRPr lang="en-US" sz="1500" dirty="0">
              <a:solidFill>
                <a:schemeClr val="bg1"/>
              </a:solidFill>
            </a:endParaRPr>
          </a:p>
        </p:txBody>
      </p:sp>
      <p:sp>
        <p:nvSpPr>
          <p:cNvPr id="34" name="TextBox 33">
            <a:extLst>
              <a:ext uri="{FF2B5EF4-FFF2-40B4-BE49-F238E27FC236}">
                <a16:creationId xmlns:a16="http://schemas.microsoft.com/office/drawing/2014/main" id="{227E07F0-D0B7-FE46-A561-7DE8FA82FA88}"/>
              </a:ext>
            </a:extLst>
          </p:cNvPr>
          <p:cNvSpPr txBox="1"/>
          <p:nvPr/>
        </p:nvSpPr>
        <p:spPr>
          <a:xfrm>
            <a:off x="31061" y="73597"/>
            <a:ext cx="10863469" cy="584775"/>
          </a:xfrm>
          <a:prstGeom prst="rect">
            <a:avLst/>
          </a:prstGeom>
          <a:noFill/>
        </p:spPr>
        <p:txBody>
          <a:bodyPr wrap="square" rtlCol="0">
            <a:spAutoFit/>
          </a:bodyPr>
          <a:lstStyle/>
          <a:p>
            <a:r>
              <a:rPr kumimoji="1" lang="en-US" altLang="ko-Kore-KR" sz="3200" b="1" dirty="0">
                <a:solidFill>
                  <a:schemeClr val="bg1"/>
                </a:solidFill>
                <a:latin typeface="Calibri" panose="020F0502020204030204" pitchFamily="34" charset="0"/>
                <a:cs typeface="Calibri" panose="020F0502020204030204" pitchFamily="34" charset="0"/>
              </a:rPr>
              <a:t>(1-3) Halide – Halide example – Two stage blur</a:t>
            </a:r>
            <a:endParaRPr kumimoji="1" lang="ko-Kore-KR" alt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23893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079"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8"/>
                </p:tgtEl>
              </p:cMediaNode>
            </p:video>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8"/>
                                        </p:tgtEl>
                                      </p:cBhvr>
                                    </p:cmd>
                                  </p:childTnLst>
                                </p:cTn>
                              </p:par>
                            </p:childTnLst>
                          </p:cTn>
                        </p:par>
                      </p:childTnLst>
                    </p:cTn>
                  </p:par>
                </p:childTnLst>
              </p:cTn>
              <p:nextCondLst>
                <p:cond evt="onClick" delay="0">
                  <p:tgtEl>
                    <p:spTgt spid="18"/>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DEB06-CBB5-4E9E-B2A1-9DDD013A40B5}"/>
              </a:ext>
            </a:extLst>
          </p:cNvPr>
          <p:cNvSpPr>
            <a:spLocks noGrp="1"/>
          </p:cNvSpPr>
          <p:nvPr>
            <p:ph idx="1"/>
          </p:nvPr>
        </p:nvSpPr>
        <p:spPr/>
        <p:txBody>
          <a:bodyPr>
            <a:normAutofit/>
          </a:bodyPr>
          <a:lstStyle/>
          <a:p>
            <a:r>
              <a:rPr lang="en-US" b="1" dirty="0">
                <a:solidFill>
                  <a:schemeClr val="accent4"/>
                </a:solidFill>
              </a:rPr>
              <a:t>Mullapudi2016:</a:t>
            </a:r>
            <a:r>
              <a:rPr lang="en-US" b="1" dirty="0">
                <a:solidFill>
                  <a:schemeClr val="accent2"/>
                </a:solidFill>
              </a:rPr>
              <a:t> </a:t>
            </a:r>
          </a:p>
          <a:p>
            <a:pPr lvl="1"/>
            <a:r>
              <a:rPr lang="en-US" dirty="0">
                <a:solidFill>
                  <a:schemeClr val="bg1"/>
                </a:solidFill>
              </a:rPr>
              <a:t>Get a decent schedule quickly.</a:t>
            </a:r>
          </a:p>
          <a:p>
            <a:pPr lvl="1"/>
            <a:r>
              <a:rPr lang="en-US" dirty="0">
                <a:solidFill>
                  <a:schemeClr val="bg1"/>
                </a:solidFill>
              </a:rPr>
              <a:t>Good for developing the algorithm.</a:t>
            </a:r>
          </a:p>
          <a:p>
            <a:r>
              <a:rPr lang="en-US" b="1" dirty="0">
                <a:solidFill>
                  <a:schemeClr val="accent4"/>
                </a:solidFill>
              </a:rPr>
              <a:t>Li2018:</a:t>
            </a:r>
          </a:p>
          <a:p>
            <a:pPr lvl="1"/>
            <a:r>
              <a:rPr lang="en-US" dirty="0">
                <a:solidFill>
                  <a:schemeClr val="bg1"/>
                </a:solidFill>
              </a:rPr>
              <a:t>Specialized to gradient descent features (ML)</a:t>
            </a:r>
          </a:p>
          <a:p>
            <a:pPr lvl="1"/>
            <a:r>
              <a:rPr lang="en-US" dirty="0">
                <a:solidFill>
                  <a:schemeClr val="bg1"/>
                </a:solidFill>
              </a:rPr>
              <a:t>Supports GPUs / CUDA</a:t>
            </a:r>
          </a:p>
          <a:p>
            <a:r>
              <a:rPr lang="en-US" b="1" dirty="0">
                <a:solidFill>
                  <a:schemeClr val="accent4"/>
                </a:solidFill>
              </a:rPr>
              <a:t>Adams2019:</a:t>
            </a:r>
            <a:r>
              <a:rPr lang="en-US" b="1" dirty="0">
                <a:solidFill>
                  <a:schemeClr val="accent2"/>
                </a:solidFill>
              </a:rPr>
              <a:t> </a:t>
            </a:r>
          </a:p>
          <a:p>
            <a:pPr lvl="1"/>
            <a:r>
              <a:rPr lang="en-US" dirty="0">
                <a:solidFill>
                  <a:schemeClr val="bg1"/>
                </a:solidFill>
              </a:rPr>
              <a:t>Uses deep learning</a:t>
            </a:r>
          </a:p>
          <a:p>
            <a:pPr lvl="1"/>
            <a:r>
              <a:rPr lang="en-US" dirty="0">
                <a:solidFill>
                  <a:schemeClr val="bg1"/>
                </a:solidFill>
              </a:rPr>
              <a:t>Competitive with experts on x86</a:t>
            </a:r>
          </a:p>
        </p:txBody>
      </p:sp>
      <p:sp>
        <p:nvSpPr>
          <p:cNvPr id="8" name="Title 1">
            <a:extLst>
              <a:ext uri="{FF2B5EF4-FFF2-40B4-BE49-F238E27FC236}">
                <a16:creationId xmlns:a16="http://schemas.microsoft.com/office/drawing/2014/main" id="{939EB68A-1F21-E044-9F22-B5784812A798}"/>
              </a:ext>
            </a:extLst>
          </p:cNvPr>
          <p:cNvSpPr>
            <a:spLocks noGrp="1"/>
          </p:cNvSpPr>
          <p:nvPr>
            <p:ph type="title"/>
          </p:nvPr>
        </p:nvSpPr>
        <p:spPr>
          <a:xfrm>
            <a:off x="628650" y="365126"/>
            <a:ext cx="7886700" cy="1325563"/>
          </a:xfrm>
        </p:spPr>
        <p:txBody>
          <a:bodyPr/>
          <a:lstStyle/>
          <a:p>
            <a:r>
              <a:rPr lang="en-US" dirty="0">
                <a:solidFill>
                  <a:schemeClr val="bg1"/>
                </a:solidFill>
              </a:rPr>
              <a:t>Automatic scheduling</a:t>
            </a:r>
          </a:p>
        </p:txBody>
      </p:sp>
    </p:spTree>
    <p:extLst>
      <p:ext uri="{BB962C8B-B14F-4D97-AF65-F5344CB8AC3E}">
        <p14:creationId xmlns:p14="http://schemas.microsoft.com/office/powerpoint/2010/main" val="2412636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5AA8E8-36C9-5848-B397-32BB86DC20E5}"/>
              </a:ext>
            </a:extLst>
          </p:cNvPr>
          <p:cNvSpPr>
            <a:spLocks noGrp="1"/>
          </p:cNvSpPr>
          <p:nvPr>
            <p:ph type="title"/>
          </p:nvPr>
        </p:nvSpPr>
        <p:spPr>
          <a:xfrm>
            <a:off x="4520231" y="2766218"/>
            <a:ext cx="3151538" cy="1325563"/>
          </a:xfrm>
        </p:spPr>
        <p:txBody>
          <a:bodyPr>
            <a:normAutofit/>
          </a:bodyPr>
          <a:lstStyle/>
          <a:p>
            <a:r>
              <a:rPr kumimoji="1" lang="en-US" altLang="ko-Kore-KR" sz="7200" b="1" dirty="0">
                <a:solidFill>
                  <a:schemeClr val="bg1"/>
                </a:solidFill>
              </a:rPr>
              <a:t>2. TVM</a:t>
            </a:r>
            <a:endParaRPr kumimoji="1" lang="ko-Kore-KR" altLang="en-US" sz="7200" b="1" dirty="0">
              <a:solidFill>
                <a:schemeClr val="bg1"/>
              </a:solidFill>
            </a:endParaRPr>
          </a:p>
        </p:txBody>
      </p:sp>
    </p:spTree>
    <p:extLst>
      <p:ext uri="{BB962C8B-B14F-4D97-AF65-F5344CB8AC3E}">
        <p14:creationId xmlns:p14="http://schemas.microsoft.com/office/powerpoint/2010/main" val="2532845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76"/>
        <p:cNvGrpSpPr/>
        <p:nvPr/>
      </p:nvGrpSpPr>
      <p:grpSpPr>
        <a:xfrm>
          <a:off x="0" y="0"/>
          <a:ext cx="0" cy="0"/>
          <a:chOff x="0" y="0"/>
          <a:chExt cx="0" cy="0"/>
        </a:xfrm>
      </p:grpSpPr>
      <p:sp>
        <p:nvSpPr>
          <p:cNvPr id="12" name="TextBox 11">
            <a:extLst>
              <a:ext uri="{FF2B5EF4-FFF2-40B4-BE49-F238E27FC236}">
                <a16:creationId xmlns:a16="http://schemas.microsoft.com/office/drawing/2014/main" id="{BE4F784C-0BA8-3C4C-9581-865B3B595423}"/>
              </a:ext>
            </a:extLst>
          </p:cNvPr>
          <p:cNvSpPr txBox="1"/>
          <p:nvPr/>
        </p:nvSpPr>
        <p:spPr>
          <a:xfrm>
            <a:off x="31061" y="73597"/>
            <a:ext cx="10863469" cy="584775"/>
          </a:xfrm>
          <a:prstGeom prst="rect">
            <a:avLst/>
          </a:prstGeom>
          <a:noFill/>
        </p:spPr>
        <p:txBody>
          <a:bodyPr wrap="square" rtlCol="0">
            <a:spAutoFit/>
          </a:bodyPr>
          <a:lstStyle/>
          <a:p>
            <a:r>
              <a:rPr kumimoji="1" lang="en-US" altLang="ko-Kore-KR" sz="3200" b="1" dirty="0">
                <a:solidFill>
                  <a:schemeClr val="bg1"/>
                </a:solidFill>
                <a:latin typeface="Calibri" panose="020F0502020204030204" pitchFamily="34" charset="0"/>
                <a:cs typeface="Calibri" panose="020F0502020204030204" pitchFamily="34" charset="0"/>
              </a:rPr>
              <a:t>(</a:t>
            </a:r>
            <a:r>
              <a:rPr kumimoji="1" lang="en-US" altLang="ko-KR" sz="3200" b="1" dirty="0">
                <a:solidFill>
                  <a:schemeClr val="bg1"/>
                </a:solidFill>
                <a:latin typeface="Calibri" panose="020F0502020204030204" pitchFamily="34" charset="0"/>
                <a:cs typeface="Calibri" panose="020F0502020204030204" pitchFamily="34" charset="0"/>
              </a:rPr>
              <a:t>2</a:t>
            </a:r>
            <a:r>
              <a:rPr kumimoji="1" lang="en-US" altLang="ko-Kore-KR" sz="3200" b="1" dirty="0">
                <a:solidFill>
                  <a:schemeClr val="bg1"/>
                </a:solidFill>
                <a:latin typeface="Calibri" panose="020F0502020204030204" pitchFamily="34" charset="0"/>
                <a:cs typeface="Calibri" panose="020F0502020204030204" pitchFamily="34" charset="0"/>
              </a:rPr>
              <a:t>-</a:t>
            </a:r>
            <a:r>
              <a:rPr kumimoji="1" lang="en-US" altLang="ko-KR" sz="3200" b="1" dirty="0">
                <a:solidFill>
                  <a:schemeClr val="bg1"/>
                </a:solidFill>
                <a:latin typeface="Calibri" panose="020F0502020204030204" pitchFamily="34" charset="0"/>
                <a:cs typeface="Calibri" panose="020F0502020204030204" pitchFamily="34" charset="0"/>
              </a:rPr>
              <a:t>1</a:t>
            </a:r>
            <a:r>
              <a:rPr kumimoji="1" lang="en-US" altLang="ko-Kore-KR" sz="3200" b="1" dirty="0">
                <a:solidFill>
                  <a:schemeClr val="bg1"/>
                </a:solidFill>
                <a:latin typeface="Calibri" panose="020F0502020204030204" pitchFamily="34" charset="0"/>
                <a:cs typeface="Calibri" panose="020F0502020204030204" pitchFamily="34" charset="0"/>
              </a:rPr>
              <a:t>) What is TVM?</a:t>
            </a:r>
            <a:endParaRPr kumimoji="1" lang="ko-Kore-KR" altLang="en-US" sz="3200" b="1" dirty="0">
              <a:solidFill>
                <a:schemeClr val="bg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773293C-8913-BB43-83A2-BCD491B1E24B}"/>
              </a:ext>
            </a:extLst>
          </p:cNvPr>
          <p:cNvSpPr txBox="1"/>
          <p:nvPr/>
        </p:nvSpPr>
        <p:spPr>
          <a:xfrm>
            <a:off x="1674647" y="1443841"/>
            <a:ext cx="8842705" cy="3970318"/>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2800" dirty="0">
                <a:solidFill>
                  <a:srgbClr val="FFC000"/>
                </a:solidFill>
              </a:rPr>
              <a:t>Compiler for Deep Learning</a:t>
            </a:r>
          </a:p>
          <a:p>
            <a:pPr marL="285750" indent="-285750">
              <a:buFont typeface="Arial" panose="020B0604020202020204" pitchFamily="34" charset="0"/>
              <a:buChar char="•"/>
            </a:pPr>
            <a:endParaRPr kumimoji="1" lang="en-US" altLang="ko-Kore-KR" sz="2800" dirty="0">
              <a:solidFill>
                <a:schemeClr val="bg1"/>
              </a:solidFill>
            </a:endParaRPr>
          </a:p>
          <a:p>
            <a:pPr marL="285750" indent="-285750">
              <a:buFont typeface="Arial" panose="020B0604020202020204" pitchFamily="34" charset="0"/>
              <a:buChar char="•"/>
            </a:pPr>
            <a:r>
              <a:rPr kumimoji="1" lang="en-US" altLang="ko-Kore-KR" sz="2800" dirty="0">
                <a:solidFill>
                  <a:schemeClr val="bg1"/>
                </a:solidFill>
              </a:rPr>
              <a:t>Motivation : more and more Hardware to optimize, can’t do for hand!</a:t>
            </a:r>
          </a:p>
          <a:p>
            <a:pPr marL="285750" indent="-285750">
              <a:buFont typeface="Arial" panose="020B0604020202020204" pitchFamily="34" charset="0"/>
              <a:buChar char="•"/>
            </a:pPr>
            <a:endParaRPr kumimoji="1" lang="en-US" altLang="ko-Kore-KR" sz="2800" dirty="0">
              <a:solidFill>
                <a:schemeClr val="bg1"/>
              </a:solidFill>
            </a:endParaRPr>
          </a:p>
          <a:p>
            <a:pPr marL="285750" indent="-285750">
              <a:buFont typeface="Arial" panose="020B0604020202020204" pitchFamily="34" charset="0"/>
              <a:buChar char="•"/>
            </a:pPr>
            <a:r>
              <a:rPr kumimoji="1" lang="en-US" altLang="ko-Kore-KR" sz="2800" dirty="0">
                <a:solidFill>
                  <a:schemeClr val="bg1"/>
                </a:solidFill>
              </a:rPr>
              <a:t>Contribution : present new compiler that can </a:t>
            </a:r>
            <a:r>
              <a:rPr kumimoji="1" lang="en-US" altLang="ko-Kore-KR" sz="2800" dirty="0">
                <a:solidFill>
                  <a:srgbClr val="FFC000"/>
                </a:solidFill>
              </a:rPr>
              <a:t>optimize for certain device</a:t>
            </a:r>
          </a:p>
          <a:p>
            <a:pPr marL="285750" indent="-285750">
              <a:buFont typeface="Arial" panose="020B0604020202020204" pitchFamily="34" charset="0"/>
              <a:buChar char="•"/>
            </a:pPr>
            <a:endParaRPr kumimoji="1" lang="en-US" altLang="ko-Kore-KR" sz="2800" dirty="0">
              <a:solidFill>
                <a:schemeClr val="bg1"/>
              </a:solidFill>
            </a:endParaRPr>
          </a:p>
          <a:p>
            <a:pPr marL="285750" indent="-285750">
              <a:buFont typeface="Arial" panose="020B0604020202020204" pitchFamily="34" charset="0"/>
              <a:buChar char="•"/>
            </a:pPr>
            <a:endParaRPr kumimoji="1" lang="ko-Kore-KR" altLang="en-US" sz="2800" dirty="0">
              <a:solidFill>
                <a:schemeClr val="bg1"/>
              </a:solidFill>
            </a:endParaRPr>
          </a:p>
        </p:txBody>
      </p:sp>
      <p:pic>
        <p:nvPicPr>
          <p:cNvPr id="7" name="그림 6">
            <a:extLst>
              <a:ext uri="{FF2B5EF4-FFF2-40B4-BE49-F238E27FC236}">
                <a16:creationId xmlns:a16="http://schemas.microsoft.com/office/drawing/2014/main" id="{D57D52FE-F95A-D347-9D52-C2A8B834BC3C}"/>
              </a:ext>
            </a:extLst>
          </p:cNvPr>
          <p:cNvPicPr>
            <a:picLocks noChangeAspect="1"/>
          </p:cNvPicPr>
          <p:nvPr/>
        </p:nvPicPr>
        <p:blipFill>
          <a:blip r:embed="rId3"/>
          <a:stretch>
            <a:fillRect/>
          </a:stretch>
        </p:blipFill>
        <p:spPr>
          <a:xfrm>
            <a:off x="3403599" y="5094728"/>
            <a:ext cx="5384800" cy="1104900"/>
          </a:xfrm>
          <a:prstGeom prst="rect">
            <a:avLst/>
          </a:prstGeom>
        </p:spPr>
      </p:pic>
    </p:spTree>
    <p:extLst>
      <p:ext uri="{BB962C8B-B14F-4D97-AF65-F5344CB8AC3E}">
        <p14:creationId xmlns:p14="http://schemas.microsoft.com/office/powerpoint/2010/main" val="4155188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76"/>
        <p:cNvGrpSpPr/>
        <p:nvPr/>
      </p:nvGrpSpPr>
      <p:grpSpPr>
        <a:xfrm>
          <a:off x="0" y="0"/>
          <a:ext cx="0" cy="0"/>
          <a:chOff x="0" y="0"/>
          <a:chExt cx="0" cy="0"/>
        </a:xfrm>
      </p:grpSpPr>
      <p:sp>
        <p:nvSpPr>
          <p:cNvPr id="12" name="TextBox 11">
            <a:extLst>
              <a:ext uri="{FF2B5EF4-FFF2-40B4-BE49-F238E27FC236}">
                <a16:creationId xmlns:a16="http://schemas.microsoft.com/office/drawing/2014/main" id="{BE4F784C-0BA8-3C4C-9581-865B3B595423}"/>
              </a:ext>
            </a:extLst>
          </p:cNvPr>
          <p:cNvSpPr txBox="1"/>
          <p:nvPr/>
        </p:nvSpPr>
        <p:spPr>
          <a:xfrm>
            <a:off x="31061" y="73597"/>
            <a:ext cx="10863469" cy="584775"/>
          </a:xfrm>
          <a:prstGeom prst="rect">
            <a:avLst/>
          </a:prstGeom>
          <a:noFill/>
        </p:spPr>
        <p:txBody>
          <a:bodyPr wrap="square" rtlCol="0">
            <a:spAutoFit/>
          </a:bodyPr>
          <a:lstStyle/>
          <a:p>
            <a:r>
              <a:rPr kumimoji="1" lang="en-US" altLang="ko-Kore-KR" sz="3200" b="1" dirty="0">
                <a:solidFill>
                  <a:schemeClr val="bg1"/>
                </a:solidFill>
                <a:latin typeface="Calibri" panose="020F0502020204030204" pitchFamily="34" charset="0"/>
                <a:cs typeface="Calibri" panose="020F0502020204030204" pitchFamily="34" charset="0"/>
              </a:rPr>
              <a:t>(</a:t>
            </a:r>
            <a:r>
              <a:rPr kumimoji="1" lang="en-US" altLang="ko-KR" sz="3200" b="1" dirty="0">
                <a:solidFill>
                  <a:schemeClr val="bg1"/>
                </a:solidFill>
                <a:latin typeface="Calibri" panose="020F0502020204030204" pitchFamily="34" charset="0"/>
                <a:cs typeface="Calibri" panose="020F0502020204030204" pitchFamily="34" charset="0"/>
              </a:rPr>
              <a:t>2</a:t>
            </a:r>
            <a:r>
              <a:rPr kumimoji="1" lang="en-US" altLang="ko-Kore-KR" sz="3200" b="1" dirty="0">
                <a:solidFill>
                  <a:schemeClr val="bg1"/>
                </a:solidFill>
                <a:latin typeface="Calibri" panose="020F0502020204030204" pitchFamily="34" charset="0"/>
                <a:cs typeface="Calibri" panose="020F0502020204030204" pitchFamily="34" charset="0"/>
              </a:rPr>
              <a:t>-</a:t>
            </a:r>
            <a:r>
              <a:rPr kumimoji="1" lang="en-US" altLang="ko-KR" sz="3200" b="1" dirty="0">
                <a:solidFill>
                  <a:schemeClr val="bg1"/>
                </a:solidFill>
                <a:latin typeface="Calibri" panose="020F0502020204030204" pitchFamily="34" charset="0"/>
                <a:cs typeface="Calibri" panose="020F0502020204030204" pitchFamily="34" charset="0"/>
              </a:rPr>
              <a:t>2</a:t>
            </a:r>
            <a:r>
              <a:rPr kumimoji="1" lang="en-US" altLang="ko-Kore-KR" sz="3200" b="1" dirty="0">
                <a:solidFill>
                  <a:schemeClr val="bg1"/>
                </a:solidFill>
                <a:latin typeface="Calibri" panose="020F0502020204030204" pitchFamily="34" charset="0"/>
                <a:cs typeface="Calibri" panose="020F0502020204030204" pitchFamily="34" charset="0"/>
              </a:rPr>
              <a:t>) TVM overview</a:t>
            </a:r>
            <a:endParaRPr kumimoji="1" lang="ko-Kore-KR" altLang="en-US" sz="3200" b="1" dirty="0">
              <a:solidFill>
                <a:schemeClr val="bg1"/>
              </a:solidFill>
              <a:latin typeface="Calibri" panose="020F0502020204030204" pitchFamily="34" charset="0"/>
              <a:cs typeface="Calibri" panose="020F0502020204030204" pitchFamily="34" charset="0"/>
            </a:endParaRPr>
          </a:p>
        </p:txBody>
      </p:sp>
      <p:pic>
        <p:nvPicPr>
          <p:cNvPr id="2" name="그림 1">
            <a:extLst>
              <a:ext uri="{FF2B5EF4-FFF2-40B4-BE49-F238E27FC236}">
                <a16:creationId xmlns:a16="http://schemas.microsoft.com/office/drawing/2014/main" id="{E3DB142A-5FC1-C340-97E5-03E354BC946B}"/>
              </a:ext>
            </a:extLst>
          </p:cNvPr>
          <p:cNvPicPr>
            <a:picLocks noChangeAspect="1"/>
          </p:cNvPicPr>
          <p:nvPr/>
        </p:nvPicPr>
        <p:blipFill>
          <a:blip r:embed="rId3"/>
          <a:stretch>
            <a:fillRect/>
          </a:stretch>
        </p:blipFill>
        <p:spPr>
          <a:xfrm>
            <a:off x="2479854" y="1039445"/>
            <a:ext cx="7232291" cy="5197231"/>
          </a:xfrm>
          <a:prstGeom prst="rect">
            <a:avLst/>
          </a:prstGeom>
        </p:spPr>
      </p:pic>
    </p:spTree>
    <p:extLst>
      <p:ext uri="{BB962C8B-B14F-4D97-AF65-F5344CB8AC3E}">
        <p14:creationId xmlns:p14="http://schemas.microsoft.com/office/powerpoint/2010/main" val="185654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A5920E-F705-F844-A3B4-079B43CD60A0}"/>
              </a:ext>
            </a:extLst>
          </p:cNvPr>
          <p:cNvSpPr txBox="1"/>
          <p:nvPr/>
        </p:nvSpPr>
        <p:spPr>
          <a:xfrm>
            <a:off x="10793506" y="6311152"/>
            <a:ext cx="1261884" cy="369332"/>
          </a:xfrm>
          <a:prstGeom prst="rect">
            <a:avLst/>
          </a:prstGeom>
          <a:noFill/>
        </p:spPr>
        <p:txBody>
          <a:bodyPr wrap="none" rtlCol="0">
            <a:spAutoFit/>
          </a:bodyPr>
          <a:lstStyle/>
          <a:p>
            <a:r>
              <a:rPr kumimoji="1" lang="en-US" altLang="ko-Kore-KR" dirty="0">
                <a:solidFill>
                  <a:schemeClr val="bg1"/>
                </a:solidFill>
              </a:rPr>
              <a:t>2020-02-16</a:t>
            </a:r>
            <a:endParaRPr kumimoji="1" lang="ko-Kore-KR" altLang="en-US" dirty="0">
              <a:solidFill>
                <a:schemeClr val="bg1"/>
              </a:solidFill>
            </a:endParaRPr>
          </a:p>
        </p:txBody>
      </p:sp>
      <p:sp>
        <p:nvSpPr>
          <p:cNvPr id="7" name="TextBox 6">
            <a:extLst>
              <a:ext uri="{FF2B5EF4-FFF2-40B4-BE49-F238E27FC236}">
                <a16:creationId xmlns:a16="http://schemas.microsoft.com/office/drawing/2014/main" id="{1E1FD80C-0466-BF4E-BCC9-F10A969D5A75}"/>
              </a:ext>
            </a:extLst>
          </p:cNvPr>
          <p:cNvSpPr txBox="1"/>
          <p:nvPr/>
        </p:nvSpPr>
        <p:spPr>
          <a:xfrm>
            <a:off x="218661" y="168965"/>
            <a:ext cx="11274092" cy="584775"/>
          </a:xfrm>
          <a:prstGeom prst="rect">
            <a:avLst/>
          </a:prstGeom>
          <a:noFill/>
        </p:spPr>
        <p:txBody>
          <a:bodyPr wrap="square" rtlCol="0">
            <a:spAutoFit/>
          </a:bodyPr>
          <a:lstStyle/>
          <a:p>
            <a:r>
              <a:rPr kumimoji="1" lang="ko-Kore-KR" altLang="en-US" sz="3200" b="1" dirty="0">
                <a:solidFill>
                  <a:schemeClr val="bg1"/>
                </a:solidFill>
                <a:latin typeface="Calibri" panose="020F0502020204030204" pitchFamily="34" charset="0"/>
                <a:cs typeface="Calibri" panose="020F0502020204030204" pitchFamily="34" charset="0"/>
              </a:rPr>
              <a:t>논문</a:t>
            </a:r>
            <a:r>
              <a:rPr kumimoji="1" lang="ko-KR" altLang="en-US" sz="3200" b="1" dirty="0">
                <a:solidFill>
                  <a:schemeClr val="bg1"/>
                </a:solidFill>
                <a:latin typeface="Calibri" panose="020F0502020204030204" pitchFamily="34" charset="0"/>
                <a:cs typeface="Calibri" panose="020F0502020204030204" pitchFamily="34" charset="0"/>
              </a:rPr>
              <a:t> 읽은 시간</a:t>
            </a:r>
            <a:endParaRPr kumimoji="1" lang="ko-Kore-KR" altLang="en-US" sz="3200" b="1" dirty="0">
              <a:solidFill>
                <a:schemeClr val="bg1"/>
              </a:solidFill>
              <a:latin typeface="Calibri" panose="020F0502020204030204" pitchFamily="34" charset="0"/>
              <a:cs typeface="Calibri" panose="020F0502020204030204" pitchFamily="34" charset="0"/>
            </a:endParaRPr>
          </a:p>
        </p:txBody>
      </p:sp>
      <p:graphicFrame>
        <p:nvGraphicFramePr>
          <p:cNvPr id="10" name="Google Shape;95;p14">
            <a:extLst>
              <a:ext uri="{FF2B5EF4-FFF2-40B4-BE49-F238E27FC236}">
                <a16:creationId xmlns:a16="http://schemas.microsoft.com/office/drawing/2014/main" id="{73F5C956-8A5A-2D42-8623-43788A5E0C61}"/>
              </a:ext>
            </a:extLst>
          </p:cNvPr>
          <p:cNvGraphicFramePr/>
          <p:nvPr>
            <p:extLst>
              <p:ext uri="{D42A27DB-BD31-4B8C-83A1-F6EECF244321}">
                <p14:modId xmlns:p14="http://schemas.microsoft.com/office/powerpoint/2010/main" val="4262459311"/>
              </p:ext>
            </p:extLst>
          </p:nvPr>
        </p:nvGraphicFramePr>
        <p:xfrm>
          <a:off x="691041" y="2999638"/>
          <a:ext cx="10809918" cy="1065616"/>
        </p:xfrm>
        <a:graphic>
          <a:graphicData uri="http://schemas.openxmlformats.org/drawingml/2006/table">
            <a:tbl>
              <a:tblPr firstRow="1" bandRow="1">
                <a:tableStyleId>{C083E6E3-FA7D-4D7B-A595-EF9225AFEA82}</a:tableStyleId>
              </a:tblPr>
              <a:tblGrid>
                <a:gridCol w="1544274">
                  <a:extLst>
                    <a:ext uri="{9D8B030D-6E8A-4147-A177-3AD203B41FA5}">
                      <a16:colId xmlns:a16="http://schemas.microsoft.com/office/drawing/2014/main" val="20001"/>
                    </a:ext>
                  </a:extLst>
                </a:gridCol>
                <a:gridCol w="1544274">
                  <a:extLst>
                    <a:ext uri="{9D8B030D-6E8A-4147-A177-3AD203B41FA5}">
                      <a16:colId xmlns:a16="http://schemas.microsoft.com/office/drawing/2014/main" val="20002"/>
                    </a:ext>
                  </a:extLst>
                </a:gridCol>
                <a:gridCol w="1544274">
                  <a:extLst>
                    <a:ext uri="{9D8B030D-6E8A-4147-A177-3AD203B41FA5}">
                      <a16:colId xmlns:a16="http://schemas.microsoft.com/office/drawing/2014/main" val="20003"/>
                    </a:ext>
                  </a:extLst>
                </a:gridCol>
                <a:gridCol w="1544274">
                  <a:extLst>
                    <a:ext uri="{9D8B030D-6E8A-4147-A177-3AD203B41FA5}">
                      <a16:colId xmlns:a16="http://schemas.microsoft.com/office/drawing/2014/main" val="20004"/>
                    </a:ext>
                  </a:extLst>
                </a:gridCol>
                <a:gridCol w="1544274">
                  <a:extLst>
                    <a:ext uri="{9D8B030D-6E8A-4147-A177-3AD203B41FA5}">
                      <a16:colId xmlns:a16="http://schemas.microsoft.com/office/drawing/2014/main" val="2435348598"/>
                    </a:ext>
                  </a:extLst>
                </a:gridCol>
                <a:gridCol w="1544274">
                  <a:extLst>
                    <a:ext uri="{9D8B030D-6E8A-4147-A177-3AD203B41FA5}">
                      <a16:colId xmlns:a16="http://schemas.microsoft.com/office/drawing/2014/main" val="3124245648"/>
                    </a:ext>
                  </a:extLst>
                </a:gridCol>
                <a:gridCol w="1544274">
                  <a:extLst>
                    <a:ext uri="{9D8B030D-6E8A-4147-A177-3AD203B41FA5}">
                      <a16:colId xmlns:a16="http://schemas.microsoft.com/office/drawing/2014/main" val="3385667285"/>
                    </a:ext>
                  </a:extLst>
                </a:gridCol>
              </a:tblGrid>
              <a:tr h="532808">
                <a:tc>
                  <a:txBody>
                    <a:bodyPr/>
                    <a:lstStyle/>
                    <a:p>
                      <a:pPr marL="0" marR="0" lvl="0" indent="0" algn="ctr" rtl="0">
                        <a:spcBef>
                          <a:spcPts val="0"/>
                        </a:spcBef>
                        <a:spcAft>
                          <a:spcPts val="0"/>
                        </a:spcAft>
                        <a:buNone/>
                      </a:pPr>
                      <a:r>
                        <a:rPr lang="ko-KR" altLang="en-US" sz="2400" u="none" strike="noStrike" cap="none" dirty="0">
                          <a:solidFill>
                            <a:schemeClr val="bg1"/>
                          </a:solidFill>
                        </a:rPr>
                        <a:t>수</a:t>
                      </a:r>
                      <a:r>
                        <a:rPr lang="en-US" altLang="ko-KR" sz="2400" u="none" strike="noStrike" cap="none" dirty="0">
                          <a:solidFill>
                            <a:schemeClr val="bg1"/>
                          </a:solidFill>
                        </a:rPr>
                        <a:t>(21.2.10)</a:t>
                      </a:r>
                      <a:endParaRPr sz="2400" dirty="0">
                        <a:solidFill>
                          <a:schemeClr val="bg1"/>
                        </a:solidFill>
                      </a:endParaRPr>
                    </a:p>
                  </a:txBody>
                  <a:tcPr marL="91450" marR="91450" marT="45725" marB="457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ko-KR" altLang="en-US" sz="2400" u="none" strike="noStrike" cap="none" dirty="0">
                          <a:solidFill>
                            <a:schemeClr val="bg1"/>
                          </a:solidFill>
                        </a:rPr>
                        <a:t>목</a:t>
                      </a:r>
                      <a:r>
                        <a:rPr lang="en-US" altLang="ko-KR" sz="2400" u="none" strike="noStrike" cap="none" dirty="0">
                          <a:solidFill>
                            <a:schemeClr val="bg1"/>
                          </a:solidFill>
                        </a:rPr>
                        <a:t>(21.2.11)</a:t>
                      </a:r>
                      <a:endParaRPr sz="2400" dirty="0">
                        <a:solidFill>
                          <a:schemeClr val="bg1"/>
                        </a:solidFill>
                      </a:endParaRPr>
                    </a:p>
                  </a:txBody>
                  <a:tcPr marL="91450" marR="91450" marT="45725" marB="457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ko-KR" altLang="en-US" sz="2400" u="none" strike="noStrike" cap="none" dirty="0">
                          <a:solidFill>
                            <a:schemeClr val="bg1"/>
                          </a:solidFill>
                        </a:rPr>
                        <a:t>금</a:t>
                      </a:r>
                      <a:r>
                        <a:rPr lang="en-US" altLang="ko-KR" sz="2400" u="none" strike="noStrike" cap="none" dirty="0">
                          <a:solidFill>
                            <a:schemeClr val="bg1"/>
                          </a:solidFill>
                        </a:rPr>
                        <a:t>(21.2.12)</a:t>
                      </a:r>
                      <a:endParaRPr sz="2400" dirty="0">
                        <a:solidFill>
                          <a:schemeClr val="bg1"/>
                        </a:solidFill>
                      </a:endParaRPr>
                    </a:p>
                  </a:txBody>
                  <a:tcPr marL="91450" marR="91450" marT="45725" marB="457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ko-KR" altLang="en-US" sz="2400" u="none" strike="noStrike" cap="none" dirty="0">
                          <a:solidFill>
                            <a:schemeClr val="bg1"/>
                          </a:solidFill>
                        </a:rPr>
                        <a:t>토</a:t>
                      </a:r>
                      <a:r>
                        <a:rPr lang="en-US" altLang="ko-KR" sz="2400" u="none" strike="noStrike" cap="none" dirty="0">
                          <a:solidFill>
                            <a:schemeClr val="bg1"/>
                          </a:solidFill>
                        </a:rPr>
                        <a:t>(21.2.13)</a:t>
                      </a:r>
                      <a:endParaRPr sz="2400" dirty="0">
                        <a:solidFill>
                          <a:schemeClr val="bg1"/>
                        </a:solidFill>
                      </a:endParaRPr>
                    </a:p>
                  </a:txBody>
                  <a:tcPr marL="91450" marR="91450" marT="45725" marB="457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ko-KR" altLang="en-US" sz="2400" dirty="0">
                          <a:solidFill>
                            <a:schemeClr val="bg1"/>
                          </a:solidFill>
                        </a:rPr>
                        <a:t>일</a:t>
                      </a:r>
                      <a:r>
                        <a:rPr lang="en-US" altLang="ko-KR" sz="2400" dirty="0">
                          <a:solidFill>
                            <a:schemeClr val="bg1"/>
                          </a:solidFill>
                        </a:rPr>
                        <a:t>(21.2.14)</a:t>
                      </a:r>
                      <a:endParaRPr sz="2400" dirty="0">
                        <a:solidFill>
                          <a:schemeClr val="bg1"/>
                        </a:solidFill>
                      </a:endParaRPr>
                    </a:p>
                  </a:txBody>
                  <a:tcPr marL="91450" marR="91450" marT="45725" marB="457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ko-KR" altLang="en-US" sz="2400" dirty="0">
                          <a:solidFill>
                            <a:schemeClr val="bg1"/>
                          </a:solidFill>
                        </a:rPr>
                        <a:t>월</a:t>
                      </a:r>
                      <a:r>
                        <a:rPr lang="en-US" altLang="ko-KR" sz="2400" dirty="0">
                          <a:solidFill>
                            <a:schemeClr val="bg1"/>
                          </a:solidFill>
                        </a:rPr>
                        <a:t>(21.2.15)</a:t>
                      </a:r>
                      <a:endParaRPr sz="2400" dirty="0">
                        <a:solidFill>
                          <a:schemeClr val="bg1"/>
                        </a:solidFill>
                      </a:endParaRPr>
                    </a:p>
                  </a:txBody>
                  <a:tcPr marL="91450" marR="91450" marT="45725" marB="457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ko-KR" altLang="en-US" sz="2400" dirty="0">
                          <a:solidFill>
                            <a:schemeClr val="bg1"/>
                          </a:solidFill>
                        </a:rPr>
                        <a:t>화</a:t>
                      </a:r>
                      <a:r>
                        <a:rPr lang="en-US" altLang="ko-KR" sz="2400" dirty="0">
                          <a:solidFill>
                            <a:schemeClr val="bg1"/>
                          </a:solidFill>
                        </a:rPr>
                        <a:t>(21.2.16)</a:t>
                      </a:r>
                      <a:endParaRPr sz="2400" dirty="0">
                        <a:solidFill>
                          <a:schemeClr val="bg1"/>
                        </a:solidFill>
                      </a:endParaRPr>
                    </a:p>
                  </a:txBody>
                  <a:tcPr marL="91450" marR="91450" marT="45725" marB="457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532808">
                <a:tc>
                  <a:txBody>
                    <a:bodyPr/>
                    <a:lstStyle/>
                    <a:p>
                      <a:pPr marL="0" marR="0" lvl="0" indent="0" algn="ctr" rtl="0">
                        <a:spcBef>
                          <a:spcPts val="0"/>
                        </a:spcBef>
                        <a:spcAft>
                          <a:spcPts val="0"/>
                        </a:spcAft>
                        <a:buNone/>
                      </a:pPr>
                      <a:r>
                        <a:rPr lang="en-US" sz="2400" u="none" strike="noStrike" cap="none" dirty="0">
                          <a:solidFill>
                            <a:schemeClr val="bg1"/>
                          </a:solidFill>
                        </a:rPr>
                        <a:t>3</a:t>
                      </a:r>
                      <a:endParaRPr sz="2400" u="none" strike="noStrike" cap="none" dirty="0">
                        <a:solidFill>
                          <a:schemeClr val="bg1"/>
                        </a:solidFill>
                      </a:endParaRPr>
                    </a:p>
                  </a:txBody>
                  <a:tcPr marL="91450" marR="91450" marT="45725" marB="457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altLang="ko-KR" sz="2400" u="none" strike="noStrike" cap="none" dirty="0">
                          <a:solidFill>
                            <a:schemeClr val="bg1"/>
                          </a:solidFill>
                        </a:rPr>
                        <a:t>-</a:t>
                      </a:r>
                      <a:endParaRPr sz="2400" u="none" strike="noStrike" cap="none" dirty="0">
                        <a:solidFill>
                          <a:schemeClr val="bg1"/>
                        </a:solidFill>
                      </a:endParaRPr>
                    </a:p>
                  </a:txBody>
                  <a:tcPr marL="91450" marR="91450" marT="45725" marB="457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altLang="ko-KR" sz="2400" u="none" strike="noStrike" cap="none" dirty="0">
                          <a:solidFill>
                            <a:schemeClr val="bg1"/>
                          </a:solidFill>
                        </a:rPr>
                        <a:t>-</a:t>
                      </a:r>
                      <a:endParaRPr sz="2400" u="none" strike="noStrike" cap="none" dirty="0">
                        <a:solidFill>
                          <a:schemeClr val="bg1"/>
                        </a:solidFill>
                      </a:endParaRPr>
                    </a:p>
                  </a:txBody>
                  <a:tcPr marL="91450" marR="91450" marT="45725" marB="457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altLang="ko-KR" sz="2400" u="none" strike="noStrike" cap="none" dirty="0">
                          <a:solidFill>
                            <a:schemeClr val="bg1"/>
                          </a:solidFill>
                        </a:rPr>
                        <a:t>-</a:t>
                      </a:r>
                      <a:endParaRPr sz="2400" u="none" strike="noStrike" cap="none" dirty="0">
                        <a:solidFill>
                          <a:schemeClr val="bg1"/>
                        </a:solidFill>
                      </a:endParaRPr>
                    </a:p>
                  </a:txBody>
                  <a:tcPr marL="91450" marR="91450" marT="45725" marB="457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altLang="ko-KR" sz="2400" u="none" strike="noStrike" cap="none" dirty="0">
                          <a:solidFill>
                            <a:schemeClr val="bg1"/>
                          </a:solidFill>
                        </a:rPr>
                        <a:t>3</a:t>
                      </a:r>
                      <a:endParaRPr sz="2400" u="none" strike="noStrike" cap="none" dirty="0">
                        <a:solidFill>
                          <a:schemeClr val="bg1"/>
                        </a:solidFill>
                      </a:endParaRPr>
                    </a:p>
                  </a:txBody>
                  <a:tcPr marL="91450" marR="91450" marT="45725" marB="457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altLang="ko-KR" sz="2400" u="none" strike="noStrike" cap="none" dirty="0">
                          <a:solidFill>
                            <a:schemeClr val="bg1"/>
                          </a:solidFill>
                        </a:rPr>
                        <a:t>-</a:t>
                      </a:r>
                      <a:endParaRPr sz="2400" u="none" strike="noStrike" cap="none" dirty="0">
                        <a:solidFill>
                          <a:schemeClr val="bg1"/>
                        </a:solidFill>
                      </a:endParaRPr>
                    </a:p>
                  </a:txBody>
                  <a:tcPr marL="91450" marR="91450" marT="45725" marB="457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rtl="0">
                        <a:spcBef>
                          <a:spcPts val="0"/>
                        </a:spcBef>
                        <a:spcAft>
                          <a:spcPts val="0"/>
                        </a:spcAft>
                        <a:buNone/>
                      </a:pPr>
                      <a:r>
                        <a:rPr lang="en-US" sz="2400" u="none" strike="noStrike" cap="none" dirty="0">
                          <a:solidFill>
                            <a:schemeClr val="bg1"/>
                          </a:solidFill>
                        </a:rPr>
                        <a:t>5</a:t>
                      </a:r>
                      <a:endParaRPr sz="2400" u="none" strike="noStrike" cap="none" dirty="0">
                        <a:solidFill>
                          <a:schemeClr val="bg1"/>
                        </a:solidFill>
                      </a:endParaRPr>
                    </a:p>
                  </a:txBody>
                  <a:tcPr marL="91450" marR="91450" marT="45725" marB="457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88515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76"/>
        <p:cNvGrpSpPr/>
        <p:nvPr/>
      </p:nvGrpSpPr>
      <p:grpSpPr>
        <a:xfrm>
          <a:off x="0" y="0"/>
          <a:ext cx="0" cy="0"/>
          <a:chOff x="0" y="0"/>
          <a:chExt cx="0" cy="0"/>
        </a:xfrm>
      </p:grpSpPr>
      <p:sp>
        <p:nvSpPr>
          <p:cNvPr id="12" name="TextBox 11">
            <a:extLst>
              <a:ext uri="{FF2B5EF4-FFF2-40B4-BE49-F238E27FC236}">
                <a16:creationId xmlns:a16="http://schemas.microsoft.com/office/drawing/2014/main" id="{BE4F784C-0BA8-3C4C-9581-865B3B595423}"/>
              </a:ext>
            </a:extLst>
          </p:cNvPr>
          <p:cNvSpPr txBox="1"/>
          <p:nvPr/>
        </p:nvSpPr>
        <p:spPr>
          <a:xfrm>
            <a:off x="31061" y="73597"/>
            <a:ext cx="10863469" cy="1077218"/>
          </a:xfrm>
          <a:prstGeom prst="rect">
            <a:avLst/>
          </a:prstGeom>
          <a:noFill/>
        </p:spPr>
        <p:txBody>
          <a:bodyPr wrap="square" rtlCol="0">
            <a:spAutoFit/>
          </a:bodyPr>
          <a:lstStyle/>
          <a:p>
            <a:r>
              <a:rPr kumimoji="1" lang="en-US" altLang="ko-Kore-KR" sz="3200" b="1" dirty="0">
                <a:solidFill>
                  <a:schemeClr val="bg1"/>
                </a:solidFill>
                <a:latin typeface="Calibri" panose="020F0502020204030204" pitchFamily="34" charset="0"/>
                <a:cs typeface="Calibri" panose="020F0502020204030204" pitchFamily="34" charset="0"/>
              </a:rPr>
              <a:t>(</a:t>
            </a:r>
            <a:r>
              <a:rPr kumimoji="1" lang="en-US" altLang="ko-KR" sz="3200" b="1" dirty="0">
                <a:solidFill>
                  <a:schemeClr val="bg1"/>
                </a:solidFill>
                <a:latin typeface="Calibri" panose="020F0502020204030204" pitchFamily="34" charset="0"/>
                <a:cs typeface="Calibri" panose="020F0502020204030204" pitchFamily="34" charset="0"/>
              </a:rPr>
              <a:t>2</a:t>
            </a:r>
            <a:r>
              <a:rPr kumimoji="1" lang="en-US" altLang="ko-Kore-KR" sz="3200" b="1" dirty="0">
                <a:solidFill>
                  <a:schemeClr val="bg1"/>
                </a:solidFill>
                <a:latin typeface="Calibri" panose="020F0502020204030204" pitchFamily="34" charset="0"/>
                <a:cs typeface="Calibri" panose="020F0502020204030204" pitchFamily="34" charset="0"/>
              </a:rPr>
              <a:t>-</a:t>
            </a:r>
            <a:r>
              <a:rPr kumimoji="1" lang="en-US" altLang="ko-KR" sz="3200" b="1" dirty="0">
                <a:solidFill>
                  <a:schemeClr val="bg1"/>
                </a:solidFill>
                <a:latin typeface="Calibri" panose="020F0502020204030204" pitchFamily="34" charset="0"/>
                <a:cs typeface="Calibri" panose="020F0502020204030204" pitchFamily="34" charset="0"/>
              </a:rPr>
              <a:t>3</a:t>
            </a:r>
            <a:r>
              <a:rPr kumimoji="1" lang="en-US" altLang="ko-Kore-KR" sz="3200" b="1" dirty="0">
                <a:solidFill>
                  <a:schemeClr val="bg1"/>
                </a:solidFill>
                <a:latin typeface="Calibri" panose="020F0502020204030204" pitchFamily="34" charset="0"/>
                <a:cs typeface="Calibri" panose="020F0502020204030204" pitchFamily="34" charset="0"/>
              </a:rPr>
              <a:t>) </a:t>
            </a:r>
            <a:r>
              <a:rPr kumimoji="1" lang="en-US" altLang="ko-Kore-KR" sz="3200" b="1" dirty="0">
                <a:solidFill>
                  <a:schemeClr val="bg1"/>
                </a:solidFill>
                <a:cs typeface="Calibri" panose="020F0502020204030204" pitchFamily="34" charset="0"/>
              </a:rPr>
              <a:t>Optimizing computational graphs</a:t>
            </a:r>
          </a:p>
          <a:p>
            <a:endParaRPr kumimoji="1" lang="ko-Kore-KR" altLang="en-US" sz="3200" b="1" dirty="0">
              <a:solidFill>
                <a:schemeClr val="bg1"/>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0B3708-01DE-1E46-83C2-95C13BEAB3D2}"/>
              </a:ext>
            </a:extLst>
          </p:cNvPr>
          <p:cNvSpPr txBox="1"/>
          <p:nvPr/>
        </p:nvSpPr>
        <p:spPr>
          <a:xfrm>
            <a:off x="1013169" y="1408722"/>
            <a:ext cx="10165661" cy="4401205"/>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2800" dirty="0">
                <a:solidFill>
                  <a:srgbClr val="FFC000"/>
                </a:solidFill>
              </a:rPr>
              <a:t>Get network structure </a:t>
            </a:r>
            <a:r>
              <a:rPr kumimoji="1" lang="en-US" altLang="ko-Kore-KR" sz="2800" dirty="0">
                <a:solidFill>
                  <a:schemeClr val="bg1"/>
                </a:solidFill>
              </a:rPr>
              <a:t>from  DL framework(TensorFlow, </a:t>
            </a:r>
            <a:r>
              <a:rPr kumimoji="1" lang="en-US" altLang="ko-Kore-KR" sz="2800" dirty="0" err="1">
                <a:solidFill>
                  <a:schemeClr val="bg1"/>
                </a:solidFill>
              </a:rPr>
              <a:t>PyTorch</a:t>
            </a:r>
            <a:r>
              <a:rPr kumimoji="1" lang="en-US" altLang="ko-Kore-KR" sz="2800" dirty="0">
                <a:solidFill>
                  <a:schemeClr val="bg1"/>
                </a:solidFill>
              </a:rPr>
              <a:t>…)</a:t>
            </a:r>
          </a:p>
          <a:p>
            <a:pPr marL="285750" indent="-285750">
              <a:buFont typeface="Arial" panose="020B0604020202020204" pitchFamily="34" charset="0"/>
              <a:buChar char="•"/>
            </a:pPr>
            <a:endParaRPr kumimoji="1" lang="en-US" altLang="ko-Kore-KR" sz="2800" dirty="0">
              <a:solidFill>
                <a:schemeClr val="bg1"/>
              </a:solidFill>
            </a:endParaRPr>
          </a:p>
          <a:p>
            <a:pPr marL="285750" indent="-285750">
              <a:buFont typeface="Arial" panose="020B0604020202020204" pitchFamily="34" charset="0"/>
              <a:buChar char="•"/>
            </a:pPr>
            <a:r>
              <a:rPr kumimoji="1" lang="en-US" altLang="ko-Kore-KR" sz="2800" dirty="0">
                <a:solidFill>
                  <a:srgbClr val="FFC000"/>
                </a:solidFill>
              </a:rPr>
              <a:t>Separate operator into 4 </a:t>
            </a:r>
            <a:r>
              <a:rPr kumimoji="1" lang="en-US" altLang="ko-Kore-KR" sz="2800" dirty="0">
                <a:solidFill>
                  <a:schemeClr val="bg1"/>
                </a:solidFill>
              </a:rPr>
              <a:t>(injective, reduction, complex out </a:t>
            </a:r>
            <a:r>
              <a:rPr kumimoji="1" lang="en-US" altLang="ko-Kore-KR" sz="2800" dirty="0" err="1">
                <a:solidFill>
                  <a:schemeClr val="bg1"/>
                </a:solidFill>
              </a:rPr>
              <a:t>fusable</a:t>
            </a:r>
            <a:r>
              <a:rPr kumimoji="1" lang="en-US" altLang="ko-Kore-KR" sz="2800" dirty="0">
                <a:solidFill>
                  <a:schemeClr val="bg1"/>
                </a:solidFill>
              </a:rPr>
              <a:t>, opaque)</a:t>
            </a:r>
          </a:p>
          <a:p>
            <a:pPr marL="285750" indent="-285750">
              <a:buFont typeface="Arial" panose="020B0604020202020204" pitchFamily="34" charset="0"/>
              <a:buChar char="•"/>
            </a:pPr>
            <a:endParaRPr kumimoji="1" lang="en-US" altLang="ko-Kore-KR" sz="2800" dirty="0">
              <a:solidFill>
                <a:schemeClr val="bg1"/>
              </a:solidFill>
            </a:endParaRPr>
          </a:p>
          <a:p>
            <a:pPr marL="285750" indent="-285750">
              <a:buFont typeface="Arial" panose="020B0604020202020204" pitchFamily="34" charset="0"/>
              <a:buChar char="•"/>
            </a:pPr>
            <a:r>
              <a:rPr kumimoji="1" lang="en-US" altLang="ko-Kore-KR" sz="2800" dirty="0">
                <a:solidFill>
                  <a:schemeClr val="bg1"/>
                </a:solidFill>
              </a:rPr>
              <a:t>Injective : fusion injective and another operator</a:t>
            </a:r>
          </a:p>
          <a:p>
            <a:pPr marL="285750" indent="-285750">
              <a:buFont typeface="Arial" panose="020B0604020202020204" pitchFamily="34" charset="0"/>
              <a:buChar char="•"/>
            </a:pPr>
            <a:r>
              <a:rPr kumimoji="1" lang="en-US" altLang="ko-Kore-KR" sz="2800" dirty="0">
                <a:solidFill>
                  <a:schemeClr val="bg1"/>
                </a:solidFill>
              </a:rPr>
              <a:t>Reduction : sum</a:t>
            </a:r>
          </a:p>
          <a:p>
            <a:pPr marL="285750" indent="-285750">
              <a:buFont typeface="Arial" panose="020B0604020202020204" pitchFamily="34" charset="0"/>
              <a:buChar char="•"/>
            </a:pPr>
            <a:r>
              <a:rPr kumimoji="1" lang="en-US" altLang="ko-Kore-KR" sz="2800" dirty="0">
                <a:solidFill>
                  <a:schemeClr val="bg1"/>
                </a:solidFill>
              </a:rPr>
              <a:t>Complex out </a:t>
            </a:r>
            <a:r>
              <a:rPr kumimoji="1" lang="en-US" altLang="ko-Kore-KR" sz="2800" dirty="0" err="1">
                <a:solidFill>
                  <a:schemeClr val="bg1"/>
                </a:solidFill>
              </a:rPr>
              <a:t>fusable</a:t>
            </a:r>
            <a:r>
              <a:rPr kumimoji="1" lang="en-US" altLang="ko-Kore-KR" sz="2800" dirty="0">
                <a:solidFill>
                  <a:schemeClr val="bg1"/>
                </a:solidFill>
              </a:rPr>
              <a:t> : can fuse element-wise map to output (e.g., conv2d)</a:t>
            </a:r>
          </a:p>
          <a:p>
            <a:pPr marL="285750" indent="-285750">
              <a:buFont typeface="Arial" panose="020B0604020202020204" pitchFamily="34" charset="0"/>
              <a:buChar char="•"/>
            </a:pPr>
            <a:r>
              <a:rPr kumimoji="1" lang="en-US" altLang="ko-Kore-KR" sz="2800" dirty="0">
                <a:solidFill>
                  <a:schemeClr val="bg1"/>
                </a:solidFill>
              </a:rPr>
              <a:t>Opaque : can’t fuse</a:t>
            </a:r>
          </a:p>
        </p:txBody>
      </p:sp>
    </p:spTree>
    <p:extLst>
      <p:ext uri="{BB962C8B-B14F-4D97-AF65-F5344CB8AC3E}">
        <p14:creationId xmlns:p14="http://schemas.microsoft.com/office/powerpoint/2010/main" val="3357295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76"/>
        <p:cNvGrpSpPr/>
        <p:nvPr/>
      </p:nvGrpSpPr>
      <p:grpSpPr>
        <a:xfrm>
          <a:off x="0" y="0"/>
          <a:ext cx="0" cy="0"/>
          <a:chOff x="0" y="0"/>
          <a:chExt cx="0" cy="0"/>
        </a:xfrm>
      </p:grpSpPr>
      <p:sp>
        <p:nvSpPr>
          <p:cNvPr id="12" name="TextBox 11">
            <a:extLst>
              <a:ext uri="{FF2B5EF4-FFF2-40B4-BE49-F238E27FC236}">
                <a16:creationId xmlns:a16="http://schemas.microsoft.com/office/drawing/2014/main" id="{BE4F784C-0BA8-3C4C-9581-865B3B595423}"/>
              </a:ext>
            </a:extLst>
          </p:cNvPr>
          <p:cNvSpPr txBox="1"/>
          <p:nvPr/>
        </p:nvSpPr>
        <p:spPr>
          <a:xfrm>
            <a:off x="31061" y="73597"/>
            <a:ext cx="10863469" cy="1077218"/>
          </a:xfrm>
          <a:prstGeom prst="rect">
            <a:avLst/>
          </a:prstGeom>
          <a:noFill/>
        </p:spPr>
        <p:txBody>
          <a:bodyPr wrap="square" rtlCol="0">
            <a:spAutoFit/>
          </a:bodyPr>
          <a:lstStyle/>
          <a:p>
            <a:r>
              <a:rPr kumimoji="1" lang="en-US" altLang="ko-Kore-KR" sz="3200" b="1" dirty="0">
                <a:solidFill>
                  <a:schemeClr val="bg1"/>
                </a:solidFill>
                <a:latin typeface="Calibri" panose="020F0502020204030204" pitchFamily="34" charset="0"/>
                <a:cs typeface="Calibri" panose="020F0502020204030204" pitchFamily="34" charset="0"/>
              </a:rPr>
              <a:t>(</a:t>
            </a:r>
            <a:r>
              <a:rPr kumimoji="1" lang="en-US" altLang="ko-KR" sz="3200" b="1" dirty="0">
                <a:solidFill>
                  <a:schemeClr val="bg1"/>
                </a:solidFill>
                <a:latin typeface="Calibri" panose="020F0502020204030204" pitchFamily="34" charset="0"/>
                <a:cs typeface="Calibri" panose="020F0502020204030204" pitchFamily="34" charset="0"/>
              </a:rPr>
              <a:t>2</a:t>
            </a:r>
            <a:r>
              <a:rPr kumimoji="1" lang="en-US" altLang="ko-Kore-KR" sz="3200" b="1" dirty="0">
                <a:solidFill>
                  <a:schemeClr val="bg1"/>
                </a:solidFill>
                <a:latin typeface="Calibri" panose="020F0502020204030204" pitchFamily="34" charset="0"/>
                <a:cs typeface="Calibri" panose="020F0502020204030204" pitchFamily="34" charset="0"/>
              </a:rPr>
              <a:t>-</a:t>
            </a:r>
            <a:r>
              <a:rPr kumimoji="1" lang="en-US" altLang="ko-KR" sz="3200" b="1" dirty="0">
                <a:solidFill>
                  <a:schemeClr val="bg1"/>
                </a:solidFill>
                <a:latin typeface="Calibri" panose="020F0502020204030204" pitchFamily="34" charset="0"/>
                <a:cs typeface="Calibri" panose="020F0502020204030204" pitchFamily="34" charset="0"/>
              </a:rPr>
              <a:t>3</a:t>
            </a:r>
            <a:r>
              <a:rPr kumimoji="1" lang="en-US" altLang="ko-Kore-KR" sz="3200" b="1" dirty="0">
                <a:solidFill>
                  <a:schemeClr val="bg1"/>
                </a:solidFill>
                <a:latin typeface="Calibri" panose="020F0502020204030204" pitchFamily="34" charset="0"/>
                <a:cs typeface="Calibri" panose="020F0502020204030204" pitchFamily="34" charset="0"/>
              </a:rPr>
              <a:t>) </a:t>
            </a:r>
            <a:r>
              <a:rPr kumimoji="1" lang="en-US" altLang="ko-Kore-KR" sz="3200" b="1" dirty="0">
                <a:solidFill>
                  <a:schemeClr val="bg1"/>
                </a:solidFill>
                <a:cs typeface="Calibri" panose="020F0502020204030204" pitchFamily="34" charset="0"/>
              </a:rPr>
              <a:t>Optimizing computational graphs</a:t>
            </a:r>
          </a:p>
          <a:p>
            <a:endParaRPr kumimoji="1" lang="ko-Kore-KR" altLang="en-US" sz="3200" b="1" dirty="0">
              <a:solidFill>
                <a:schemeClr val="bg1"/>
              </a:solidFill>
              <a:latin typeface="Calibri" panose="020F0502020204030204" pitchFamily="34" charset="0"/>
              <a:cs typeface="Calibri" panose="020F0502020204030204" pitchFamily="34" charset="0"/>
            </a:endParaRPr>
          </a:p>
        </p:txBody>
      </p:sp>
      <p:pic>
        <p:nvPicPr>
          <p:cNvPr id="2" name="그림 1">
            <a:extLst>
              <a:ext uri="{FF2B5EF4-FFF2-40B4-BE49-F238E27FC236}">
                <a16:creationId xmlns:a16="http://schemas.microsoft.com/office/drawing/2014/main" id="{0EA2564E-2B8B-E245-8FC0-6FA75DE9B6B5}"/>
              </a:ext>
            </a:extLst>
          </p:cNvPr>
          <p:cNvPicPr>
            <a:picLocks noChangeAspect="1"/>
          </p:cNvPicPr>
          <p:nvPr/>
        </p:nvPicPr>
        <p:blipFill>
          <a:blip r:embed="rId3"/>
          <a:stretch>
            <a:fillRect/>
          </a:stretch>
        </p:blipFill>
        <p:spPr>
          <a:xfrm>
            <a:off x="1974850" y="1086338"/>
            <a:ext cx="8242300" cy="1930400"/>
          </a:xfrm>
          <a:prstGeom prst="rect">
            <a:avLst/>
          </a:prstGeom>
        </p:spPr>
      </p:pic>
      <p:pic>
        <p:nvPicPr>
          <p:cNvPr id="3" name="그림 2">
            <a:extLst>
              <a:ext uri="{FF2B5EF4-FFF2-40B4-BE49-F238E27FC236}">
                <a16:creationId xmlns:a16="http://schemas.microsoft.com/office/drawing/2014/main" id="{9432AFB1-D685-3A46-BC7A-05FD8C7692DB}"/>
              </a:ext>
            </a:extLst>
          </p:cNvPr>
          <p:cNvPicPr>
            <a:picLocks noChangeAspect="1"/>
          </p:cNvPicPr>
          <p:nvPr/>
        </p:nvPicPr>
        <p:blipFill>
          <a:blip r:embed="rId4"/>
          <a:stretch>
            <a:fillRect/>
          </a:stretch>
        </p:blipFill>
        <p:spPr>
          <a:xfrm>
            <a:off x="3444142" y="3282950"/>
            <a:ext cx="5303715" cy="3223027"/>
          </a:xfrm>
          <a:prstGeom prst="rect">
            <a:avLst/>
          </a:prstGeom>
        </p:spPr>
      </p:pic>
    </p:spTree>
    <p:extLst>
      <p:ext uri="{BB962C8B-B14F-4D97-AF65-F5344CB8AC3E}">
        <p14:creationId xmlns:p14="http://schemas.microsoft.com/office/powerpoint/2010/main" val="28289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76"/>
        <p:cNvGrpSpPr/>
        <p:nvPr/>
      </p:nvGrpSpPr>
      <p:grpSpPr>
        <a:xfrm>
          <a:off x="0" y="0"/>
          <a:ext cx="0" cy="0"/>
          <a:chOff x="0" y="0"/>
          <a:chExt cx="0" cy="0"/>
        </a:xfrm>
      </p:grpSpPr>
      <p:sp>
        <p:nvSpPr>
          <p:cNvPr id="12" name="TextBox 11">
            <a:extLst>
              <a:ext uri="{FF2B5EF4-FFF2-40B4-BE49-F238E27FC236}">
                <a16:creationId xmlns:a16="http://schemas.microsoft.com/office/drawing/2014/main" id="{BE4F784C-0BA8-3C4C-9581-865B3B595423}"/>
              </a:ext>
            </a:extLst>
          </p:cNvPr>
          <p:cNvSpPr txBox="1"/>
          <p:nvPr/>
        </p:nvSpPr>
        <p:spPr>
          <a:xfrm>
            <a:off x="31061" y="73597"/>
            <a:ext cx="10863469" cy="1077218"/>
          </a:xfrm>
          <a:prstGeom prst="rect">
            <a:avLst/>
          </a:prstGeom>
          <a:noFill/>
        </p:spPr>
        <p:txBody>
          <a:bodyPr wrap="square" rtlCol="0">
            <a:spAutoFit/>
          </a:bodyPr>
          <a:lstStyle/>
          <a:p>
            <a:r>
              <a:rPr kumimoji="1" lang="en-US" altLang="ko-Kore-KR" sz="3200" b="1" dirty="0">
                <a:solidFill>
                  <a:schemeClr val="bg1"/>
                </a:solidFill>
                <a:latin typeface="Calibri" panose="020F0502020204030204" pitchFamily="34" charset="0"/>
                <a:cs typeface="Calibri" panose="020F0502020204030204" pitchFamily="34" charset="0"/>
              </a:rPr>
              <a:t>(</a:t>
            </a:r>
            <a:r>
              <a:rPr kumimoji="1" lang="en-US" altLang="ko-KR" sz="3200" b="1" dirty="0">
                <a:solidFill>
                  <a:schemeClr val="bg1"/>
                </a:solidFill>
                <a:latin typeface="Calibri" panose="020F0502020204030204" pitchFamily="34" charset="0"/>
                <a:cs typeface="Calibri" panose="020F0502020204030204" pitchFamily="34" charset="0"/>
              </a:rPr>
              <a:t>2</a:t>
            </a:r>
            <a:r>
              <a:rPr kumimoji="1" lang="en-US" altLang="ko-Kore-KR" sz="3200" b="1" dirty="0">
                <a:solidFill>
                  <a:schemeClr val="bg1"/>
                </a:solidFill>
                <a:latin typeface="Calibri" panose="020F0502020204030204" pitchFamily="34" charset="0"/>
                <a:cs typeface="Calibri" panose="020F0502020204030204" pitchFamily="34" charset="0"/>
              </a:rPr>
              <a:t>-</a:t>
            </a:r>
            <a:r>
              <a:rPr kumimoji="1" lang="en-US" altLang="ko-KR" sz="3200" b="1" dirty="0">
                <a:solidFill>
                  <a:schemeClr val="bg1"/>
                </a:solidFill>
                <a:latin typeface="Calibri" panose="020F0502020204030204" pitchFamily="34" charset="0"/>
                <a:cs typeface="Calibri" panose="020F0502020204030204" pitchFamily="34" charset="0"/>
              </a:rPr>
              <a:t>3</a:t>
            </a:r>
            <a:r>
              <a:rPr kumimoji="1" lang="en-US" altLang="ko-Kore-KR" sz="3200" b="1" dirty="0">
                <a:solidFill>
                  <a:schemeClr val="bg1"/>
                </a:solidFill>
                <a:latin typeface="Calibri" panose="020F0502020204030204" pitchFamily="34" charset="0"/>
                <a:cs typeface="Calibri" panose="020F0502020204030204" pitchFamily="34" charset="0"/>
              </a:rPr>
              <a:t>) </a:t>
            </a:r>
            <a:r>
              <a:rPr kumimoji="1" lang="en-US" altLang="ko-Kore-KR" sz="3200" b="1" dirty="0">
                <a:solidFill>
                  <a:schemeClr val="bg1"/>
                </a:solidFill>
                <a:cs typeface="Calibri" panose="020F0502020204030204" pitchFamily="34" charset="0"/>
              </a:rPr>
              <a:t>Optimizing computational graphs</a:t>
            </a:r>
          </a:p>
          <a:p>
            <a:endParaRPr kumimoji="1" lang="ko-Kore-KR" altLang="en-US" sz="3200" b="1" dirty="0">
              <a:solidFill>
                <a:schemeClr val="bg1"/>
              </a:solidFill>
              <a:latin typeface="Calibri" panose="020F0502020204030204" pitchFamily="34" charset="0"/>
              <a:cs typeface="Calibri" panose="020F0502020204030204" pitchFamily="34" charset="0"/>
            </a:endParaRPr>
          </a:p>
        </p:txBody>
      </p:sp>
      <p:pic>
        <p:nvPicPr>
          <p:cNvPr id="4" name="그림 3">
            <a:extLst>
              <a:ext uri="{FF2B5EF4-FFF2-40B4-BE49-F238E27FC236}">
                <a16:creationId xmlns:a16="http://schemas.microsoft.com/office/drawing/2014/main" id="{09DB4000-A0B4-D545-870B-4DB09D9AB387}"/>
              </a:ext>
            </a:extLst>
          </p:cNvPr>
          <p:cNvPicPr>
            <a:picLocks noChangeAspect="1"/>
          </p:cNvPicPr>
          <p:nvPr/>
        </p:nvPicPr>
        <p:blipFill>
          <a:blip r:embed="rId3"/>
          <a:stretch>
            <a:fillRect/>
          </a:stretch>
        </p:blipFill>
        <p:spPr>
          <a:xfrm>
            <a:off x="1306634" y="1414585"/>
            <a:ext cx="9578732" cy="2530231"/>
          </a:xfrm>
          <a:prstGeom prst="rect">
            <a:avLst/>
          </a:prstGeom>
        </p:spPr>
      </p:pic>
      <p:sp>
        <p:nvSpPr>
          <p:cNvPr id="7" name="TextBox 6">
            <a:extLst>
              <a:ext uri="{FF2B5EF4-FFF2-40B4-BE49-F238E27FC236}">
                <a16:creationId xmlns:a16="http://schemas.microsoft.com/office/drawing/2014/main" id="{60677B59-5ADA-414A-A16F-DEA44737482F}"/>
              </a:ext>
            </a:extLst>
          </p:cNvPr>
          <p:cNvSpPr txBox="1"/>
          <p:nvPr/>
        </p:nvSpPr>
        <p:spPr>
          <a:xfrm>
            <a:off x="2042661" y="4414137"/>
            <a:ext cx="8842705" cy="52322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2800" dirty="0">
                <a:solidFill>
                  <a:schemeClr val="bg1"/>
                </a:solidFill>
              </a:rPr>
              <a:t>4 * 10 * 8 = 320 bytes -&gt; 2 * 10 * 8 = 160 bytes</a:t>
            </a:r>
          </a:p>
        </p:txBody>
      </p:sp>
    </p:spTree>
    <p:extLst>
      <p:ext uri="{BB962C8B-B14F-4D97-AF65-F5344CB8AC3E}">
        <p14:creationId xmlns:p14="http://schemas.microsoft.com/office/powerpoint/2010/main" val="342348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76"/>
        <p:cNvGrpSpPr/>
        <p:nvPr/>
      </p:nvGrpSpPr>
      <p:grpSpPr>
        <a:xfrm>
          <a:off x="0" y="0"/>
          <a:ext cx="0" cy="0"/>
          <a:chOff x="0" y="0"/>
          <a:chExt cx="0" cy="0"/>
        </a:xfrm>
      </p:grpSpPr>
      <p:sp>
        <p:nvSpPr>
          <p:cNvPr id="12" name="TextBox 11">
            <a:extLst>
              <a:ext uri="{FF2B5EF4-FFF2-40B4-BE49-F238E27FC236}">
                <a16:creationId xmlns:a16="http://schemas.microsoft.com/office/drawing/2014/main" id="{BE4F784C-0BA8-3C4C-9581-865B3B595423}"/>
              </a:ext>
            </a:extLst>
          </p:cNvPr>
          <p:cNvSpPr txBox="1"/>
          <p:nvPr/>
        </p:nvSpPr>
        <p:spPr>
          <a:xfrm>
            <a:off x="31061" y="73597"/>
            <a:ext cx="10863469" cy="1077218"/>
          </a:xfrm>
          <a:prstGeom prst="rect">
            <a:avLst/>
          </a:prstGeom>
          <a:noFill/>
        </p:spPr>
        <p:txBody>
          <a:bodyPr wrap="square" rtlCol="0">
            <a:spAutoFit/>
          </a:bodyPr>
          <a:lstStyle/>
          <a:p>
            <a:r>
              <a:rPr kumimoji="1" lang="en-US" altLang="ko-Kore-KR" sz="3200" b="1" dirty="0">
                <a:solidFill>
                  <a:schemeClr val="bg1"/>
                </a:solidFill>
                <a:latin typeface="Calibri" panose="020F0502020204030204" pitchFamily="34" charset="0"/>
                <a:cs typeface="Calibri" panose="020F0502020204030204" pitchFamily="34" charset="0"/>
              </a:rPr>
              <a:t>(</a:t>
            </a:r>
            <a:r>
              <a:rPr kumimoji="1" lang="en-US" altLang="ko-KR" sz="3200" b="1" dirty="0">
                <a:solidFill>
                  <a:schemeClr val="bg1"/>
                </a:solidFill>
                <a:latin typeface="Calibri" panose="020F0502020204030204" pitchFamily="34" charset="0"/>
                <a:cs typeface="Calibri" panose="020F0502020204030204" pitchFamily="34" charset="0"/>
              </a:rPr>
              <a:t>2</a:t>
            </a:r>
            <a:r>
              <a:rPr kumimoji="1" lang="en-US" altLang="ko-Kore-KR" sz="3200" b="1" dirty="0">
                <a:solidFill>
                  <a:schemeClr val="bg1"/>
                </a:solidFill>
                <a:latin typeface="Calibri" panose="020F0502020204030204" pitchFamily="34" charset="0"/>
                <a:cs typeface="Calibri" panose="020F0502020204030204" pitchFamily="34" charset="0"/>
              </a:rPr>
              <a:t>-</a:t>
            </a:r>
            <a:r>
              <a:rPr kumimoji="1" lang="en-US" altLang="ko-KR" sz="3200" b="1" dirty="0">
                <a:solidFill>
                  <a:schemeClr val="bg1"/>
                </a:solidFill>
                <a:latin typeface="Calibri" panose="020F0502020204030204" pitchFamily="34" charset="0"/>
                <a:cs typeface="Calibri" panose="020F0502020204030204" pitchFamily="34" charset="0"/>
              </a:rPr>
              <a:t>3</a:t>
            </a:r>
            <a:r>
              <a:rPr kumimoji="1" lang="en-US" altLang="ko-Kore-KR" sz="3200" b="1" dirty="0">
                <a:solidFill>
                  <a:schemeClr val="bg1"/>
                </a:solidFill>
                <a:latin typeface="Calibri" panose="020F0502020204030204" pitchFamily="34" charset="0"/>
                <a:cs typeface="Calibri" panose="020F0502020204030204" pitchFamily="34" charset="0"/>
              </a:rPr>
              <a:t>) </a:t>
            </a:r>
            <a:r>
              <a:rPr kumimoji="1" lang="en-US" altLang="ko-Kore-KR" sz="3200" b="1" dirty="0">
                <a:solidFill>
                  <a:schemeClr val="bg1"/>
                </a:solidFill>
                <a:cs typeface="Calibri" panose="020F0502020204030204" pitchFamily="34" charset="0"/>
              </a:rPr>
              <a:t>Optimizing computational graphs</a:t>
            </a:r>
          </a:p>
          <a:p>
            <a:endParaRPr kumimoji="1" lang="ko-Kore-KR" altLang="en-US" sz="3200" b="1" dirty="0">
              <a:solidFill>
                <a:schemeClr val="bg1"/>
              </a:solidFill>
              <a:latin typeface="Calibri" panose="020F0502020204030204" pitchFamily="34" charset="0"/>
              <a:cs typeface="Calibri" panose="020F0502020204030204" pitchFamily="34" charset="0"/>
            </a:endParaRPr>
          </a:p>
        </p:txBody>
      </p:sp>
      <p:pic>
        <p:nvPicPr>
          <p:cNvPr id="5" name="그림 4">
            <a:extLst>
              <a:ext uri="{FF2B5EF4-FFF2-40B4-BE49-F238E27FC236}">
                <a16:creationId xmlns:a16="http://schemas.microsoft.com/office/drawing/2014/main" id="{59E34C1D-AA14-054F-92D0-E32E7CA77BBC}"/>
              </a:ext>
            </a:extLst>
          </p:cNvPr>
          <p:cNvPicPr>
            <a:picLocks noChangeAspect="1"/>
          </p:cNvPicPr>
          <p:nvPr/>
        </p:nvPicPr>
        <p:blipFill>
          <a:blip r:embed="rId3"/>
          <a:stretch>
            <a:fillRect/>
          </a:stretch>
        </p:blipFill>
        <p:spPr>
          <a:xfrm>
            <a:off x="2319186" y="822569"/>
            <a:ext cx="7553627" cy="5707185"/>
          </a:xfrm>
          <a:prstGeom prst="rect">
            <a:avLst/>
          </a:prstGeom>
        </p:spPr>
      </p:pic>
    </p:spTree>
    <p:extLst>
      <p:ext uri="{BB962C8B-B14F-4D97-AF65-F5344CB8AC3E}">
        <p14:creationId xmlns:p14="http://schemas.microsoft.com/office/powerpoint/2010/main" val="192208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FFE859-11A6-834D-B97F-5A88B1EFD2E9}"/>
              </a:ext>
            </a:extLst>
          </p:cNvPr>
          <p:cNvSpPr txBox="1"/>
          <p:nvPr/>
        </p:nvSpPr>
        <p:spPr>
          <a:xfrm>
            <a:off x="218661" y="168965"/>
            <a:ext cx="2355574" cy="584775"/>
          </a:xfrm>
          <a:prstGeom prst="rect">
            <a:avLst/>
          </a:prstGeom>
          <a:noFill/>
        </p:spPr>
        <p:txBody>
          <a:bodyPr wrap="square" rtlCol="0">
            <a:spAutoFit/>
          </a:bodyPr>
          <a:lstStyle/>
          <a:p>
            <a:r>
              <a:rPr kumimoji="1" lang="en-US" altLang="ko-Kore-KR" sz="3200" b="1" dirty="0">
                <a:solidFill>
                  <a:schemeClr val="bg1"/>
                </a:solidFill>
                <a:latin typeface="Calibri" panose="020F0502020204030204" pitchFamily="34" charset="0"/>
                <a:cs typeface="Calibri" panose="020F0502020204030204" pitchFamily="34" charset="0"/>
              </a:rPr>
              <a:t>Agenda</a:t>
            </a:r>
            <a:endParaRPr kumimoji="1" lang="ko-Kore-KR" altLang="en-US" sz="3200" b="1"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2CA2C0C-E665-114A-AAA9-811948F6253B}"/>
              </a:ext>
            </a:extLst>
          </p:cNvPr>
          <p:cNvSpPr txBox="1"/>
          <p:nvPr/>
        </p:nvSpPr>
        <p:spPr>
          <a:xfrm>
            <a:off x="341243" y="972401"/>
            <a:ext cx="11509513" cy="5632311"/>
          </a:xfrm>
          <a:prstGeom prst="rect">
            <a:avLst/>
          </a:prstGeom>
          <a:noFill/>
        </p:spPr>
        <p:txBody>
          <a:bodyPr wrap="square" rtlCol="0">
            <a:spAutoFit/>
          </a:bodyPr>
          <a:lstStyle/>
          <a:p>
            <a:pPr marL="571500" indent="-571500">
              <a:buFont typeface="+mj-lt"/>
              <a:buAutoNum type="romanUcPeriod"/>
            </a:pPr>
            <a:r>
              <a:rPr kumimoji="1" lang="en-US" altLang="ko-Kore-KR" sz="2400" dirty="0">
                <a:solidFill>
                  <a:schemeClr val="bg1"/>
                </a:solidFill>
                <a:cs typeface="Calibri" panose="020F0502020204030204" pitchFamily="34" charset="0"/>
              </a:rPr>
              <a:t>Halide</a:t>
            </a:r>
          </a:p>
          <a:p>
            <a:pPr marL="1028700" lvl="1" indent="-571500">
              <a:buFont typeface="+mj-lt"/>
              <a:buAutoNum type="romanUcPeriod"/>
            </a:pPr>
            <a:r>
              <a:rPr kumimoji="1" lang="en-US" altLang="ko-Kore-KR" sz="2400" dirty="0">
                <a:solidFill>
                  <a:schemeClr val="bg1"/>
                </a:solidFill>
                <a:cs typeface="Calibri" panose="020F0502020204030204" pitchFamily="34" charset="0"/>
              </a:rPr>
              <a:t>What is Halide?</a:t>
            </a:r>
          </a:p>
          <a:p>
            <a:pPr marL="1028700" lvl="1" indent="-571500">
              <a:buFont typeface="+mj-lt"/>
              <a:buAutoNum type="romanUcPeriod"/>
            </a:pPr>
            <a:r>
              <a:rPr kumimoji="1" lang="en-US" altLang="ko-Kore-KR" sz="2400" dirty="0">
                <a:solidFill>
                  <a:schemeClr val="bg1"/>
                </a:solidFill>
                <a:cs typeface="Calibri" panose="020F0502020204030204" pitchFamily="34" charset="0"/>
              </a:rPr>
              <a:t>What Halide can do?</a:t>
            </a:r>
          </a:p>
          <a:p>
            <a:pPr marL="1485900" lvl="2" indent="-571500">
              <a:buFont typeface="Arial" panose="020B0604020202020204" pitchFamily="34" charset="0"/>
              <a:buChar char="•"/>
            </a:pPr>
            <a:r>
              <a:rPr kumimoji="1" lang="en-US" altLang="ko-Kore-KR" sz="2400" dirty="0" err="1">
                <a:solidFill>
                  <a:schemeClr val="bg1"/>
                </a:solidFill>
                <a:cs typeface="Calibri" panose="020F0502020204030204" pitchFamily="34" charset="0"/>
              </a:rPr>
              <a:t>inlining</a:t>
            </a:r>
            <a:endParaRPr kumimoji="1" lang="en-US" altLang="ko-Kore-KR" sz="2400" dirty="0">
              <a:solidFill>
                <a:schemeClr val="bg1"/>
              </a:solidFill>
              <a:cs typeface="Calibri" panose="020F0502020204030204" pitchFamily="34" charset="0"/>
            </a:endParaRPr>
          </a:p>
          <a:p>
            <a:pPr marL="1485900" lvl="2" indent="-571500">
              <a:buFont typeface="Arial" panose="020B0604020202020204" pitchFamily="34" charset="0"/>
              <a:buChar char="•"/>
            </a:pPr>
            <a:r>
              <a:rPr kumimoji="1" lang="en-US" altLang="ko-Kore-KR" sz="2400" dirty="0">
                <a:solidFill>
                  <a:schemeClr val="bg1"/>
                </a:solidFill>
                <a:cs typeface="Calibri" panose="020F0502020204030204" pitchFamily="34" charset="0"/>
              </a:rPr>
              <a:t>tiling</a:t>
            </a:r>
          </a:p>
          <a:p>
            <a:pPr marL="1485900" lvl="2" indent="-571500">
              <a:buFont typeface="Arial" panose="020B0604020202020204" pitchFamily="34" charset="0"/>
              <a:buChar char="•"/>
            </a:pPr>
            <a:r>
              <a:rPr kumimoji="1" lang="en-US" altLang="ko-Kore-KR" sz="2400" dirty="0">
                <a:solidFill>
                  <a:schemeClr val="bg1"/>
                </a:solidFill>
                <a:cs typeface="Calibri" panose="020F0502020204030204" pitchFamily="34" charset="0"/>
              </a:rPr>
              <a:t>vectorization</a:t>
            </a:r>
          </a:p>
          <a:p>
            <a:pPr marL="1028700" lvl="1" indent="-571500">
              <a:buFont typeface="+mj-lt"/>
              <a:buAutoNum type="romanUcPeriod"/>
            </a:pPr>
            <a:r>
              <a:rPr kumimoji="1" lang="en-US" altLang="ko-Kore-KR" sz="2400" dirty="0">
                <a:solidFill>
                  <a:schemeClr val="bg1"/>
                </a:solidFill>
                <a:cs typeface="Calibri" panose="020F0502020204030204" pitchFamily="34" charset="0"/>
              </a:rPr>
              <a:t>Halide example</a:t>
            </a:r>
            <a:br>
              <a:rPr kumimoji="1" lang="en-US" altLang="ko-Kore-KR" sz="2400" dirty="0">
                <a:solidFill>
                  <a:schemeClr val="bg1"/>
                </a:solidFill>
                <a:cs typeface="Calibri" panose="020F0502020204030204" pitchFamily="34" charset="0"/>
              </a:rPr>
            </a:br>
            <a:endParaRPr kumimoji="1" lang="en-US" altLang="ko-Kore-KR" sz="2400" dirty="0">
              <a:solidFill>
                <a:schemeClr val="bg1"/>
              </a:solidFill>
              <a:cs typeface="Calibri" panose="020F0502020204030204" pitchFamily="34" charset="0"/>
            </a:endParaRPr>
          </a:p>
          <a:p>
            <a:pPr marL="1028700" lvl="1" indent="-571500">
              <a:buFont typeface="+mj-lt"/>
              <a:buAutoNum type="romanUcPeriod"/>
            </a:pPr>
            <a:endParaRPr kumimoji="1" lang="en-US" altLang="ko-Kore-KR" sz="2400" dirty="0">
              <a:solidFill>
                <a:schemeClr val="bg1"/>
              </a:solidFill>
              <a:cs typeface="Calibri" panose="020F0502020204030204" pitchFamily="34" charset="0"/>
            </a:endParaRPr>
          </a:p>
          <a:p>
            <a:pPr marL="571500" indent="-571500">
              <a:buFont typeface="+mj-lt"/>
              <a:buAutoNum type="romanUcPeriod"/>
            </a:pPr>
            <a:r>
              <a:rPr kumimoji="1" lang="en-US" altLang="ko-Kore-KR" sz="2400" dirty="0">
                <a:solidFill>
                  <a:schemeClr val="bg1"/>
                </a:solidFill>
                <a:cs typeface="Calibri" panose="020F0502020204030204" pitchFamily="34" charset="0"/>
              </a:rPr>
              <a:t>TVM</a:t>
            </a:r>
          </a:p>
          <a:p>
            <a:pPr marL="1028700" lvl="1" indent="-571500">
              <a:buFont typeface="+mj-lt"/>
              <a:buAutoNum type="romanUcPeriod"/>
            </a:pPr>
            <a:r>
              <a:rPr kumimoji="1" lang="en-US" altLang="ko-Kore-KR" sz="2400" dirty="0">
                <a:solidFill>
                  <a:schemeClr val="bg1"/>
                </a:solidFill>
                <a:cs typeface="Calibri" panose="020F0502020204030204" pitchFamily="34" charset="0"/>
              </a:rPr>
              <a:t>What is TVM?</a:t>
            </a:r>
          </a:p>
          <a:p>
            <a:pPr marL="1028700" lvl="1" indent="-571500">
              <a:buFont typeface="+mj-lt"/>
              <a:buAutoNum type="romanUcPeriod"/>
            </a:pPr>
            <a:r>
              <a:rPr kumimoji="1" lang="en-US" altLang="ko-Kore-KR" sz="2400" dirty="0">
                <a:solidFill>
                  <a:schemeClr val="bg1"/>
                </a:solidFill>
                <a:cs typeface="Calibri" panose="020F0502020204030204" pitchFamily="34" charset="0"/>
              </a:rPr>
              <a:t>TVM overview</a:t>
            </a:r>
          </a:p>
          <a:p>
            <a:pPr marL="1028700" lvl="1" indent="-571500">
              <a:buFont typeface="+mj-lt"/>
              <a:buAutoNum type="romanUcPeriod"/>
            </a:pPr>
            <a:r>
              <a:rPr kumimoji="1" lang="en-US" altLang="ko-Kore-KR" sz="2400" dirty="0">
                <a:solidFill>
                  <a:schemeClr val="bg1"/>
                </a:solidFill>
                <a:cs typeface="Calibri" panose="020F0502020204030204" pitchFamily="34" charset="0"/>
              </a:rPr>
              <a:t>Optimizing computational graphs</a:t>
            </a:r>
          </a:p>
          <a:p>
            <a:pPr marL="1028700" lvl="1" indent="-571500">
              <a:buFont typeface="+mj-lt"/>
              <a:buAutoNum type="romanUcPeriod"/>
            </a:pPr>
            <a:endParaRPr kumimoji="1" lang="en-US" altLang="ko-Kore-KR" sz="2400" dirty="0">
              <a:solidFill>
                <a:schemeClr val="bg1"/>
              </a:solidFill>
              <a:cs typeface="Calibri" panose="020F0502020204030204" pitchFamily="34" charset="0"/>
            </a:endParaRPr>
          </a:p>
          <a:p>
            <a:pPr marL="571500" indent="-571500">
              <a:buFont typeface="+mj-lt"/>
              <a:buAutoNum type="romanUcPeriod"/>
            </a:pPr>
            <a:endParaRPr kumimoji="1" lang="ko-Kore-KR" altLang="en-US" sz="2400" dirty="0">
              <a:solidFill>
                <a:schemeClr val="bg1"/>
              </a:solidFill>
              <a:cs typeface="Calibri" panose="020F0502020204030204" pitchFamily="34" charset="0"/>
            </a:endParaRPr>
          </a:p>
        </p:txBody>
      </p:sp>
    </p:spTree>
    <p:extLst>
      <p:ext uri="{BB962C8B-B14F-4D97-AF65-F5344CB8AC3E}">
        <p14:creationId xmlns:p14="http://schemas.microsoft.com/office/powerpoint/2010/main" val="30599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5AA8E8-36C9-5848-B397-32BB86DC20E5}"/>
              </a:ext>
            </a:extLst>
          </p:cNvPr>
          <p:cNvSpPr>
            <a:spLocks noGrp="1"/>
          </p:cNvSpPr>
          <p:nvPr>
            <p:ph type="title"/>
          </p:nvPr>
        </p:nvSpPr>
        <p:spPr>
          <a:xfrm>
            <a:off x="4520231" y="2766218"/>
            <a:ext cx="3151538" cy="1325563"/>
          </a:xfrm>
        </p:spPr>
        <p:txBody>
          <a:bodyPr>
            <a:normAutofit fontScale="90000"/>
          </a:bodyPr>
          <a:lstStyle/>
          <a:p>
            <a:r>
              <a:rPr kumimoji="1" lang="en-US" altLang="ko-Kore-KR" sz="7200" b="1" dirty="0">
                <a:solidFill>
                  <a:schemeClr val="bg1"/>
                </a:solidFill>
              </a:rPr>
              <a:t>1. Halide</a:t>
            </a:r>
            <a:endParaRPr kumimoji="1" lang="ko-Kore-KR" altLang="en-US" sz="7200" b="1" dirty="0">
              <a:solidFill>
                <a:schemeClr val="bg1"/>
              </a:solidFill>
            </a:endParaRPr>
          </a:p>
        </p:txBody>
      </p:sp>
    </p:spTree>
    <p:extLst>
      <p:ext uri="{BB962C8B-B14F-4D97-AF65-F5344CB8AC3E}">
        <p14:creationId xmlns:p14="http://schemas.microsoft.com/office/powerpoint/2010/main" val="69695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9C46A1-29C5-DF49-B370-C730F7FAD704}"/>
              </a:ext>
            </a:extLst>
          </p:cNvPr>
          <p:cNvSpPr txBox="1"/>
          <p:nvPr/>
        </p:nvSpPr>
        <p:spPr>
          <a:xfrm>
            <a:off x="218660" y="278295"/>
            <a:ext cx="10863469" cy="584775"/>
          </a:xfrm>
          <a:prstGeom prst="rect">
            <a:avLst/>
          </a:prstGeom>
          <a:noFill/>
        </p:spPr>
        <p:txBody>
          <a:bodyPr wrap="square" rtlCol="0">
            <a:spAutoFit/>
          </a:bodyPr>
          <a:lstStyle/>
          <a:p>
            <a:r>
              <a:rPr kumimoji="1" lang="en-US" altLang="ko-Kore-KR" sz="3200" b="1" dirty="0">
                <a:solidFill>
                  <a:schemeClr val="bg1"/>
                </a:solidFill>
                <a:latin typeface="Calibri" panose="020F0502020204030204" pitchFamily="34" charset="0"/>
                <a:cs typeface="Calibri" panose="020F0502020204030204" pitchFamily="34" charset="0"/>
              </a:rPr>
              <a:t>(1-1) Halide – What is Halide?</a:t>
            </a:r>
            <a:r>
              <a:rPr kumimoji="1" lang="ko-KR" altLang="en-US" sz="3200" b="1" dirty="0">
                <a:solidFill>
                  <a:schemeClr val="bg1"/>
                </a:solidFill>
                <a:latin typeface="Calibri" panose="020F0502020204030204" pitchFamily="34" charset="0"/>
                <a:cs typeface="Calibri" panose="020F0502020204030204" pitchFamily="34" charset="0"/>
              </a:rPr>
              <a:t> </a:t>
            </a:r>
            <a:r>
              <a:rPr kumimoji="1" lang="en-US" altLang="ko-KR" sz="3200" b="1" dirty="0">
                <a:solidFill>
                  <a:schemeClr val="bg1"/>
                </a:solidFill>
                <a:latin typeface="Calibri" panose="020F0502020204030204" pitchFamily="34" charset="0"/>
                <a:cs typeface="Calibri" panose="020F0502020204030204" pitchFamily="34" charset="0"/>
              </a:rPr>
              <a:t>–</a:t>
            </a:r>
            <a:r>
              <a:rPr kumimoji="1" lang="ko-KR" altLang="en-US" sz="3200" b="1" dirty="0">
                <a:solidFill>
                  <a:schemeClr val="bg1"/>
                </a:solidFill>
                <a:latin typeface="Calibri" panose="020F0502020204030204" pitchFamily="34" charset="0"/>
                <a:cs typeface="Calibri" panose="020F0502020204030204" pitchFamily="34" charset="0"/>
              </a:rPr>
              <a:t> </a:t>
            </a:r>
            <a:r>
              <a:rPr kumimoji="1" lang="en-US" altLang="ko-KR" sz="3200" b="1" dirty="0">
                <a:solidFill>
                  <a:schemeClr val="bg1"/>
                </a:solidFill>
                <a:latin typeface="Calibri" panose="020F0502020204030204" pitchFamily="34" charset="0"/>
                <a:cs typeface="Calibri" panose="020F0502020204030204" pitchFamily="34" charset="0"/>
              </a:rPr>
              <a:t>DSL</a:t>
            </a:r>
            <a:endParaRPr kumimoji="1" lang="ko-Kore-KR" altLang="en-US" sz="3200" b="1" dirty="0">
              <a:solidFill>
                <a:schemeClr val="bg1"/>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E8F26A0-8D9C-634A-811C-93586EEEE10F}"/>
              </a:ext>
            </a:extLst>
          </p:cNvPr>
          <p:cNvSpPr txBox="1"/>
          <p:nvPr/>
        </p:nvSpPr>
        <p:spPr>
          <a:xfrm>
            <a:off x="341243" y="1252319"/>
            <a:ext cx="11509513" cy="1692771"/>
          </a:xfrm>
          <a:prstGeom prst="rect">
            <a:avLst/>
          </a:prstGeom>
          <a:noFill/>
        </p:spPr>
        <p:txBody>
          <a:bodyPr wrap="square" rtlCol="0">
            <a:spAutoFit/>
          </a:bodyPr>
          <a:lstStyle/>
          <a:p>
            <a:pPr algn="ctr"/>
            <a:r>
              <a:rPr lang="en" altLang="ko-Kore-KR" sz="2800" dirty="0">
                <a:solidFill>
                  <a:schemeClr val="bg1"/>
                </a:solidFill>
              </a:rPr>
              <a:t>Halide: A Language and Compiler for Optimizing Parallelism, Locality, and </a:t>
            </a:r>
            <a:r>
              <a:rPr lang="en" altLang="ko-Kore-KR" sz="2800" dirty="0" err="1">
                <a:solidFill>
                  <a:schemeClr val="bg1"/>
                </a:solidFill>
              </a:rPr>
              <a:t>Recomputation</a:t>
            </a:r>
            <a:r>
              <a:rPr lang="en" altLang="ko-Kore-KR" sz="2800" dirty="0">
                <a:solidFill>
                  <a:schemeClr val="bg1"/>
                </a:solidFill>
              </a:rPr>
              <a:t> in Image Processing Pipelines </a:t>
            </a:r>
          </a:p>
          <a:p>
            <a:endParaRPr kumimoji="1" lang="en-US" altLang="ko-Kore-KR" sz="2400" dirty="0">
              <a:solidFill>
                <a:schemeClr val="bg1"/>
              </a:solidFill>
              <a:cs typeface="Calibri" panose="020F0502020204030204" pitchFamily="34" charset="0"/>
            </a:endParaRPr>
          </a:p>
          <a:p>
            <a:endParaRPr kumimoji="1" lang="en-US" altLang="ko-Kore-KR" sz="2400" dirty="0">
              <a:solidFill>
                <a:schemeClr val="bg1"/>
              </a:solidFill>
              <a:cs typeface="Calibri" panose="020F0502020204030204" pitchFamily="34" charset="0"/>
            </a:endParaRPr>
          </a:p>
        </p:txBody>
      </p:sp>
      <p:sp>
        <p:nvSpPr>
          <p:cNvPr id="4" name="Title 6">
            <a:extLst>
              <a:ext uri="{FF2B5EF4-FFF2-40B4-BE49-F238E27FC236}">
                <a16:creationId xmlns:a16="http://schemas.microsoft.com/office/drawing/2014/main" id="{B48EB9A2-2C18-FB4A-8308-0CA59A793C2E}"/>
              </a:ext>
            </a:extLst>
          </p:cNvPr>
          <p:cNvSpPr txBox="1">
            <a:spLocks/>
          </p:cNvSpPr>
          <p:nvPr/>
        </p:nvSpPr>
        <p:spPr>
          <a:xfrm>
            <a:off x="1707044" y="1861482"/>
            <a:ext cx="78867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bg1"/>
                </a:solidFill>
              </a:rPr>
              <a:t>Domain-Specific Languages</a:t>
            </a:r>
          </a:p>
        </p:txBody>
      </p:sp>
      <p:sp>
        <p:nvSpPr>
          <p:cNvPr id="5" name="Content Placeholder 9">
            <a:extLst>
              <a:ext uri="{FF2B5EF4-FFF2-40B4-BE49-F238E27FC236}">
                <a16:creationId xmlns:a16="http://schemas.microsoft.com/office/drawing/2014/main" id="{7BE4A2AE-86AA-4A43-88A1-69BA1DC57A93}"/>
              </a:ext>
            </a:extLst>
          </p:cNvPr>
          <p:cNvSpPr txBox="1">
            <a:spLocks/>
          </p:cNvSpPr>
          <p:nvPr/>
        </p:nvSpPr>
        <p:spPr>
          <a:xfrm>
            <a:off x="2256166" y="3429000"/>
            <a:ext cx="7679666" cy="277229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20000"/>
              </a:lnSpc>
              <a:buFont typeface="Arial" panose="020B0604020202020204" pitchFamily="34" charset="0"/>
              <a:buChar char="•"/>
            </a:pPr>
            <a:r>
              <a:rPr lang="en-US" dirty="0">
                <a:solidFill>
                  <a:schemeClr val="bg1"/>
                </a:solidFill>
              </a:rPr>
              <a:t>A</a:t>
            </a:r>
            <a:r>
              <a:rPr lang="en-US" dirty="0"/>
              <a:t> </a:t>
            </a:r>
            <a:r>
              <a:rPr lang="en-US" b="1" dirty="0">
                <a:solidFill>
                  <a:schemeClr val="accent4"/>
                </a:solidFill>
              </a:rPr>
              <a:t>DSL </a:t>
            </a:r>
            <a:r>
              <a:rPr lang="en-US" dirty="0">
                <a:solidFill>
                  <a:schemeClr val="bg1"/>
                </a:solidFill>
              </a:rPr>
              <a:t>is a language that is </a:t>
            </a:r>
            <a:r>
              <a:rPr lang="en-US" b="1" dirty="0">
                <a:solidFill>
                  <a:schemeClr val="accent2"/>
                </a:solidFill>
              </a:rPr>
              <a:t>specialized</a:t>
            </a:r>
            <a:r>
              <a:rPr lang="en-US" dirty="0"/>
              <a:t> </a:t>
            </a:r>
            <a:r>
              <a:rPr lang="en-US" dirty="0">
                <a:solidFill>
                  <a:schemeClr val="bg1"/>
                </a:solidFill>
              </a:rPr>
              <a:t>and</a:t>
            </a:r>
            <a:r>
              <a:rPr lang="en-US" dirty="0"/>
              <a:t> </a:t>
            </a:r>
            <a:r>
              <a:rPr lang="en-US" b="1" dirty="0">
                <a:solidFill>
                  <a:schemeClr val="accent2"/>
                </a:solidFill>
              </a:rPr>
              <a:t>restricted</a:t>
            </a:r>
            <a:r>
              <a:rPr lang="en-US" dirty="0"/>
              <a:t> </a:t>
            </a:r>
            <a:r>
              <a:rPr lang="en-US" dirty="0">
                <a:solidFill>
                  <a:schemeClr val="bg1"/>
                </a:solidFill>
              </a:rPr>
              <a:t>to meet the needs of some domain.</a:t>
            </a:r>
            <a:br>
              <a:rPr lang="en-US" dirty="0"/>
            </a:br>
            <a:endParaRPr lang="en-US" dirty="0"/>
          </a:p>
          <a:p>
            <a:pPr marL="342900" indent="-342900" algn="l">
              <a:lnSpc>
                <a:spcPct val="120000"/>
              </a:lnSpc>
              <a:buFont typeface="Arial" panose="020B0604020202020204" pitchFamily="34" charset="0"/>
              <a:buChar char="•"/>
            </a:pPr>
            <a:r>
              <a:rPr lang="en-US" b="1" dirty="0">
                <a:solidFill>
                  <a:schemeClr val="accent4"/>
                </a:solidFill>
              </a:rPr>
              <a:t>Goals:</a:t>
            </a:r>
            <a:r>
              <a:rPr lang="en-US" dirty="0"/>
              <a:t> </a:t>
            </a:r>
            <a:r>
              <a:rPr lang="en-US" dirty="0">
                <a:solidFill>
                  <a:schemeClr val="bg1"/>
                </a:solidFill>
              </a:rPr>
              <a:t>faster performance, easier maintenance, safety guarantees, etc.</a:t>
            </a:r>
            <a:br>
              <a:rPr lang="en-US" dirty="0">
                <a:solidFill>
                  <a:schemeClr val="bg1"/>
                </a:solidFill>
              </a:rPr>
            </a:br>
            <a:endParaRPr lang="en-US" b="1" dirty="0">
              <a:solidFill>
                <a:schemeClr val="bg1"/>
              </a:solidFill>
            </a:endParaRPr>
          </a:p>
        </p:txBody>
      </p:sp>
    </p:spTree>
    <p:extLst>
      <p:ext uri="{BB962C8B-B14F-4D97-AF65-F5344CB8AC3E}">
        <p14:creationId xmlns:p14="http://schemas.microsoft.com/office/powerpoint/2010/main" val="364806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A5EFB58-A3FC-4E1A-BAD3-C664FC763AC8}"/>
              </a:ext>
            </a:extLst>
          </p:cNvPr>
          <p:cNvSpPr>
            <a:spLocks noGrp="1"/>
          </p:cNvSpPr>
          <p:nvPr>
            <p:ph idx="1"/>
          </p:nvPr>
        </p:nvSpPr>
        <p:spPr>
          <a:xfrm>
            <a:off x="838200" y="1434041"/>
            <a:ext cx="10515600" cy="4351338"/>
          </a:xfrm>
        </p:spPr>
        <p:txBody>
          <a:bodyPr>
            <a:normAutofit lnSpcReduction="10000"/>
          </a:bodyPr>
          <a:lstStyle/>
          <a:p>
            <a:pPr>
              <a:lnSpc>
                <a:spcPct val="110000"/>
              </a:lnSpc>
            </a:pPr>
            <a:r>
              <a:rPr lang="en-US" dirty="0">
                <a:solidFill>
                  <a:schemeClr val="bg1"/>
                </a:solidFill>
              </a:rPr>
              <a:t>DSL</a:t>
            </a:r>
            <a:r>
              <a:rPr lang="en-US" dirty="0"/>
              <a:t> </a:t>
            </a:r>
            <a:r>
              <a:rPr lang="en-US" b="1" dirty="0">
                <a:solidFill>
                  <a:schemeClr val="accent4"/>
                </a:solidFill>
              </a:rPr>
              <a:t>staged in C++</a:t>
            </a:r>
            <a:r>
              <a:rPr lang="en-US" dirty="0"/>
              <a:t>: </a:t>
            </a:r>
            <a:r>
              <a:rPr lang="en-US" dirty="0">
                <a:solidFill>
                  <a:schemeClr val="bg1"/>
                </a:solidFill>
              </a:rPr>
              <a:t>“just” a library</a:t>
            </a:r>
          </a:p>
          <a:p>
            <a:pPr>
              <a:lnSpc>
                <a:spcPct val="110000"/>
              </a:lnSpc>
            </a:pPr>
            <a:endParaRPr lang="en-US" dirty="0"/>
          </a:p>
          <a:p>
            <a:pPr>
              <a:lnSpc>
                <a:spcPct val="110000"/>
              </a:lnSpc>
            </a:pPr>
            <a:r>
              <a:rPr lang="en-US" dirty="0">
                <a:solidFill>
                  <a:schemeClr val="bg1"/>
                </a:solidFill>
              </a:rPr>
              <a:t>Helps you write </a:t>
            </a:r>
            <a:r>
              <a:rPr lang="en-US" b="1" dirty="0">
                <a:solidFill>
                  <a:schemeClr val="accent4"/>
                </a:solidFill>
              </a:rPr>
              <a:t>high-performance</a:t>
            </a:r>
            <a:r>
              <a:rPr lang="en-US" dirty="0"/>
              <a:t> </a:t>
            </a:r>
            <a:r>
              <a:rPr lang="en-US" dirty="0">
                <a:solidFill>
                  <a:schemeClr val="bg1"/>
                </a:solidFill>
              </a:rPr>
              <a:t>array, image, and tensor processing kernels</a:t>
            </a:r>
          </a:p>
          <a:p>
            <a:pPr>
              <a:lnSpc>
                <a:spcPct val="110000"/>
              </a:lnSpc>
            </a:pPr>
            <a:endParaRPr lang="en-US" dirty="0"/>
          </a:p>
          <a:p>
            <a:pPr>
              <a:lnSpc>
                <a:spcPct val="110000"/>
              </a:lnSpc>
            </a:pPr>
            <a:r>
              <a:rPr lang="en-US" dirty="0">
                <a:solidFill>
                  <a:schemeClr val="bg1"/>
                </a:solidFill>
              </a:rPr>
              <a:t>Separate</a:t>
            </a:r>
            <a:r>
              <a:rPr lang="en-US" dirty="0"/>
              <a:t> </a:t>
            </a:r>
            <a:r>
              <a:rPr lang="en-US" b="1" dirty="0">
                <a:solidFill>
                  <a:schemeClr val="accent4"/>
                </a:solidFill>
              </a:rPr>
              <a:t>algorithm</a:t>
            </a:r>
            <a:r>
              <a:rPr lang="en-US" dirty="0"/>
              <a:t> </a:t>
            </a:r>
            <a:r>
              <a:rPr lang="en-US" dirty="0">
                <a:solidFill>
                  <a:schemeClr val="bg1"/>
                </a:solidFill>
              </a:rPr>
              <a:t>from</a:t>
            </a:r>
            <a:r>
              <a:rPr lang="en-US" dirty="0"/>
              <a:t> </a:t>
            </a:r>
            <a:r>
              <a:rPr lang="en-US" b="1" dirty="0">
                <a:solidFill>
                  <a:schemeClr val="accent4"/>
                </a:solidFill>
              </a:rPr>
              <a:t>optimization</a:t>
            </a:r>
            <a:r>
              <a:rPr lang="en-US" dirty="0"/>
              <a:t>.</a:t>
            </a:r>
          </a:p>
          <a:p>
            <a:pPr>
              <a:lnSpc>
                <a:spcPct val="110000"/>
              </a:lnSpc>
            </a:pPr>
            <a:endParaRPr lang="en-US" dirty="0"/>
          </a:p>
          <a:p>
            <a:pPr>
              <a:lnSpc>
                <a:spcPct val="110000"/>
              </a:lnSpc>
            </a:pPr>
            <a:r>
              <a:rPr lang="en-US" dirty="0">
                <a:solidFill>
                  <a:schemeClr val="bg1"/>
                </a:solidFill>
              </a:rPr>
              <a:t>Open source</a:t>
            </a:r>
            <a:r>
              <a:rPr lang="en-US" dirty="0"/>
              <a:t>, </a:t>
            </a:r>
            <a:r>
              <a:rPr lang="en-US" b="1" dirty="0">
                <a:solidFill>
                  <a:schemeClr val="accent4"/>
                </a:solidFill>
              </a:rPr>
              <a:t>MIT licensed</a:t>
            </a:r>
            <a:r>
              <a:rPr lang="en-US" dirty="0"/>
              <a:t>.</a:t>
            </a:r>
          </a:p>
        </p:txBody>
      </p:sp>
      <p:sp>
        <p:nvSpPr>
          <p:cNvPr id="7" name="TextBox 6">
            <a:extLst>
              <a:ext uri="{FF2B5EF4-FFF2-40B4-BE49-F238E27FC236}">
                <a16:creationId xmlns:a16="http://schemas.microsoft.com/office/drawing/2014/main" id="{B55B2096-B1A8-9B4B-8032-05C70AB5EFBD}"/>
              </a:ext>
            </a:extLst>
          </p:cNvPr>
          <p:cNvSpPr txBox="1"/>
          <p:nvPr/>
        </p:nvSpPr>
        <p:spPr>
          <a:xfrm>
            <a:off x="218660" y="278295"/>
            <a:ext cx="10863469" cy="584775"/>
          </a:xfrm>
          <a:prstGeom prst="rect">
            <a:avLst/>
          </a:prstGeom>
          <a:noFill/>
        </p:spPr>
        <p:txBody>
          <a:bodyPr wrap="square" rtlCol="0">
            <a:spAutoFit/>
          </a:bodyPr>
          <a:lstStyle/>
          <a:p>
            <a:r>
              <a:rPr kumimoji="1" lang="en-US" altLang="ko-Kore-KR" sz="3200" b="1" dirty="0">
                <a:solidFill>
                  <a:schemeClr val="bg1"/>
                </a:solidFill>
                <a:latin typeface="Calibri" panose="020F0502020204030204" pitchFamily="34" charset="0"/>
                <a:cs typeface="Calibri" panose="020F0502020204030204" pitchFamily="34" charset="0"/>
              </a:rPr>
              <a:t>(1-1) Halide – What is Halide?</a:t>
            </a:r>
            <a:endParaRPr kumimoji="1" lang="ko-Kore-KR" alt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49314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5B2096-B1A8-9B4B-8032-05C70AB5EFBD}"/>
              </a:ext>
            </a:extLst>
          </p:cNvPr>
          <p:cNvSpPr txBox="1"/>
          <p:nvPr/>
        </p:nvSpPr>
        <p:spPr>
          <a:xfrm>
            <a:off x="218660" y="278295"/>
            <a:ext cx="10863469" cy="584775"/>
          </a:xfrm>
          <a:prstGeom prst="rect">
            <a:avLst/>
          </a:prstGeom>
          <a:noFill/>
        </p:spPr>
        <p:txBody>
          <a:bodyPr wrap="square" rtlCol="0">
            <a:spAutoFit/>
          </a:bodyPr>
          <a:lstStyle/>
          <a:p>
            <a:r>
              <a:rPr kumimoji="1" lang="en-US" altLang="ko-Kore-KR" sz="3200" b="1" dirty="0">
                <a:solidFill>
                  <a:schemeClr val="bg1"/>
                </a:solidFill>
                <a:latin typeface="Calibri" panose="020F0502020204030204" pitchFamily="34" charset="0"/>
                <a:cs typeface="Calibri" panose="020F0502020204030204" pitchFamily="34" charset="0"/>
              </a:rPr>
              <a:t>(1-2) Halide – What Halide can do? – Auto </a:t>
            </a:r>
            <a:r>
              <a:rPr kumimoji="1" lang="en-US" altLang="ko-Kore-KR" sz="3200" b="1" dirty="0" err="1">
                <a:solidFill>
                  <a:schemeClr val="bg1"/>
                </a:solidFill>
                <a:latin typeface="Calibri" panose="020F0502020204030204" pitchFamily="34" charset="0"/>
                <a:cs typeface="Calibri" panose="020F0502020204030204" pitchFamily="34" charset="0"/>
              </a:rPr>
              <a:t>inlining</a:t>
            </a:r>
            <a:endParaRPr kumimoji="1" lang="ko-Kore-KR" altLang="en-US" sz="3200" b="1" dirty="0">
              <a:solidFill>
                <a:schemeClr val="bg1"/>
              </a:solidFill>
              <a:latin typeface="Calibri" panose="020F0502020204030204" pitchFamily="34" charset="0"/>
              <a:cs typeface="Calibri" panose="020F0502020204030204" pitchFamily="34" charset="0"/>
            </a:endParaRPr>
          </a:p>
        </p:txBody>
      </p:sp>
      <p:sp>
        <p:nvSpPr>
          <p:cNvPr id="4" name="내용 개체 틀 3">
            <a:extLst>
              <a:ext uri="{FF2B5EF4-FFF2-40B4-BE49-F238E27FC236}">
                <a16:creationId xmlns:a16="http://schemas.microsoft.com/office/drawing/2014/main" id="{ACDEEDAB-10A1-CA45-A068-1B73CA408305}"/>
              </a:ext>
            </a:extLst>
          </p:cNvPr>
          <p:cNvSpPr>
            <a:spLocks noGrp="1"/>
          </p:cNvSpPr>
          <p:nvPr>
            <p:ph idx="1"/>
          </p:nvPr>
        </p:nvSpPr>
        <p:spPr>
          <a:xfrm>
            <a:off x="838200" y="1253331"/>
            <a:ext cx="10515600" cy="537757"/>
          </a:xfrm>
        </p:spPr>
        <p:txBody>
          <a:bodyPr/>
          <a:lstStyle/>
          <a:p>
            <a:r>
              <a:rPr lang="en-US" altLang="ko-Kore-KR" dirty="0" err="1">
                <a:solidFill>
                  <a:schemeClr val="bg1"/>
                </a:solidFill>
              </a:rPr>
              <a:t>inlining</a:t>
            </a:r>
            <a:r>
              <a:rPr lang="en-US" altLang="ko-Kore-KR" dirty="0">
                <a:solidFill>
                  <a:schemeClr val="bg1"/>
                </a:solidFill>
              </a:rPr>
              <a:t>?</a:t>
            </a:r>
          </a:p>
        </p:txBody>
      </p:sp>
      <p:pic>
        <p:nvPicPr>
          <p:cNvPr id="8" name="그림 7">
            <a:extLst>
              <a:ext uri="{FF2B5EF4-FFF2-40B4-BE49-F238E27FC236}">
                <a16:creationId xmlns:a16="http://schemas.microsoft.com/office/drawing/2014/main" id="{C9CB3C23-AF6D-7A49-BA12-EA3C0FC3D077}"/>
              </a:ext>
            </a:extLst>
          </p:cNvPr>
          <p:cNvPicPr>
            <a:picLocks noChangeAspect="1"/>
          </p:cNvPicPr>
          <p:nvPr/>
        </p:nvPicPr>
        <p:blipFill>
          <a:blip r:embed="rId3"/>
          <a:stretch>
            <a:fillRect/>
          </a:stretch>
        </p:blipFill>
        <p:spPr>
          <a:xfrm>
            <a:off x="218660" y="1887958"/>
            <a:ext cx="4635500" cy="1638300"/>
          </a:xfrm>
          <a:prstGeom prst="rect">
            <a:avLst/>
          </a:prstGeom>
        </p:spPr>
      </p:pic>
      <p:pic>
        <p:nvPicPr>
          <p:cNvPr id="9" name="그림 8">
            <a:extLst>
              <a:ext uri="{FF2B5EF4-FFF2-40B4-BE49-F238E27FC236}">
                <a16:creationId xmlns:a16="http://schemas.microsoft.com/office/drawing/2014/main" id="{47031107-1D8E-D249-BD1B-72F357B69EC0}"/>
              </a:ext>
            </a:extLst>
          </p:cNvPr>
          <p:cNvPicPr>
            <a:picLocks noChangeAspect="1"/>
          </p:cNvPicPr>
          <p:nvPr/>
        </p:nvPicPr>
        <p:blipFill>
          <a:blip r:embed="rId4"/>
          <a:stretch>
            <a:fillRect/>
          </a:stretch>
        </p:blipFill>
        <p:spPr>
          <a:xfrm>
            <a:off x="218660" y="4492607"/>
            <a:ext cx="4635500" cy="952500"/>
          </a:xfrm>
          <a:prstGeom prst="rect">
            <a:avLst/>
          </a:prstGeom>
        </p:spPr>
      </p:pic>
      <p:pic>
        <p:nvPicPr>
          <p:cNvPr id="10" name="그림 9">
            <a:extLst>
              <a:ext uri="{FF2B5EF4-FFF2-40B4-BE49-F238E27FC236}">
                <a16:creationId xmlns:a16="http://schemas.microsoft.com/office/drawing/2014/main" id="{A2612B8B-3175-7D43-99C2-917C97312A72}"/>
              </a:ext>
            </a:extLst>
          </p:cNvPr>
          <p:cNvPicPr>
            <a:picLocks noChangeAspect="1"/>
          </p:cNvPicPr>
          <p:nvPr/>
        </p:nvPicPr>
        <p:blipFill>
          <a:blip r:embed="rId5"/>
          <a:stretch>
            <a:fillRect/>
          </a:stretch>
        </p:blipFill>
        <p:spPr>
          <a:xfrm>
            <a:off x="5207000" y="2834254"/>
            <a:ext cx="6807200" cy="1905000"/>
          </a:xfrm>
          <a:prstGeom prst="rect">
            <a:avLst/>
          </a:prstGeom>
        </p:spPr>
      </p:pic>
      <p:sp>
        <p:nvSpPr>
          <p:cNvPr id="11" name="십자형[C] 10">
            <a:extLst>
              <a:ext uri="{FF2B5EF4-FFF2-40B4-BE49-F238E27FC236}">
                <a16:creationId xmlns:a16="http://schemas.microsoft.com/office/drawing/2014/main" id="{06BB8E3B-E2A3-1E4D-9722-38F8707AF141}"/>
              </a:ext>
            </a:extLst>
          </p:cNvPr>
          <p:cNvSpPr/>
          <p:nvPr/>
        </p:nvSpPr>
        <p:spPr>
          <a:xfrm>
            <a:off x="2091242" y="3605704"/>
            <a:ext cx="792000" cy="790033"/>
          </a:xfrm>
          <a:prstGeom prst="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bg1"/>
              </a:solidFill>
            </a:endParaRPr>
          </a:p>
        </p:txBody>
      </p:sp>
      <p:sp>
        <p:nvSpPr>
          <p:cNvPr id="12" name="내용 개체 틀 3">
            <a:extLst>
              <a:ext uri="{FF2B5EF4-FFF2-40B4-BE49-F238E27FC236}">
                <a16:creationId xmlns:a16="http://schemas.microsoft.com/office/drawing/2014/main" id="{53B3F96C-D49D-8642-AE7E-A5BBDB757DBD}"/>
              </a:ext>
            </a:extLst>
          </p:cNvPr>
          <p:cNvSpPr txBox="1">
            <a:spLocks/>
          </p:cNvSpPr>
          <p:nvPr/>
        </p:nvSpPr>
        <p:spPr>
          <a:xfrm>
            <a:off x="5123447" y="5176228"/>
            <a:ext cx="6807200" cy="1180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ore-KR" dirty="0" err="1">
                <a:solidFill>
                  <a:schemeClr val="bg1"/>
                </a:solidFill>
              </a:rPr>
              <a:t>inlined</a:t>
            </a:r>
            <a:r>
              <a:rPr lang="en-US" altLang="ko-Kore-KR" dirty="0">
                <a:solidFill>
                  <a:schemeClr val="bg1"/>
                </a:solidFill>
              </a:rPr>
              <a:t> code consuming too much of the instruction cache </a:t>
            </a:r>
          </a:p>
        </p:txBody>
      </p:sp>
      <p:sp>
        <p:nvSpPr>
          <p:cNvPr id="13" name="내용 개체 틀 3">
            <a:extLst>
              <a:ext uri="{FF2B5EF4-FFF2-40B4-BE49-F238E27FC236}">
                <a16:creationId xmlns:a16="http://schemas.microsoft.com/office/drawing/2014/main" id="{ACD3D4B0-CA75-F74C-927E-21FBDDCC4247}"/>
              </a:ext>
            </a:extLst>
          </p:cNvPr>
          <p:cNvSpPr txBox="1">
            <a:spLocks/>
          </p:cNvSpPr>
          <p:nvPr/>
        </p:nvSpPr>
        <p:spPr>
          <a:xfrm>
            <a:off x="218660" y="6411456"/>
            <a:ext cx="12132176" cy="1180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ore-KR" sz="1800" dirty="0" err="1">
                <a:solidFill>
                  <a:schemeClr val="bg1"/>
                </a:solidFill>
              </a:rPr>
              <a:t>wikipedia</a:t>
            </a:r>
            <a:r>
              <a:rPr lang="en-US" altLang="ko-Kore-KR" sz="1800" dirty="0">
                <a:solidFill>
                  <a:schemeClr val="bg1"/>
                </a:solidFill>
              </a:rPr>
              <a:t>-inline expansion : https://</a:t>
            </a:r>
            <a:r>
              <a:rPr lang="en-US" altLang="ko-Kore-KR" sz="1800" dirty="0" err="1">
                <a:solidFill>
                  <a:schemeClr val="bg1"/>
                </a:solidFill>
              </a:rPr>
              <a:t>en.wikipedia.org</a:t>
            </a:r>
            <a:r>
              <a:rPr lang="en-US" altLang="ko-Kore-KR" sz="1800" dirty="0">
                <a:solidFill>
                  <a:schemeClr val="bg1"/>
                </a:solidFill>
              </a:rPr>
              <a:t>/wiki/</a:t>
            </a:r>
            <a:r>
              <a:rPr lang="en-US" altLang="ko-Kore-KR" sz="1800" dirty="0" err="1">
                <a:solidFill>
                  <a:schemeClr val="bg1"/>
                </a:solidFill>
              </a:rPr>
              <a:t>Inline_expansion</a:t>
            </a:r>
            <a:endParaRPr lang="en-US" altLang="ko-Kore-KR" sz="1800" dirty="0">
              <a:solidFill>
                <a:schemeClr val="bg1"/>
              </a:solidFill>
            </a:endParaRPr>
          </a:p>
        </p:txBody>
      </p:sp>
    </p:spTree>
    <p:extLst>
      <p:ext uri="{BB962C8B-B14F-4D97-AF65-F5344CB8AC3E}">
        <p14:creationId xmlns:p14="http://schemas.microsoft.com/office/powerpoint/2010/main" val="42237781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B56AC4C-DF2B-3A4A-A9EB-B547489FD15D}"/>
              </a:ext>
            </a:extLst>
          </p:cNvPr>
          <p:cNvSpPr txBox="1"/>
          <p:nvPr/>
        </p:nvSpPr>
        <p:spPr>
          <a:xfrm>
            <a:off x="218660" y="278295"/>
            <a:ext cx="10863469" cy="584775"/>
          </a:xfrm>
          <a:prstGeom prst="rect">
            <a:avLst/>
          </a:prstGeom>
          <a:noFill/>
        </p:spPr>
        <p:txBody>
          <a:bodyPr wrap="square" rtlCol="0">
            <a:spAutoFit/>
          </a:bodyPr>
          <a:lstStyle/>
          <a:p>
            <a:r>
              <a:rPr kumimoji="1" lang="en-US" altLang="ko-Kore-KR" sz="3200" b="1" dirty="0">
                <a:solidFill>
                  <a:schemeClr val="bg1"/>
                </a:solidFill>
                <a:latin typeface="Calibri" panose="020F0502020204030204" pitchFamily="34" charset="0"/>
                <a:cs typeface="Calibri" panose="020F0502020204030204" pitchFamily="34" charset="0"/>
              </a:rPr>
              <a:t>(1-2) Halide – What Halide can do? – tiling</a:t>
            </a:r>
            <a:endParaRPr kumimoji="1" lang="ko-Kore-KR" altLang="en-US" sz="3200" b="1" dirty="0">
              <a:solidFill>
                <a:schemeClr val="bg1"/>
              </a:solidFill>
              <a:latin typeface="Calibri" panose="020F0502020204030204" pitchFamily="34" charset="0"/>
              <a:cs typeface="Calibri" panose="020F0502020204030204" pitchFamily="34" charset="0"/>
            </a:endParaRPr>
          </a:p>
        </p:txBody>
      </p:sp>
      <p:pic>
        <p:nvPicPr>
          <p:cNvPr id="9" name="그림 8">
            <a:extLst>
              <a:ext uri="{FF2B5EF4-FFF2-40B4-BE49-F238E27FC236}">
                <a16:creationId xmlns:a16="http://schemas.microsoft.com/office/drawing/2014/main" id="{984A0BE3-58D7-B241-A8F4-69658EA07216}"/>
              </a:ext>
            </a:extLst>
          </p:cNvPr>
          <p:cNvPicPr>
            <a:picLocks noChangeAspect="1"/>
          </p:cNvPicPr>
          <p:nvPr/>
        </p:nvPicPr>
        <p:blipFill>
          <a:blip r:embed="rId3"/>
          <a:stretch>
            <a:fillRect/>
          </a:stretch>
        </p:blipFill>
        <p:spPr>
          <a:xfrm>
            <a:off x="3012688" y="1073609"/>
            <a:ext cx="6166624" cy="5282741"/>
          </a:xfrm>
          <a:prstGeom prst="rect">
            <a:avLst/>
          </a:prstGeom>
        </p:spPr>
      </p:pic>
    </p:spTree>
    <p:extLst>
      <p:ext uri="{BB962C8B-B14F-4D97-AF65-F5344CB8AC3E}">
        <p14:creationId xmlns:p14="http://schemas.microsoft.com/office/powerpoint/2010/main" val="22741436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B56AC4C-DF2B-3A4A-A9EB-B547489FD15D}"/>
              </a:ext>
            </a:extLst>
          </p:cNvPr>
          <p:cNvSpPr txBox="1"/>
          <p:nvPr/>
        </p:nvSpPr>
        <p:spPr>
          <a:xfrm>
            <a:off x="218660" y="278295"/>
            <a:ext cx="10863469" cy="584775"/>
          </a:xfrm>
          <a:prstGeom prst="rect">
            <a:avLst/>
          </a:prstGeom>
          <a:noFill/>
        </p:spPr>
        <p:txBody>
          <a:bodyPr wrap="square" rtlCol="0">
            <a:spAutoFit/>
          </a:bodyPr>
          <a:lstStyle/>
          <a:p>
            <a:r>
              <a:rPr kumimoji="1" lang="en-US" altLang="ko-Kore-KR" sz="3200" b="1" dirty="0">
                <a:solidFill>
                  <a:schemeClr val="bg1"/>
                </a:solidFill>
                <a:latin typeface="Calibri" panose="020F0502020204030204" pitchFamily="34" charset="0"/>
                <a:cs typeface="Calibri" panose="020F0502020204030204" pitchFamily="34" charset="0"/>
              </a:rPr>
              <a:t>(1-2) Halide – What Halide can do? – vectorization</a:t>
            </a:r>
            <a:endParaRPr kumimoji="1" lang="ko-Kore-KR" altLang="en-US" sz="3200" b="1" dirty="0">
              <a:solidFill>
                <a:schemeClr val="bg1"/>
              </a:solidFill>
              <a:latin typeface="Calibri" panose="020F0502020204030204" pitchFamily="34" charset="0"/>
              <a:cs typeface="Calibri" panose="020F0502020204030204" pitchFamily="34" charset="0"/>
            </a:endParaRPr>
          </a:p>
        </p:txBody>
      </p:sp>
      <p:pic>
        <p:nvPicPr>
          <p:cNvPr id="5" name="그림 4">
            <a:extLst>
              <a:ext uri="{FF2B5EF4-FFF2-40B4-BE49-F238E27FC236}">
                <a16:creationId xmlns:a16="http://schemas.microsoft.com/office/drawing/2014/main" id="{53F7E7E9-CE3B-B247-A152-DE48A794C04A}"/>
              </a:ext>
            </a:extLst>
          </p:cNvPr>
          <p:cNvPicPr>
            <a:picLocks noChangeAspect="1"/>
          </p:cNvPicPr>
          <p:nvPr/>
        </p:nvPicPr>
        <p:blipFill>
          <a:blip r:embed="rId3"/>
          <a:stretch>
            <a:fillRect/>
          </a:stretch>
        </p:blipFill>
        <p:spPr>
          <a:xfrm>
            <a:off x="2082800" y="1149350"/>
            <a:ext cx="8026400" cy="5207000"/>
          </a:xfrm>
          <a:prstGeom prst="rect">
            <a:avLst/>
          </a:prstGeom>
        </p:spPr>
      </p:pic>
    </p:spTree>
    <p:extLst>
      <p:ext uri="{BB962C8B-B14F-4D97-AF65-F5344CB8AC3E}">
        <p14:creationId xmlns:p14="http://schemas.microsoft.com/office/powerpoint/2010/main" val="30778032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2261</Words>
  <Application>Microsoft Macintosh PowerPoint</Application>
  <PresentationFormat>와이드스크린</PresentationFormat>
  <Paragraphs>179</Paragraphs>
  <Slides>23</Slides>
  <Notes>17</Notes>
  <HiddenSlides>0</HiddenSlides>
  <MMClips>2</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23</vt:i4>
      </vt:variant>
    </vt:vector>
  </HeadingPairs>
  <TitlesOfParts>
    <vt:vector size="28" baseType="lpstr">
      <vt:lpstr>JetBrains Mono</vt:lpstr>
      <vt:lpstr>Arial</vt:lpstr>
      <vt:lpstr>Calibri</vt:lpstr>
      <vt:lpstr>Calibri Light</vt:lpstr>
      <vt:lpstr>Office 테마</vt:lpstr>
      <vt:lpstr>Halide &amp; TVM seminar</vt:lpstr>
      <vt:lpstr>PowerPoint 프레젠테이션</vt:lpstr>
      <vt:lpstr>PowerPoint 프레젠테이션</vt:lpstr>
      <vt:lpstr>1. Halide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Automatic scheduling</vt:lpstr>
      <vt:lpstr>2. TVM</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Halide &amp; TVM seminar</dc:title>
  <dc:creator>김도희</dc:creator>
  <cp:lastModifiedBy>김도희</cp:lastModifiedBy>
  <cp:revision>4</cp:revision>
  <dcterms:created xsi:type="dcterms:W3CDTF">2021-02-16T08:49:23Z</dcterms:created>
  <dcterms:modified xsi:type="dcterms:W3CDTF">2021-02-16T11:05:28Z</dcterms:modified>
</cp:coreProperties>
</file>