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1" y="1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4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3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AEEE-8D0D-C145-BF37-1B117393FF5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Knowledge Engineering for Robot Capabilities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2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</a:t>
            </a:r>
            <a:r>
              <a:rPr lang="en-US" dirty="0" smtClean="0"/>
              <a:t>se an engineering approach (no claim on the ontology)</a:t>
            </a:r>
          </a:p>
          <a:p>
            <a:pPr lvl="1"/>
            <a:r>
              <a:rPr lang="en-US" dirty="0" smtClean="0"/>
              <a:t>e.g. how much the development time is reduced</a:t>
            </a:r>
          </a:p>
          <a:p>
            <a:pPr lvl="1"/>
            <a:r>
              <a:rPr lang="en-US" dirty="0" smtClean="0"/>
              <a:t>e.g. how much does the automation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interface to the robot capabilities</a:t>
            </a:r>
          </a:p>
          <a:p>
            <a:endParaRPr lang="en-US" dirty="0" smtClean="0"/>
          </a:p>
          <a:p>
            <a:r>
              <a:rPr lang="en-US" dirty="0" smtClean="0"/>
              <a:t>Different robots do different things without a previous expertise </a:t>
            </a:r>
          </a:p>
          <a:p>
            <a:pPr lvl="1"/>
            <a:r>
              <a:rPr lang="en-US" dirty="0" smtClean="0"/>
              <a:t>e.g. users have to give 3 tasks to 3 different robots through the same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7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Robotics systems are coming to commercial use </a:t>
            </a:r>
          </a:p>
          <a:p>
            <a:endParaRPr lang="en-US" dirty="0" smtClean="0"/>
          </a:p>
          <a:p>
            <a:r>
              <a:rPr lang="en-US" dirty="0" smtClean="0"/>
              <a:t>Complexity of robotics systems for non-experts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sage of robots as a platform, not as end product</a:t>
            </a:r>
          </a:p>
        </p:txBody>
      </p:sp>
    </p:spTree>
    <p:extLst>
      <p:ext uri="{BB962C8B-B14F-4D97-AF65-F5344CB8AC3E}">
        <p14:creationId xmlns:p14="http://schemas.microsoft.com/office/powerpoint/2010/main" val="74057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</a:t>
            </a:r>
            <a:r>
              <a:rPr lang="en-US" i="1" dirty="0" smtClean="0"/>
              <a:t>a semi-automatic layer of knowledge engineering to make sense of the robotics systems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High-level robot capability representation is fundamental for multi-purpose multi-robot planning (or coordination)</a:t>
            </a:r>
          </a:p>
          <a:p>
            <a:endParaRPr lang="en-US" dirty="0"/>
          </a:p>
          <a:p>
            <a:r>
              <a:rPr lang="en-US" dirty="0" smtClean="0"/>
              <a:t>This may lead to a required standardization (both in ROS and in designing </a:t>
            </a:r>
            <a:r>
              <a:rPr lang="en-US" dirty="0"/>
              <a:t>r</a:t>
            </a:r>
            <a:r>
              <a:rPr lang="en-US" dirty="0" smtClean="0"/>
              <a:t>obot </a:t>
            </a:r>
            <a:r>
              <a:rPr lang="en-US" dirty="0"/>
              <a:t>c</a:t>
            </a:r>
            <a:r>
              <a:rPr lang="en-US" dirty="0" smtClean="0"/>
              <a:t>apabilities)</a:t>
            </a:r>
          </a:p>
        </p:txBody>
      </p:sp>
    </p:spTree>
    <p:extLst>
      <p:ext uri="{BB962C8B-B14F-4D97-AF65-F5344CB8AC3E}">
        <p14:creationId xmlns:p14="http://schemas.microsoft.com/office/powerpoint/2010/main" val="363375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22612" y="1159807"/>
            <a:ext cx="8946777" cy="5419082"/>
            <a:chOff x="1622612" y="1367199"/>
            <a:chExt cx="8946777" cy="54190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324" y="1367199"/>
              <a:ext cx="8717353" cy="54190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22612" y="1367199"/>
              <a:ext cx="8946777" cy="541908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ROS: </a:t>
            </a:r>
            <a:r>
              <a:rPr lang="en-US" sz="3600" dirty="0"/>
              <a:t>Robot Operating System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0" y="1665248"/>
            <a:ext cx="5422900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71" y="4403358"/>
            <a:ext cx="10679057" cy="1803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1690965"/>
            <a:ext cx="4876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Middleware for robotics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Component-based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Publish-subscribe paradigm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Thriving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Exploration 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328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Main elements</a:t>
            </a:r>
            <a:endParaRPr lang="en-US" dirty="0"/>
          </a:p>
        </p:txBody>
      </p:sp>
      <p:sp>
        <p:nvSpPr>
          <p:cNvPr id="31" name="Rectangular Callout 30"/>
          <p:cNvSpPr/>
          <p:nvPr/>
        </p:nvSpPr>
        <p:spPr>
          <a:xfrm>
            <a:off x="6726000" y="1609556"/>
            <a:ext cx="3093471" cy="914160"/>
          </a:xfrm>
          <a:prstGeom prst="wedgeRectCallout">
            <a:avLst>
              <a:gd name="adj1" fmla="val -48506"/>
              <a:gd name="adj2" fmla="val 84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 communication based on messages exchanged on named channels</a:t>
            </a:r>
            <a:endParaRPr lang="en-US" dirty="0"/>
          </a:p>
        </p:txBody>
      </p:sp>
      <p:sp>
        <p:nvSpPr>
          <p:cNvPr id="32" name="Rectangular Callout 31"/>
          <p:cNvSpPr/>
          <p:nvPr/>
        </p:nvSpPr>
        <p:spPr>
          <a:xfrm>
            <a:off x="1700726" y="1671796"/>
            <a:ext cx="3093471" cy="914160"/>
          </a:xfrm>
          <a:prstGeom prst="wedgeRectCallout">
            <a:avLst>
              <a:gd name="adj1" fmla="val -22091"/>
              <a:gd name="adj2" fmla="val 78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 component</a:t>
            </a:r>
          </a:p>
          <a:p>
            <a:pPr algn="ctr"/>
            <a:r>
              <a:rPr lang="en-US" dirty="0" smtClean="0"/>
              <a:t>Atomic element encapsulated in a single executable</a:t>
            </a:r>
            <a:endParaRPr lang="en-US" dirty="0"/>
          </a:p>
        </p:txBody>
      </p:sp>
      <p:sp>
        <p:nvSpPr>
          <p:cNvPr id="33" name="Rectangular Callout 32"/>
          <p:cNvSpPr/>
          <p:nvPr/>
        </p:nvSpPr>
        <p:spPr>
          <a:xfrm>
            <a:off x="1545247" y="4131508"/>
            <a:ext cx="3093471" cy="914160"/>
          </a:xfrm>
          <a:prstGeom prst="wedgeRectCallout">
            <a:avLst>
              <a:gd name="adj1" fmla="val 66901"/>
              <a:gd name="adj2" fmla="val -38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type of the data exchanged on the channels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369970" y="3012814"/>
            <a:ext cx="9452061" cy="3052720"/>
            <a:chOff x="1369970" y="2691798"/>
            <a:chExt cx="9452061" cy="3052720"/>
          </a:xfrm>
        </p:grpSpPr>
        <p:sp>
          <p:nvSpPr>
            <p:cNvPr id="5" name="Oval 4"/>
            <p:cNvSpPr/>
            <p:nvPr/>
          </p:nvSpPr>
          <p:spPr>
            <a:xfrm>
              <a:off x="1369970" y="2691798"/>
              <a:ext cx="2520000" cy="720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96000" y="2781798"/>
              <a:ext cx="1800000" cy="54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TOPIC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302031" y="2699078"/>
              <a:ext cx="2520000" cy="720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NODE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302031" y="5024518"/>
              <a:ext cx="2520000" cy="720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NODE</a:t>
              </a:r>
              <a:endParaRPr lang="en-US" dirty="0"/>
            </a:p>
          </p:txBody>
        </p:sp>
        <p:sp>
          <p:nvSpPr>
            <p:cNvPr id="9" name="Snip and Round Single Corner Rectangle 8"/>
            <p:cNvSpPr/>
            <p:nvPr/>
          </p:nvSpPr>
          <p:spPr>
            <a:xfrm>
              <a:off x="5466000" y="3584618"/>
              <a:ext cx="1260000" cy="360000"/>
            </a:xfrm>
            <a:prstGeom prst="snip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5" idx="6"/>
              <a:endCxn id="6" idx="1"/>
            </p:cNvCxnSpPr>
            <p:nvPr/>
          </p:nvCxnSpPr>
          <p:spPr>
            <a:xfrm>
              <a:off x="3889970" y="3051798"/>
              <a:ext cx="1306030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  <a:endCxn id="7" idx="2"/>
            </p:cNvCxnSpPr>
            <p:nvPr/>
          </p:nvCxnSpPr>
          <p:spPr>
            <a:xfrm>
              <a:off x="6996000" y="3051798"/>
              <a:ext cx="1306031" cy="728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3"/>
              <a:endCxn id="6" idx="2"/>
            </p:cNvCxnSpPr>
            <p:nvPr/>
          </p:nvCxnSpPr>
          <p:spPr>
            <a:xfrm flipV="1">
              <a:off x="6096000" y="3321798"/>
              <a:ext cx="0" cy="26282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02179" y="2725971"/>
              <a:ext cx="88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07677" y="2723208"/>
              <a:ext cx="10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subscribe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7" idx="4"/>
              <a:endCxn id="8" idx="0"/>
            </p:cNvCxnSpPr>
            <p:nvPr/>
          </p:nvCxnSpPr>
          <p:spPr>
            <a:xfrm>
              <a:off x="9562031" y="3419078"/>
              <a:ext cx="0" cy="160544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Snip Same Side Corner Rectangle 36"/>
            <p:cNvSpPr/>
            <p:nvPr/>
          </p:nvSpPr>
          <p:spPr>
            <a:xfrm>
              <a:off x="8932031" y="4041798"/>
              <a:ext cx="1260000" cy="360000"/>
            </a:xfrm>
            <a:prstGeom prst="snip2Same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</p:grpSp>
      <p:sp>
        <p:nvSpPr>
          <p:cNvPr id="38" name="Rectangular Callout 37"/>
          <p:cNvSpPr/>
          <p:nvPr/>
        </p:nvSpPr>
        <p:spPr>
          <a:xfrm>
            <a:off x="5022281" y="5055336"/>
            <a:ext cx="3093471" cy="914160"/>
          </a:xfrm>
          <a:prstGeom prst="wedgeRectCallout">
            <a:avLst>
              <a:gd name="adj1" fmla="val 72876"/>
              <a:gd name="adj2" fmla="val -68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Synchronous request from a component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7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Architecture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600" y="4905567"/>
            <a:ext cx="1980000" cy="54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joy_node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9600" y="1523316"/>
            <a:ext cx="1620000" cy="72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/joy</a:t>
            </a:r>
          </a:p>
          <a:p>
            <a:pPr algn="ctr"/>
            <a:r>
              <a:rPr lang="en-US" dirty="0" smtClean="0"/>
              <a:t>Joy.msg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82400" y="1523316"/>
            <a:ext cx="1620000" cy="72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cmd_vel</a:t>
            </a:r>
            <a:endParaRPr lang="en-US" dirty="0" smtClean="0"/>
          </a:p>
          <a:p>
            <a:pPr algn="ctr"/>
            <a:r>
              <a:rPr lang="en-US" dirty="0" smtClean="0"/>
              <a:t>Twist.msg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06000" y="1613316"/>
            <a:ext cx="1980000" cy="54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joy_to_cmd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602400" y="4911262"/>
            <a:ext cx="1980000" cy="54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robot_driver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67800" y="3854655"/>
            <a:ext cx="1980000" cy="720000"/>
          </a:xfrm>
          <a:prstGeom prst="wedgeRectCallout">
            <a:avLst>
              <a:gd name="adj1" fmla="val -45833"/>
              <a:gd name="adj2" fmla="val 10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Joypad driver provided by ROS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974165" y="2803743"/>
            <a:ext cx="1980000" cy="720000"/>
          </a:xfrm>
          <a:prstGeom prst="wedgeRectCallout">
            <a:avLst>
              <a:gd name="adj1" fmla="val -37671"/>
              <a:gd name="adj2" fmla="val -104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message</a:t>
            </a:r>
          </a:p>
          <a:p>
            <a:pPr algn="ctr"/>
            <a:r>
              <a:rPr lang="en-US" dirty="0" smtClean="0"/>
              <a:t>(teleoperation)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106000" y="2803743"/>
            <a:ext cx="1980000" cy="720000"/>
          </a:xfrm>
          <a:prstGeom prst="wedgeRectCallout">
            <a:avLst>
              <a:gd name="adj1" fmla="val -3487"/>
              <a:gd name="adj2" fmla="val -101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developed component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0"/>
            <a:endCxn id="6" idx="2"/>
          </p:cNvCxnSpPr>
          <p:nvPr/>
        </p:nvCxnSpPr>
        <p:spPr>
          <a:xfrm flipV="1">
            <a:off x="1599600" y="2243316"/>
            <a:ext cx="0" cy="266225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9" idx="2"/>
          </p:cNvCxnSpPr>
          <p:nvPr/>
        </p:nvCxnSpPr>
        <p:spPr>
          <a:xfrm>
            <a:off x="2409600" y="1883316"/>
            <a:ext cx="269640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8" idx="1"/>
          </p:cNvCxnSpPr>
          <p:nvPr/>
        </p:nvCxnSpPr>
        <p:spPr>
          <a:xfrm>
            <a:off x="7086000" y="1883316"/>
            <a:ext cx="269640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>
            <a:off x="10592400" y="2243316"/>
            <a:ext cx="0" cy="266794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 flipH="1">
            <a:off x="7444201" y="3854655"/>
            <a:ext cx="1980000" cy="720000"/>
          </a:xfrm>
          <a:prstGeom prst="wedgeRectCallout">
            <a:avLst>
              <a:gd name="adj1" fmla="val -45833"/>
              <a:gd name="adj2" fmla="val 10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to the robot</a:t>
            </a:r>
            <a:endParaRPr lang="en-US" dirty="0"/>
          </a:p>
        </p:txBody>
      </p:sp>
      <p:sp>
        <p:nvSpPr>
          <p:cNvPr id="37" name="Rectangular Callout 36"/>
          <p:cNvSpPr/>
          <p:nvPr/>
        </p:nvSpPr>
        <p:spPr>
          <a:xfrm flipH="1">
            <a:off x="8237835" y="2802835"/>
            <a:ext cx="1980000" cy="720000"/>
          </a:xfrm>
          <a:prstGeom prst="wedgeRectCallout">
            <a:avLst>
              <a:gd name="adj1" fmla="val -37671"/>
              <a:gd name="adj2" fmla="val -104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message</a:t>
            </a:r>
          </a:p>
          <a:p>
            <a:pPr algn="ctr"/>
            <a:r>
              <a:rPr lang="en-US" dirty="0" smtClean="0"/>
              <a:t>(robot control)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4357" y="5435840"/>
            <a:ext cx="4883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Architecture of a simple robot piloted directly by the user using a joypad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170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Capability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Ontological representation of 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1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Capability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Ontological representation of Robot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0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Capability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between ontology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267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Knowledge Engineering for Robot Capabilities</vt:lpstr>
      <vt:lpstr>Motivations</vt:lpstr>
      <vt:lpstr>Motivations</vt:lpstr>
      <vt:lpstr>ROS: Robot Operating System</vt:lpstr>
      <vt:lpstr>ROS Main elements</vt:lpstr>
      <vt:lpstr>ROS Architecture</vt:lpstr>
      <vt:lpstr>Robot Capability Ontology</vt:lpstr>
      <vt:lpstr>Robot Capability Ontology</vt:lpstr>
      <vt:lpstr>Robot Capability Ontology</vt:lpstr>
      <vt:lpstr>Possible Evaluation</vt:lpstr>
    </vt:vector>
  </TitlesOfParts>
  <Company>Open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Bastianelli</dc:creator>
  <cp:lastModifiedBy>Gianluca Bardaro</cp:lastModifiedBy>
  <cp:revision>14</cp:revision>
  <dcterms:created xsi:type="dcterms:W3CDTF">2017-05-08T11:49:45Z</dcterms:created>
  <dcterms:modified xsi:type="dcterms:W3CDTF">2017-05-08T16:03:26Z</dcterms:modified>
</cp:coreProperties>
</file>