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7" d="100"/>
          <a:sy n="107" d="100"/>
        </p:scale>
        <p:origin x="-120" y="-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D7615-AE50-4A4C-9A52-7966B6541187}" type="datetimeFigureOut">
              <a:rPr lang="en-US" smtClean="0"/>
              <a:t>09/05/17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9E91-18D8-9445-BB50-C92D79064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8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29E91-18D8-9445-BB50-C92D79064E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3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EE-8D0D-C145-BF37-1B117393FF51}" type="datetimeFigureOut">
              <a:rPr lang="en-US" smtClean="0"/>
              <a:t>09/05/17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6DC-04F1-1D49-8123-DD5B45E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4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EE-8D0D-C145-BF37-1B117393FF51}" type="datetimeFigureOut">
              <a:rPr lang="en-US" smtClean="0"/>
              <a:t>09/05/17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6DC-04F1-1D49-8123-DD5B45E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5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EE-8D0D-C145-BF37-1B117393FF51}" type="datetimeFigureOut">
              <a:rPr lang="en-US" smtClean="0"/>
              <a:t>09/05/17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6DC-04F1-1D49-8123-DD5B45E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0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EE-8D0D-C145-BF37-1B117393FF51}" type="datetimeFigureOut">
              <a:rPr lang="en-US" smtClean="0"/>
              <a:t>09/05/17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6DC-04F1-1D49-8123-DD5B45E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EE-8D0D-C145-BF37-1B117393FF51}" type="datetimeFigureOut">
              <a:rPr lang="en-US" smtClean="0"/>
              <a:t>09/05/17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6DC-04F1-1D49-8123-DD5B45E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3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EE-8D0D-C145-BF37-1B117393FF51}" type="datetimeFigureOut">
              <a:rPr lang="en-US" smtClean="0"/>
              <a:t>09/05/17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6DC-04F1-1D49-8123-DD5B45E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5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EE-8D0D-C145-BF37-1B117393FF51}" type="datetimeFigureOut">
              <a:rPr lang="en-US" smtClean="0"/>
              <a:t>09/05/17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6DC-04F1-1D49-8123-DD5B45E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5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EE-8D0D-C145-BF37-1B117393FF51}" type="datetimeFigureOut">
              <a:rPr lang="en-US" smtClean="0"/>
              <a:t>09/05/17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6DC-04F1-1D49-8123-DD5B45E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EE-8D0D-C145-BF37-1B117393FF51}" type="datetimeFigureOut">
              <a:rPr lang="en-US" smtClean="0"/>
              <a:t>09/05/17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6DC-04F1-1D49-8123-DD5B45E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5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EE-8D0D-C145-BF37-1B117393FF51}" type="datetimeFigureOut">
              <a:rPr lang="en-US" smtClean="0"/>
              <a:t>09/05/17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6DC-04F1-1D49-8123-DD5B45E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2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EE-8D0D-C145-BF37-1B117393FF51}" type="datetimeFigureOut">
              <a:rPr lang="en-US" smtClean="0"/>
              <a:t>09/05/17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76DC-04F1-1D49-8123-DD5B45E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1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7AEEE-8D0D-C145-BF37-1B117393FF51}" type="datetimeFigureOut">
              <a:rPr lang="en-US" smtClean="0"/>
              <a:t>09/05/17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776DC-04F1-1D49-8123-DD5B45E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7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Knowledge Engineering for Robot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2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</a:t>
            </a:r>
            <a:r>
              <a:rPr lang="en-US" dirty="0" smtClean="0"/>
              <a:t>se an engineering approach (no claim on the ontology)</a:t>
            </a:r>
          </a:p>
          <a:p>
            <a:pPr lvl="1"/>
            <a:r>
              <a:rPr lang="en-US" dirty="0" smtClean="0"/>
              <a:t>e.g. how much the development time is reduced</a:t>
            </a:r>
          </a:p>
          <a:p>
            <a:pPr lvl="1"/>
            <a:r>
              <a:rPr lang="en-US" dirty="0" smtClean="0"/>
              <a:t>e.g. how much does the automation work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 interface to the robot capabilities</a:t>
            </a:r>
          </a:p>
          <a:p>
            <a:endParaRPr lang="en-US" dirty="0" smtClean="0"/>
          </a:p>
          <a:p>
            <a:r>
              <a:rPr lang="en-US" dirty="0" smtClean="0"/>
              <a:t>Different robots do different things without a previous expertise </a:t>
            </a:r>
          </a:p>
          <a:p>
            <a:pPr lvl="1"/>
            <a:r>
              <a:rPr lang="en-US" dirty="0" smtClean="0"/>
              <a:t>e.g. users have to give 3 tasks to 3 different robots through the same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79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Robotics systems are coming to commercial use </a:t>
            </a:r>
          </a:p>
          <a:p>
            <a:endParaRPr lang="en-US" dirty="0" smtClean="0"/>
          </a:p>
          <a:p>
            <a:r>
              <a:rPr lang="en-US" dirty="0" smtClean="0"/>
              <a:t>Complexity of robotics systems for non-experts</a:t>
            </a:r>
          </a:p>
          <a:p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sage of robots as a platform, not as end product</a:t>
            </a:r>
          </a:p>
        </p:txBody>
      </p:sp>
    </p:spTree>
    <p:extLst>
      <p:ext uri="{BB962C8B-B14F-4D97-AF65-F5344CB8AC3E}">
        <p14:creationId xmlns:p14="http://schemas.microsoft.com/office/powerpoint/2010/main" val="74057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</a:t>
            </a:r>
            <a:r>
              <a:rPr lang="en-US" i="1" dirty="0" smtClean="0"/>
              <a:t>a semi-automatic layer of knowledge engineering to make sense of the robotics systems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High-level robot capability representation is fundamental for multi-purpose multi-robot planning (or coordination)</a:t>
            </a:r>
          </a:p>
          <a:p>
            <a:endParaRPr lang="en-US" dirty="0"/>
          </a:p>
          <a:p>
            <a:r>
              <a:rPr lang="en-US" dirty="0" smtClean="0"/>
              <a:t>This may lead to a </a:t>
            </a:r>
            <a:r>
              <a:rPr lang="en-US" i="1" dirty="0" smtClean="0"/>
              <a:t>required</a:t>
            </a:r>
            <a:r>
              <a:rPr lang="en-US" dirty="0" smtClean="0"/>
              <a:t> standardization (both in ROS and in designing </a:t>
            </a:r>
            <a:r>
              <a:rPr lang="en-US" dirty="0"/>
              <a:t>r</a:t>
            </a:r>
            <a:r>
              <a:rPr lang="en-US" dirty="0" smtClean="0"/>
              <a:t>obot </a:t>
            </a:r>
            <a:r>
              <a:rPr lang="en-US" dirty="0"/>
              <a:t>c</a:t>
            </a:r>
            <a:r>
              <a:rPr lang="en-US" dirty="0" smtClean="0"/>
              <a:t>apabilities)</a:t>
            </a:r>
          </a:p>
        </p:txBody>
      </p:sp>
    </p:spTree>
    <p:extLst>
      <p:ext uri="{BB962C8B-B14F-4D97-AF65-F5344CB8AC3E}">
        <p14:creationId xmlns:p14="http://schemas.microsoft.com/office/powerpoint/2010/main" val="363375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622612" y="1159807"/>
            <a:ext cx="8946777" cy="5419082"/>
            <a:chOff x="1622612" y="1367199"/>
            <a:chExt cx="8946777" cy="541908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7324" y="1367199"/>
              <a:ext cx="8717353" cy="541908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622612" y="1367199"/>
              <a:ext cx="8946777" cy="5419082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ROS: </a:t>
            </a:r>
            <a:r>
              <a:rPr lang="en-US" sz="3600" dirty="0"/>
              <a:t>Robot Operating System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0" y="1665248"/>
            <a:ext cx="5422900" cy="229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71" y="4403358"/>
            <a:ext cx="10679057" cy="18030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1690965"/>
            <a:ext cx="48767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Middleware for robotics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Component-based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Publish-subscribe paradigm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Thriving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Exploration tools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3283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Main elements</a:t>
            </a:r>
            <a:endParaRPr lang="en-US" dirty="0"/>
          </a:p>
        </p:txBody>
      </p:sp>
      <p:sp>
        <p:nvSpPr>
          <p:cNvPr id="31" name="Rectangular Callout 30"/>
          <p:cNvSpPr/>
          <p:nvPr/>
        </p:nvSpPr>
        <p:spPr>
          <a:xfrm>
            <a:off x="6726000" y="1609556"/>
            <a:ext cx="3093471" cy="914160"/>
          </a:xfrm>
          <a:prstGeom prst="wedgeRectCallout">
            <a:avLst>
              <a:gd name="adj1" fmla="val -48506"/>
              <a:gd name="adj2" fmla="val 84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Asynchronous communication based on messages exchanged on named channels</a:t>
            </a:r>
            <a:endParaRPr lang="en-US" dirty="0"/>
          </a:p>
        </p:txBody>
      </p:sp>
      <p:sp>
        <p:nvSpPr>
          <p:cNvPr id="32" name="Rectangular Callout 31"/>
          <p:cNvSpPr/>
          <p:nvPr/>
        </p:nvSpPr>
        <p:spPr>
          <a:xfrm>
            <a:off x="1700726" y="1671796"/>
            <a:ext cx="3093471" cy="914160"/>
          </a:xfrm>
          <a:prstGeom prst="wedgeRectCallout">
            <a:avLst>
              <a:gd name="adj1" fmla="val -22091"/>
              <a:gd name="adj2" fmla="val 78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ROS component</a:t>
            </a:r>
          </a:p>
          <a:p>
            <a:pPr algn="ctr"/>
            <a:r>
              <a:rPr lang="en-US" dirty="0" smtClean="0"/>
              <a:t>Atomic element encapsulated in a single executable</a:t>
            </a:r>
            <a:endParaRPr lang="en-US" dirty="0"/>
          </a:p>
        </p:txBody>
      </p:sp>
      <p:sp>
        <p:nvSpPr>
          <p:cNvPr id="33" name="Rectangular Callout 32"/>
          <p:cNvSpPr/>
          <p:nvPr/>
        </p:nvSpPr>
        <p:spPr>
          <a:xfrm>
            <a:off x="1545247" y="4131508"/>
            <a:ext cx="3093471" cy="914160"/>
          </a:xfrm>
          <a:prstGeom prst="wedgeRectCallout">
            <a:avLst>
              <a:gd name="adj1" fmla="val 66901"/>
              <a:gd name="adj2" fmla="val -38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type of the data exchanged on the channels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1369970" y="3012814"/>
            <a:ext cx="9452061" cy="3052720"/>
            <a:chOff x="1369970" y="2691798"/>
            <a:chExt cx="9452061" cy="3052720"/>
          </a:xfrm>
        </p:grpSpPr>
        <p:sp>
          <p:nvSpPr>
            <p:cNvPr id="5" name="Oval 4"/>
            <p:cNvSpPr/>
            <p:nvPr/>
          </p:nvSpPr>
          <p:spPr>
            <a:xfrm>
              <a:off x="1369970" y="2691798"/>
              <a:ext cx="2520000" cy="720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NODE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196000" y="2781798"/>
              <a:ext cx="1800000" cy="54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TOPIC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302031" y="2699078"/>
              <a:ext cx="2520000" cy="720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NODE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302031" y="5024518"/>
              <a:ext cx="2520000" cy="720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NODE</a:t>
              </a:r>
              <a:endParaRPr lang="en-US" dirty="0"/>
            </a:p>
          </p:txBody>
        </p:sp>
        <p:sp>
          <p:nvSpPr>
            <p:cNvPr id="9" name="Snip and Round Single Corner Rectangle 8"/>
            <p:cNvSpPr/>
            <p:nvPr/>
          </p:nvSpPr>
          <p:spPr>
            <a:xfrm>
              <a:off x="5466000" y="3584618"/>
              <a:ext cx="1260000" cy="360000"/>
            </a:xfrm>
            <a:prstGeom prst="snip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MESSAGE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5" idx="6"/>
              <a:endCxn id="6" idx="1"/>
            </p:cNvCxnSpPr>
            <p:nvPr/>
          </p:nvCxnSpPr>
          <p:spPr>
            <a:xfrm>
              <a:off x="3889970" y="3051798"/>
              <a:ext cx="1306030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3"/>
              <a:endCxn id="7" idx="2"/>
            </p:cNvCxnSpPr>
            <p:nvPr/>
          </p:nvCxnSpPr>
          <p:spPr>
            <a:xfrm>
              <a:off x="6996000" y="3051798"/>
              <a:ext cx="1306031" cy="728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3"/>
              <a:endCxn id="6" idx="2"/>
            </p:cNvCxnSpPr>
            <p:nvPr/>
          </p:nvCxnSpPr>
          <p:spPr>
            <a:xfrm flipV="1">
              <a:off x="6096000" y="3321798"/>
              <a:ext cx="0" cy="26282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02179" y="2725971"/>
              <a:ext cx="881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publish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07677" y="2723208"/>
              <a:ext cx="10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subscribe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7" idx="4"/>
              <a:endCxn id="8" idx="0"/>
            </p:cNvCxnSpPr>
            <p:nvPr/>
          </p:nvCxnSpPr>
          <p:spPr>
            <a:xfrm>
              <a:off x="9562031" y="3419078"/>
              <a:ext cx="0" cy="160544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7" name="Snip Same Side Corner Rectangle 36"/>
            <p:cNvSpPr/>
            <p:nvPr/>
          </p:nvSpPr>
          <p:spPr>
            <a:xfrm>
              <a:off x="8932031" y="4041798"/>
              <a:ext cx="1260000" cy="360000"/>
            </a:xfrm>
            <a:prstGeom prst="snip2Same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</a:t>
              </a:r>
              <a:endParaRPr lang="en-US" dirty="0"/>
            </a:p>
          </p:txBody>
        </p:sp>
      </p:grpSp>
      <p:sp>
        <p:nvSpPr>
          <p:cNvPr id="38" name="Rectangular Callout 37"/>
          <p:cNvSpPr/>
          <p:nvPr/>
        </p:nvSpPr>
        <p:spPr>
          <a:xfrm>
            <a:off x="5022281" y="5055336"/>
            <a:ext cx="3093471" cy="914160"/>
          </a:xfrm>
          <a:prstGeom prst="wedgeRectCallout">
            <a:avLst>
              <a:gd name="adj1" fmla="val 72876"/>
              <a:gd name="adj2" fmla="val -68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Synchronous request from a component to another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73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Architecture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9600" y="4905567"/>
            <a:ext cx="1980000" cy="54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joy_node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9600" y="1523316"/>
            <a:ext cx="1620000" cy="72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/joy</a:t>
            </a:r>
          </a:p>
          <a:p>
            <a:pPr algn="ctr"/>
            <a:r>
              <a:rPr lang="en-US" dirty="0" smtClean="0"/>
              <a:t>Joy.msg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782400" y="1523316"/>
            <a:ext cx="1620000" cy="72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cmd_vel</a:t>
            </a:r>
            <a:endParaRPr lang="en-US" dirty="0" smtClean="0"/>
          </a:p>
          <a:p>
            <a:pPr algn="ctr"/>
            <a:r>
              <a:rPr lang="en-US" dirty="0" smtClean="0"/>
              <a:t>Twist.msg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106000" y="1613316"/>
            <a:ext cx="1980000" cy="54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joy_to_cmd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602400" y="4911262"/>
            <a:ext cx="1980000" cy="54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robot_driver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2767800" y="3854655"/>
            <a:ext cx="1980000" cy="720000"/>
          </a:xfrm>
          <a:prstGeom prst="wedgeRectCallout">
            <a:avLst>
              <a:gd name="adj1" fmla="val -45833"/>
              <a:gd name="adj2" fmla="val 108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Joypad driver provided by ROS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1974165" y="2803743"/>
            <a:ext cx="1980000" cy="720000"/>
          </a:xfrm>
          <a:prstGeom prst="wedgeRectCallout">
            <a:avLst>
              <a:gd name="adj1" fmla="val -37671"/>
              <a:gd name="adj2" fmla="val -104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message</a:t>
            </a:r>
          </a:p>
          <a:p>
            <a:pPr algn="ctr"/>
            <a:r>
              <a:rPr lang="en-US" dirty="0" smtClean="0"/>
              <a:t>(teleoperation)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5106000" y="2803743"/>
            <a:ext cx="1980000" cy="720000"/>
          </a:xfrm>
          <a:prstGeom prst="wedgeRectCallout">
            <a:avLst>
              <a:gd name="adj1" fmla="val -3487"/>
              <a:gd name="adj2" fmla="val -101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developed component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0"/>
            <a:endCxn id="6" idx="2"/>
          </p:cNvCxnSpPr>
          <p:nvPr/>
        </p:nvCxnSpPr>
        <p:spPr>
          <a:xfrm flipV="1">
            <a:off x="1599600" y="2243316"/>
            <a:ext cx="0" cy="266225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9" idx="2"/>
          </p:cNvCxnSpPr>
          <p:nvPr/>
        </p:nvCxnSpPr>
        <p:spPr>
          <a:xfrm>
            <a:off x="2409600" y="1883316"/>
            <a:ext cx="269640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8" idx="1"/>
          </p:cNvCxnSpPr>
          <p:nvPr/>
        </p:nvCxnSpPr>
        <p:spPr>
          <a:xfrm>
            <a:off x="7086000" y="1883316"/>
            <a:ext cx="269640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0" idx="0"/>
          </p:cNvCxnSpPr>
          <p:nvPr/>
        </p:nvCxnSpPr>
        <p:spPr>
          <a:xfrm>
            <a:off x="10592400" y="2243316"/>
            <a:ext cx="0" cy="266794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ular Callout 32"/>
          <p:cNvSpPr/>
          <p:nvPr/>
        </p:nvSpPr>
        <p:spPr>
          <a:xfrm flipH="1">
            <a:off x="7444201" y="3854655"/>
            <a:ext cx="1980000" cy="720000"/>
          </a:xfrm>
          <a:prstGeom prst="wedgeRectCallout">
            <a:avLst>
              <a:gd name="adj1" fmla="val -45833"/>
              <a:gd name="adj2" fmla="val 108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to the robot</a:t>
            </a:r>
            <a:endParaRPr lang="en-US" dirty="0"/>
          </a:p>
        </p:txBody>
      </p:sp>
      <p:sp>
        <p:nvSpPr>
          <p:cNvPr id="37" name="Rectangular Callout 36"/>
          <p:cNvSpPr/>
          <p:nvPr/>
        </p:nvSpPr>
        <p:spPr>
          <a:xfrm flipH="1">
            <a:off x="8237835" y="2802835"/>
            <a:ext cx="1980000" cy="720000"/>
          </a:xfrm>
          <a:prstGeom prst="wedgeRectCallout">
            <a:avLst>
              <a:gd name="adj1" fmla="val -37671"/>
              <a:gd name="adj2" fmla="val -104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message</a:t>
            </a:r>
          </a:p>
          <a:p>
            <a:pPr algn="ctr"/>
            <a:r>
              <a:rPr lang="en-US" dirty="0" smtClean="0"/>
              <a:t>(robot control)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4357" y="5435840"/>
            <a:ext cx="4883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Architecture of a simple robot piloted directly by the user using a joypad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170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Capability Ontology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647" y="1403368"/>
            <a:ext cx="1371104" cy="582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9169" y="2490588"/>
            <a:ext cx="1781578" cy="582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 component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38093" y="3775284"/>
            <a:ext cx="1502712" cy="582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95262" y="3789040"/>
            <a:ext cx="1520075" cy="582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ServiceServer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41242" y="4210118"/>
            <a:ext cx="1371104" cy="582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3577" y="3053049"/>
            <a:ext cx="1371104" cy="582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16480" y="4889700"/>
            <a:ext cx="1371104" cy="582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55690" y="1548772"/>
            <a:ext cx="1371104" cy="582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8245" y="3344301"/>
            <a:ext cx="1371104" cy="582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37252" y="5052528"/>
            <a:ext cx="1675904" cy="582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SrvMsgRequest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40805" y="5052528"/>
            <a:ext cx="2078305" cy="582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SrvMsgResponse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9682" y="6091349"/>
            <a:ext cx="2078305" cy="582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SrvMessage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3"/>
            <a:endCxn id="13" idx="1"/>
          </p:cNvCxnSpPr>
          <p:nvPr/>
        </p:nvCxnSpPr>
        <p:spPr>
          <a:xfrm>
            <a:off x="1874751" y="1694620"/>
            <a:ext cx="4580939" cy="145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7" idx="1"/>
          </p:cNvCxnSpPr>
          <p:nvPr/>
        </p:nvCxnSpPr>
        <p:spPr>
          <a:xfrm>
            <a:off x="1189199" y="1985871"/>
            <a:ext cx="2799970" cy="795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14" idx="0"/>
          </p:cNvCxnSpPr>
          <p:nvPr/>
        </p:nvCxnSpPr>
        <p:spPr>
          <a:xfrm flipH="1">
            <a:off x="793797" y="1985871"/>
            <a:ext cx="395402" cy="1358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0"/>
            <a:endCxn id="7" idx="2"/>
          </p:cNvCxnSpPr>
          <p:nvPr/>
        </p:nvCxnSpPr>
        <p:spPr>
          <a:xfrm flipV="1">
            <a:off x="3089449" y="3073091"/>
            <a:ext cx="1790509" cy="702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0"/>
            <a:endCxn id="7" idx="2"/>
          </p:cNvCxnSpPr>
          <p:nvPr/>
        </p:nvCxnSpPr>
        <p:spPr>
          <a:xfrm flipH="1" flipV="1">
            <a:off x="4879958" y="3073091"/>
            <a:ext cx="75342" cy="715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1"/>
            <a:endCxn id="7" idx="3"/>
          </p:cNvCxnSpPr>
          <p:nvPr/>
        </p:nvCxnSpPr>
        <p:spPr>
          <a:xfrm flipH="1" flipV="1">
            <a:off x="5770747" y="2781840"/>
            <a:ext cx="1542830" cy="562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1"/>
            <a:endCxn id="7" idx="3"/>
          </p:cNvCxnSpPr>
          <p:nvPr/>
        </p:nvCxnSpPr>
        <p:spPr>
          <a:xfrm flipH="1" flipV="1">
            <a:off x="5770747" y="2781840"/>
            <a:ext cx="1370495" cy="1719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0"/>
            <a:endCxn id="13" idx="3"/>
          </p:cNvCxnSpPr>
          <p:nvPr/>
        </p:nvCxnSpPr>
        <p:spPr>
          <a:xfrm flipH="1" flipV="1">
            <a:off x="7826794" y="1840024"/>
            <a:ext cx="3275238" cy="3049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15" idx="0"/>
          </p:cNvCxnSpPr>
          <p:nvPr/>
        </p:nvCxnSpPr>
        <p:spPr>
          <a:xfrm flipH="1">
            <a:off x="2475204" y="4357787"/>
            <a:ext cx="614245" cy="694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6" idx="0"/>
          </p:cNvCxnSpPr>
          <p:nvPr/>
        </p:nvCxnSpPr>
        <p:spPr>
          <a:xfrm flipH="1">
            <a:off x="4879958" y="4371543"/>
            <a:ext cx="75342" cy="680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7" idx="0"/>
            <a:endCxn id="14" idx="2"/>
          </p:cNvCxnSpPr>
          <p:nvPr/>
        </p:nvCxnSpPr>
        <p:spPr>
          <a:xfrm flipH="1" flipV="1">
            <a:off x="793797" y="3926804"/>
            <a:ext cx="635038" cy="2164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1" idx="2"/>
            <a:endCxn id="12" idx="1"/>
          </p:cNvCxnSpPr>
          <p:nvPr/>
        </p:nvCxnSpPr>
        <p:spPr>
          <a:xfrm>
            <a:off x="7999129" y="3635552"/>
            <a:ext cx="2417351" cy="154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3"/>
            <a:endCxn id="12" idx="1"/>
          </p:cNvCxnSpPr>
          <p:nvPr/>
        </p:nvCxnSpPr>
        <p:spPr>
          <a:xfrm>
            <a:off x="8512346" y="4501370"/>
            <a:ext cx="1904134" cy="679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5" idx="2"/>
            <a:endCxn id="17" idx="0"/>
          </p:cNvCxnSpPr>
          <p:nvPr/>
        </p:nvCxnSpPr>
        <p:spPr>
          <a:xfrm flipH="1">
            <a:off x="1428835" y="5635031"/>
            <a:ext cx="1046369" cy="456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6" idx="2"/>
            <a:endCxn id="17" idx="3"/>
          </p:cNvCxnSpPr>
          <p:nvPr/>
        </p:nvCxnSpPr>
        <p:spPr>
          <a:xfrm flipH="1">
            <a:off x="2467987" y="5635031"/>
            <a:ext cx="2411971" cy="747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667613" y="1489852"/>
            <a:ext cx="237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publishes/</a:t>
            </a:r>
            <a:r>
              <a:rPr lang="en-US" dirty="0" err="1" smtClean="0"/>
              <a:t>subscribesTo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637252" y="2121256"/>
            <a:ext cx="23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communicatesThrough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08245" y="2597174"/>
            <a:ext cx="162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offers/requests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575720" y="3131676"/>
            <a:ext cx="46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isA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879958" y="3284984"/>
            <a:ext cx="46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isA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224947" y="3734201"/>
            <a:ext cx="46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isA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455689" y="2712015"/>
            <a:ext cx="46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isA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9291839" y="3098423"/>
            <a:ext cx="229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publishedIn</a:t>
            </a:r>
            <a:r>
              <a:rPr lang="en-US" dirty="0" smtClean="0"/>
              <a:t>/</a:t>
            </a:r>
            <a:r>
              <a:rPr lang="en-US" dirty="0" err="1" smtClean="0"/>
              <a:t>readFrom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773844" y="392376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consumers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512346" y="486717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76315" y="4420042"/>
            <a:ext cx="86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defines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931369" y="59066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partOf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734712" y="564196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partOf</a:t>
            </a:r>
            <a:endParaRPr lang="en-US" dirty="0"/>
          </a:p>
        </p:txBody>
      </p:sp>
      <p:cxnSp>
        <p:nvCxnSpPr>
          <p:cNvPr id="103" name="Straight Arrow Connector 102"/>
          <p:cNvCxnSpPr>
            <a:stCxn id="8" idx="2"/>
          </p:cNvCxnSpPr>
          <p:nvPr/>
        </p:nvCxnSpPr>
        <p:spPr>
          <a:xfrm>
            <a:off x="3089449" y="4357787"/>
            <a:ext cx="1422375" cy="694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" idx="2"/>
            <a:endCxn id="15" idx="0"/>
          </p:cNvCxnSpPr>
          <p:nvPr/>
        </p:nvCxnSpPr>
        <p:spPr>
          <a:xfrm flipH="1">
            <a:off x="2475204" y="4371543"/>
            <a:ext cx="2480096" cy="680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932910" y="4604708"/>
            <a:ext cx="87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creates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860682" y="4520368"/>
            <a:ext cx="9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1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Capability Ontology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1331" y="3405711"/>
            <a:ext cx="1371104" cy="582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Capability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2389" y="2251287"/>
            <a:ext cx="1371104" cy="582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2389" y="3405711"/>
            <a:ext cx="1371104" cy="582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7376" y="4597093"/>
            <a:ext cx="1666117" cy="582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52150" y="5687463"/>
            <a:ext cx="1666117" cy="582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04487" y="2988276"/>
            <a:ext cx="1666117" cy="582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 Movement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04487" y="4020924"/>
            <a:ext cx="1666117" cy="582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1782435" y="2542539"/>
            <a:ext cx="2099954" cy="1028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1"/>
            <a:endCxn id="6" idx="3"/>
          </p:cNvCxnSpPr>
          <p:nvPr/>
        </p:nvCxnSpPr>
        <p:spPr>
          <a:xfrm flipH="1">
            <a:off x="1782435" y="3696963"/>
            <a:ext cx="20999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</p:cNvCxnSpPr>
          <p:nvPr/>
        </p:nvCxnSpPr>
        <p:spPr>
          <a:xfrm flipH="1" flipV="1">
            <a:off x="1782435" y="3852890"/>
            <a:ext cx="1804941" cy="1035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</p:cNvCxnSpPr>
          <p:nvPr/>
        </p:nvCxnSpPr>
        <p:spPr>
          <a:xfrm flipH="1" flipV="1">
            <a:off x="1630892" y="4005291"/>
            <a:ext cx="1921258" cy="1973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1"/>
            <a:endCxn id="8" idx="3"/>
          </p:cNvCxnSpPr>
          <p:nvPr/>
        </p:nvCxnSpPr>
        <p:spPr>
          <a:xfrm flipH="1">
            <a:off x="5253493" y="3279528"/>
            <a:ext cx="1250994" cy="417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1"/>
          </p:cNvCxnSpPr>
          <p:nvPr/>
        </p:nvCxnSpPr>
        <p:spPr>
          <a:xfrm flipH="1" flipV="1">
            <a:off x="5253493" y="3849363"/>
            <a:ext cx="1250994" cy="462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80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Capability Ontology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18409" y="3405871"/>
            <a:ext cx="1371104" cy="582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Capability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5757" y="3404987"/>
            <a:ext cx="1371104" cy="582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3286861" y="3696239"/>
            <a:ext cx="3431548" cy="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50499" y="1890369"/>
            <a:ext cx="1356671" cy="1514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089513" y="2857199"/>
            <a:ext cx="814799" cy="820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>
            <a:off x="8089513" y="3697123"/>
            <a:ext cx="814799" cy="595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1"/>
          </p:cNvCxnSpPr>
          <p:nvPr/>
        </p:nvCxnSpPr>
        <p:spPr>
          <a:xfrm flipV="1">
            <a:off x="432980" y="3696239"/>
            <a:ext cx="1482777" cy="291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92676" y="1556792"/>
            <a:ext cx="0" cy="43924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15757" y="4581128"/>
            <a:ext cx="1371104" cy="58250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ImageRaw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901490" y="4149080"/>
            <a:ext cx="1371104" cy="582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Sensing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560496" y="5658028"/>
            <a:ext cx="1371104" cy="58250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Vision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3" idx="2"/>
            <a:endCxn id="35" idx="0"/>
          </p:cNvCxnSpPr>
          <p:nvPr/>
        </p:nvCxnSpPr>
        <p:spPr>
          <a:xfrm>
            <a:off x="9587042" y="4731583"/>
            <a:ext cx="1659006" cy="926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35" idx="1"/>
          </p:cNvCxnSpPr>
          <p:nvPr/>
        </p:nvCxnSpPr>
        <p:spPr>
          <a:xfrm>
            <a:off x="3286861" y="4872380"/>
            <a:ext cx="7273635" cy="10769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7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317</Words>
  <Application>Microsoft Macintosh PowerPoint</Application>
  <PresentationFormat>Custom</PresentationFormat>
  <Paragraphs>101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Knowledge Engineering for Robot Capabilities</vt:lpstr>
      <vt:lpstr>Motivations</vt:lpstr>
      <vt:lpstr>Motivations</vt:lpstr>
      <vt:lpstr>ROS: Robot Operating System</vt:lpstr>
      <vt:lpstr>ROS Main elements</vt:lpstr>
      <vt:lpstr>ROS Architecture</vt:lpstr>
      <vt:lpstr>Robot Capability Ontology</vt:lpstr>
      <vt:lpstr>Robot Capability Ontology</vt:lpstr>
      <vt:lpstr>Robot Capability Ontology</vt:lpstr>
      <vt:lpstr>Possible Evaluation</vt:lpstr>
    </vt:vector>
  </TitlesOfParts>
  <Company>Open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Emanuele Bastianelli</dc:creator>
  <cp:lastModifiedBy>Emanuele Bastianelli</cp:lastModifiedBy>
  <cp:revision>20</cp:revision>
  <dcterms:created xsi:type="dcterms:W3CDTF">2017-05-08T11:49:45Z</dcterms:created>
  <dcterms:modified xsi:type="dcterms:W3CDTF">2017-05-09T15:33:10Z</dcterms:modified>
</cp:coreProperties>
</file>