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0982" y="3415882"/>
            <a:ext cx="9592218" cy="1610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78"/>
              </a:lnSpc>
            </a:pPr>
            <a:r>
              <a:rPr lang="en-US" sz="898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AVATAR-AI LAB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982" y="4930134"/>
            <a:ext cx="708842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Lavanya - G359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290206"/>
            <a:ext cx="15964063" cy="8437622"/>
            <a:chOff x="0" y="0"/>
            <a:chExt cx="4204527" cy="22222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4527" cy="2222254"/>
            </a:xfrm>
            <a:custGeom>
              <a:avLst/>
              <a:gdLst/>
              <a:ahLst/>
              <a:cxnLst/>
              <a:rect r="r" b="b" t="t" l="l"/>
              <a:pathLst>
                <a:path h="2222254" w="4204527">
                  <a:moveTo>
                    <a:pt x="24733" y="0"/>
                  </a:moveTo>
                  <a:lnTo>
                    <a:pt x="4179794" y="0"/>
                  </a:lnTo>
                  <a:cubicBezTo>
                    <a:pt x="4193453" y="0"/>
                    <a:pt x="4204527" y="11073"/>
                    <a:pt x="4204527" y="24733"/>
                  </a:cubicBezTo>
                  <a:lnTo>
                    <a:pt x="4204527" y="2197521"/>
                  </a:lnTo>
                  <a:cubicBezTo>
                    <a:pt x="4204527" y="2204081"/>
                    <a:pt x="4201921" y="2210372"/>
                    <a:pt x="4197283" y="2215010"/>
                  </a:cubicBezTo>
                  <a:cubicBezTo>
                    <a:pt x="4192644" y="2219648"/>
                    <a:pt x="4186353" y="2222254"/>
                    <a:pt x="4179794" y="2222254"/>
                  </a:cubicBezTo>
                  <a:lnTo>
                    <a:pt x="24733" y="2222254"/>
                  </a:lnTo>
                  <a:cubicBezTo>
                    <a:pt x="18173" y="2222254"/>
                    <a:pt x="11882" y="2219648"/>
                    <a:pt x="7244" y="2215010"/>
                  </a:cubicBezTo>
                  <a:cubicBezTo>
                    <a:pt x="2606" y="2210372"/>
                    <a:pt x="0" y="2204081"/>
                    <a:pt x="0" y="2197521"/>
                  </a:cubicBezTo>
                  <a:lnTo>
                    <a:pt x="0" y="24733"/>
                  </a:lnTo>
                  <a:cubicBezTo>
                    <a:pt x="0" y="18173"/>
                    <a:pt x="2606" y="11882"/>
                    <a:pt x="7244" y="7244"/>
                  </a:cubicBezTo>
                  <a:cubicBezTo>
                    <a:pt x="11882" y="2606"/>
                    <a:pt x="18173" y="0"/>
                    <a:pt x="2473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04527" cy="2279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42049" y="1705977"/>
            <a:ext cx="18049989" cy="677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0"/>
              </a:lnSpc>
            </a:pPr>
            <a:r>
              <a:rPr lang="en-US" sz="3828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Goal:-</a:t>
            </a:r>
            <a:r>
              <a:rPr lang="en-US" sz="382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Generate lifelike avatar videos from:</a:t>
            </a:r>
          </a:p>
          <a:p>
            <a:pPr algn="l" marL="826658" indent="-413329" lvl="1">
              <a:lnSpc>
                <a:spcPts val="5360"/>
              </a:lnSpc>
              <a:buFont typeface="Arial"/>
              <a:buChar char="•"/>
            </a:pPr>
            <a:r>
              <a:rPr lang="en-US" sz="382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 single static image</a:t>
            </a:r>
          </a:p>
          <a:p>
            <a:pPr algn="l" marL="826658" indent="-413329" lvl="1">
              <a:lnSpc>
                <a:spcPts val="5360"/>
              </a:lnSpc>
              <a:buFont typeface="Arial"/>
              <a:buChar char="•"/>
            </a:pPr>
            <a:r>
              <a:rPr lang="en-US" sz="382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Text input</a:t>
            </a:r>
          </a:p>
          <a:p>
            <a:pPr algn="l" marL="826658" indent="-413329" lvl="1">
              <a:lnSpc>
                <a:spcPts val="5360"/>
              </a:lnSpc>
              <a:buFont typeface="Arial"/>
              <a:buChar char="•"/>
            </a:pPr>
            <a:r>
              <a:rPr lang="en-US" sz="382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Uploaded or cloned audio</a:t>
            </a:r>
          </a:p>
          <a:p>
            <a:pPr algn="l">
              <a:lnSpc>
                <a:spcPts val="5360"/>
              </a:lnSpc>
            </a:pPr>
          </a:p>
          <a:p>
            <a:pPr algn="l">
              <a:lnSpc>
                <a:spcPts val="5360"/>
              </a:lnSpc>
            </a:pPr>
            <a:r>
              <a:rPr lang="en-US" sz="3828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828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Case: </a:t>
            </a:r>
            <a:r>
              <a:rPr lang="en-US" sz="382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Digital storytelling, content creation, personalization</a:t>
            </a:r>
          </a:p>
          <a:p>
            <a:pPr algn="l">
              <a:lnSpc>
                <a:spcPts val="5360"/>
              </a:lnSpc>
            </a:pPr>
          </a:p>
          <a:p>
            <a:pPr algn="l">
              <a:lnSpc>
                <a:spcPts val="5360"/>
              </a:lnSpc>
            </a:pPr>
          </a:p>
          <a:p>
            <a:pPr algn="l">
              <a:lnSpc>
                <a:spcPts val="5360"/>
              </a:lnSpc>
            </a:pPr>
          </a:p>
          <a:p>
            <a:pPr algn="l">
              <a:lnSpc>
                <a:spcPts val="536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2243561" y="6487341"/>
            <a:ext cx="2523349" cy="2455819"/>
            <a:chOff x="0" y="0"/>
            <a:chExt cx="664586" cy="646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4586" cy="646800"/>
            </a:xfrm>
            <a:custGeom>
              <a:avLst/>
              <a:gdLst/>
              <a:ahLst/>
              <a:cxnLst/>
              <a:rect r="r" b="b" t="t" l="l"/>
              <a:pathLst>
                <a:path h="646800" w="664586">
                  <a:moveTo>
                    <a:pt x="156474" y="0"/>
                  </a:moveTo>
                  <a:lnTo>
                    <a:pt x="508112" y="0"/>
                  </a:lnTo>
                  <a:cubicBezTo>
                    <a:pt x="549611" y="0"/>
                    <a:pt x="589411" y="16486"/>
                    <a:pt x="618756" y="45830"/>
                  </a:cubicBezTo>
                  <a:cubicBezTo>
                    <a:pt x="648100" y="75175"/>
                    <a:pt x="664586" y="114974"/>
                    <a:pt x="664586" y="156474"/>
                  </a:cubicBezTo>
                  <a:lnTo>
                    <a:pt x="664586" y="490326"/>
                  </a:lnTo>
                  <a:cubicBezTo>
                    <a:pt x="664586" y="576744"/>
                    <a:pt x="594530" y="646800"/>
                    <a:pt x="508112" y="646800"/>
                  </a:cubicBezTo>
                  <a:lnTo>
                    <a:pt x="156474" y="646800"/>
                  </a:lnTo>
                  <a:cubicBezTo>
                    <a:pt x="114974" y="646800"/>
                    <a:pt x="75175" y="630314"/>
                    <a:pt x="45830" y="600970"/>
                  </a:cubicBezTo>
                  <a:cubicBezTo>
                    <a:pt x="16486" y="571625"/>
                    <a:pt x="0" y="531826"/>
                    <a:pt x="0" y="490326"/>
                  </a:cubicBezTo>
                  <a:lnTo>
                    <a:pt x="0" y="156474"/>
                  </a:lnTo>
                  <a:cubicBezTo>
                    <a:pt x="0" y="114974"/>
                    <a:pt x="16486" y="75175"/>
                    <a:pt x="45830" y="45830"/>
                  </a:cubicBezTo>
                  <a:cubicBezTo>
                    <a:pt x="75175" y="16486"/>
                    <a:pt x="114974" y="0"/>
                    <a:pt x="156474" y="0"/>
                  </a:cubicBezTo>
                  <a:close/>
                </a:path>
              </a:pathLst>
            </a:custGeom>
            <a:solidFill>
              <a:srgbClr val="3453A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664586" cy="703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33490" y="159309"/>
            <a:ext cx="7021020" cy="113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8"/>
              </a:lnSpc>
            </a:pPr>
            <a:r>
              <a:rPr lang="en-US" b="true" sz="62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958396" y="6487341"/>
            <a:ext cx="2523349" cy="2455819"/>
            <a:chOff x="0" y="0"/>
            <a:chExt cx="664586" cy="646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4586" cy="646800"/>
            </a:xfrm>
            <a:custGeom>
              <a:avLst/>
              <a:gdLst/>
              <a:ahLst/>
              <a:cxnLst/>
              <a:rect r="r" b="b" t="t" l="l"/>
              <a:pathLst>
                <a:path h="646800" w="664586">
                  <a:moveTo>
                    <a:pt x="156474" y="0"/>
                  </a:moveTo>
                  <a:lnTo>
                    <a:pt x="508112" y="0"/>
                  </a:lnTo>
                  <a:cubicBezTo>
                    <a:pt x="549611" y="0"/>
                    <a:pt x="589411" y="16486"/>
                    <a:pt x="618756" y="45830"/>
                  </a:cubicBezTo>
                  <a:cubicBezTo>
                    <a:pt x="648100" y="75175"/>
                    <a:pt x="664586" y="114974"/>
                    <a:pt x="664586" y="156474"/>
                  </a:cubicBezTo>
                  <a:lnTo>
                    <a:pt x="664586" y="490326"/>
                  </a:lnTo>
                  <a:cubicBezTo>
                    <a:pt x="664586" y="576744"/>
                    <a:pt x="594530" y="646800"/>
                    <a:pt x="508112" y="646800"/>
                  </a:cubicBezTo>
                  <a:lnTo>
                    <a:pt x="156474" y="646800"/>
                  </a:lnTo>
                  <a:cubicBezTo>
                    <a:pt x="114974" y="646800"/>
                    <a:pt x="75175" y="630314"/>
                    <a:pt x="45830" y="600970"/>
                  </a:cubicBezTo>
                  <a:cubicBezTo>
                    <a:pt x="16486" y="571625"/>
                    <a:pt x="0" y="531826"/>
                    <a:pt x="0" y="490326"/>
                  </a:cubicBezTo>
                  <a:lnTo>
                    <a:pt x="0" y="156474"/>
                  </a:lnTo>
                  <a:cubicBezTo>
                    <a:pt x="0" y="114974"/>
                    <a:pt x="16486" y="75175"/>
                    <a:pt x="45830" y="45830"/>
                  </a:cubicBezTo>
                  <a:cubicBezTo>
                    <a:pt x="75175" y="16486"/>
                    <a:pt x="114974" y="0"/>
                    <a:pt x="156474" y="0"/>
                  </a:cubicBezTo>
                  <a:close/>
                </a:path>
              </a:pathLst>
            </a:custGeom>
            <a:solidFill>
              <a:srgbClr val="3453A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664586" cy="703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46390" y="6487341"/>
            <a:ext cx="2523349" cy="2455819"/>
            <a:chOff x="0" y="0"/>
            <a:chExt cx="664586" cy="646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4586" cy="646800"/>
            </a:xfrm>
            <a:custGeom>
              <a:avLst/>
              <a:gdLst/>
              <a:ahLst/>
              <a:cxnLst/>
              <a:rect r="r" b="b" t="t" l="l"/>
              <a:pathLst>
                <a:path h="646800" w="664586">
                  <a:moveTo>
                    <a:pt x="156474" y="0"/>
                  </a:moveTo>
                  <a:lnTo>
                    <a:pt x="508112" y="0"/>
                  </a:lnTo>
                  <a:cubicBezTo>
                    <a:pt x="549611" y="0"/>
                    <a:pt x="589411" y="16486"/>
                    <a:pt x="618756" y="45830"/>
                  </a:cubicBezTo>
                  <a:cubicBezTo>
                    <a:pt x="648100" y="75175"/>
                    <a:pt x="664586" y="114974"/>
                    <a:pt x="664586" y="156474"/>
                  </a:cubicBezTo>
                  <a:lnTo>
                    <a:pt x="664586" y="490326"/>
                  </a:lnTo>
                  <a:cubicBezTo>
                    <a:pt x="664586" y="576744"/>
                    <a:pt x="594530" y="646800"/>
                    <a:pt x="508112" y="646800"/>
                  </a:cubicBezTo>
                  <a:lnTo>
                    <a:pt x="156474" y="646800"/>
                  </a:lnTo>
                  <a:cubicBezTo>
                    <a:pt x="114974" y="646800"/>
                    <a:pt x="75175" y="630314"/>
                    <a:pt x="45830" y="600970"/>
                  </a:cubicBezTo>
                  <a:cubicBezTo>
                    <a:pt x="16486" y="571625"/>
                    <a:pt x="0" y="531826"/>
                    <a:pt x="0" y="490326"/>
                  </a:cubicBezTo>
                  <a:lnTo>
                    <a:pt x="0" y="156474"/>
                  </a:lnTo>
                  <a:cubicBezTo>
                    <a:pt x="0" y="114974"/>
                    <a:pt x="16486" y="75175"/>
                    <a:pt x="45830" y="45830"/>
                  </a:cubicBezTo>
                  <a:cubicBezTo>
                    <a:pt x="75175" y="16486"/>
                    <a:pt x="114974" y="0"/>
                    <a:pt x="156474" y="0"/>
                  </a:cubicBezTo>
                  <a:close/>
                </a:path>
              </a:pathLst>
            </a:custGeom>
            <a:solidFill>
              <a:srgbClr val="3453A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664586" cy="703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34383" y="6487341"/>
            <a:ext cx="2523349" cy="2455819"/>
            <a:chOff x="0" y="0"/>
            <a:chExt cx="664586" cy="646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4586" cy="646800"/>
            </a:xfrm>
            <a:custGeom>
              <a:avLst/>
              <a:gdLst/>
              <a:ahLst/>
              <a:cxnLst/>
              <a:rect r="r" b="b" t="t" l="l"/>
              <a:pathLst>
                <a:path h="646800" w="664586">
                  <a:moveTo>
                    <a:pt x="156474" y="0"/>
                  </a:moveTo>
                  <a:lnTo>
                    <a:pt x="508112" y="0"/>
                  </a:lnTo>
                  <a:cubicBezTo>
                    <a:pt x="549611" y="0"/>
                    <a:pt x="589411" y="16486"/>
                    <a:pt x="618756" y="45830"/>
                  </a:cubicBezTo>
                  <a:cubicBezTo>
                    <a:pt x="648100" y="75175"/>
                    <a:pt x="664586" y="114974"/>
                    <a:pt x="664586" y="156474"/>
                  </a:cubicBezTo>
                  <a:lnTo>
                    <a:pt x="664586" y="490326"/>
                  </a:lnTo>
                  <a:cubicBezTo>
                    <a:pt x="664586" y="576744"/>
                    <a:pt x="594530" y="646800"/>
                    <a:pt x="508112" y="646800"/>
                  </a:cubicBezTo>
                  <a:lnTo>
                    <a:pt x="156474" y="646800"/>
                  </a:lnTo>
                  <a:cubicBezTo>
                    <a:pt x="114974" y="646800"/>
                    <a:pt x="75175" y="630314"/>
                    <a:pt x="45830" y="600970"/>
                  </a:cubicBezTo>
                  <a:cubicBezTo>
                    <a:pt x="16486" y="571625"/>
                    <a:pt x="0" y="531826"/>
                    <a:pt x="0" y="490326"/>
                  </a:cubicBezTo>
                  <a:lnTo>
                    <a:pt x="0" y="156474"/>
                  </a:lnTo>
                  <a:cubicBezTo>
                    <a:pt x="0" y="114974"/>
                    <a:pt x="16486" y="75175"/>
                    <a:pt x="45830" y="45830"/>
                  </a:cubicBezTo>
                  <a:cubicBezTo>
                    <a:pt x="75175" y="16486"/>
                    <a:pt x="114974" y="0"/>
                    <a:pt x="156474" y="0"/>
                  </a:cubicBezTo>
                  <a:close/>
                </a:path>
              </a:pathLst>
            </a:custGeom>
            <a:solidFill>
              <a:srgbClr val="3453A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664586" cy="703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484152" y="6912526"/>
            <a:ext cx="2042166" cy="152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 inputs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text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audio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35567" y="6912526"/>
            <a:ext cx="1882406" cy="152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XTTS 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generates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speech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70939" y="6658073"/>
            <a:ext cx="2298800" cy="203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SadTalker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creates 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talking head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video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98514" y="6947001"/>
            <a:ext cx="1960014" cy="152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Final video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displayed 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  <p:sp>
        <p:nvSpPr>
          <p:cNvPr name="AutoShape 24" id="24"/>
          <p:cNvSpPr/>
          <p:nvPr/>
        </p:nvSpPr>
        <p:spPr>
          <a:xfrm>
            <a:off x="4766910" y="7715250"/>
            <a:ext cx="956620" cy="794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8483323" y="7675503"/>
            <a:ext cx="1136701" cy="1020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12289464" y="7675503"/>
            <a:ext cx="1244919" cy="397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7476" y="641217"/>
            <a:ext cx="9662228" cy="135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 STACK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661544" y="2986943"/>
            <a:ext cx="3476172" cy="2630541"/>
            <a:chOff x="0" y="0"/>
            <a:chExt cx="1124575" cy="8510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4575" cy="851005"/>
            </a:xfrm>
            <a:custGeom>
              <a:avLst/>
              <a:gdLst/>
              <a:ahLst/>
              <a:cxnLst/>
              <a:rect r="r" b="b" t="t" l="l"/>
              <a:pathLst>
                <a:path h="851005" w="1124575">
                  <a:moveTo>
                    <a:pt x="113584" y="0"/>
                  </a:moveTo>
                  <a:lnTo>
                    <a:pt x="1010991" y="0"/>
                  </a:lnTo>
                  <a:cubicBezTo>
                    <a:pt x="1073722" y="0"/>
                    <a:pt x="1124575" y="50853"/>
                    <a:pt x="1124575" y="113584"/>
                  </a:cubicBezTo>
                  <a:lnTo>
                    <a:pt x="1124575" y="737421"/>
                  </a:lnTo>
                  <a:cubicBezTo>
                    <a:pt x="1124575" y="800152"/>
                    <a:pt x="1073722" y="851005"/>
                    <a:pt x="1010991" y="851005"/>
                  </a:cubicBezTo>
                  <a:lnTo>
                    <a:pt x="113584" y="851005"/>
                  </a:lnTo>
                  <a:cubicBezTo>
                    <a:pt x="50853" y="851005"/>
                    <a:pt x="0" y="800152"/>
                    <a:pt x="0" y="737421"/>
                  </a:cubicBezTo>
                  <a:lnTo>
                    <a:pt x="0" y="113584"/>
                  </a:lnTo>
                  <a:cubicBezTo>
                    <a:pt x="0" y="50853"/>
                    <a:pt x="50853" y="0"/>
                    <a:pt x="11358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24575" cy="908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886093" y="3410622"/>
            <a:ext cx="4568776" cy="174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62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Frontend:</a:t>
            </a:r>
          </a:p>
          <a:p>
            <a:pPr algn="l">
              <a:lnSpc>
                <a:spcPts val="4373"/>
              </a:lnSpc>
            </a:pPr>
            <a:r>
              <a:rPr lang="en-US" sz="312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React</a:t>
            </a:r>
          </a:p>
          <a:p>
            <a:pPr algn="l">
              <a:lnSpc>
                <a:spcPts val="4373"/>
              </a:lnSpc>
            </a:pPr>
            <a:r>
              <a:rPr lang="en-US" sz="312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MERN Stack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89221" y="2986943"/>
            <a:ext cx="3139154" cy="2688998"/>
            <a:chOff x="0" y="0"/>
            <a:chExt cx="631730" cy="541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1730" cy="541139"/>
            </a:xfrm>
            <a:custGeom>
              <a:avLst/>
              <a:gdLst/>
              <a:ahLst/>
              <a:cxnLst/>
              <a:rect r="r" b="b" t="t" l="l"/>
              <a:pathLst>
                <a:path h="541139" w="631730">
                  <a:moveTo>
                    <a:pt x="125778" y="0"/>
                  </a:moveTo>
                  <a:lnTo>
                    <a:pt x="505951" y="0"/>
                  </a:lnTo>
                  <a:cubicBezTo>
                    <a:pt x="539310" y="0"/>
                    <a:pt x="571302" y="13252"/>
                    <a:pt x="594890" y="36840"/>
                  </a:cubicBezTo>
                  <a:cubicBezTo>
                    <a:pt x="618478" y="60428"/>
                    <a:pt x="631730" y="92420"/>
                    <a:pt x="631730" y="125778"/>
                  </a:cubicBezTo>
                  <a:lnTo>
                    <a:pt x="631730" y="415361"/>
                  </a:lnTo>
                  <a:cubicBezTo>
                    <a:pt x="631730" y="448720"/>
                    <a:pt x="618478" y="480712"/>
                    <a:pt x="594890" y="504300"/>
                  </a:cubicBezTo>
                  <a:cubicBezTo>
                    <a:pt x="571302" y="527888"/>
                    <a:pt x="539310" y="541139"/>
                    <a:pt x="505951" y="541139"/>
                  </a:cubicBezTo>
                  <a:lnTo>
                    <a:pt x="125778" y="541139"/>
                  </a:lnTo>
                  <a:cubicBezTo>
                    <a:pt x="92420" y="541139"/>
                    <a:pt x="60428" y="527888"/>
                    <a:pt x="36840" y="504300"/>
                  </a:cubicBezTo>
                  <a:cubicBezTo>
                    <a:pt x="13252" y="480712"/>
                    <a:pt x="0" y="448720"/>
                    <a:pt x="0" y="415361"/>
                  </a:cubicBezTo>
                  <a:lnTo>
                    <a:pt x="0" y="125778"/>
                  </a:lnTo>
                  <a:cubicBezTo>
                    <a:pt x="0" y="92420"/>
                    <a:pt x="13252" y="60428"/>
                    <a:pt x="36840" y="36840"/>
                  </a:cubicBezTo>
                  <a:cubicBezTo>
                    <a:pt x="60428" y="13252"/>
                    <a:pt x="92420" y="0"/>
                    <a:pt x="125778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631730" cy="598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490912" y="3410622"/>
            <a:ext cx="3790942" cy="240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560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AI Models:</a:t>
            </a:r>
          </a:p>
          <a:p>
            <a:pPr algn="l">
              <a:lnSpc>
                <a:spcPts val="4246"/>
              </a:lnSpc>
            </a:pPr>
            <a:r>
              <a:rPr lang="en-US" sz="303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XTTS(Coqui Ai)</a:t>
            </a:r>
          </a:p>
          <a:p>
            <a:pPr algn="l">
              <a:lnSpc>
                <a:spcPts val="4246"/>
              </a:lnSpc>
            </a:pPr>
            <a:r>
              <a:rPr lang="en-US" sz="3033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Sadtalker</a:t>
            </a:r>
          </a:p>
          <a:p>
            <a:pPr algn="l">
              <a:lnSpc>
                <a:spcPts val="5646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5755674" y="6387176"/>
            <a:ext cx="3057293" cy="2654772"/>
            <a:chOff x="0" y="0"/>
            <a:chExt cx="809058" cy="7025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09058" cy="702538"/>
            </a:xfrm>
            <a:custGeom>
              <a:avLst/>
              <a:gdLst/>
              <a:ahLst/>
              <a:cxnLst/>
              <a:rect r="r" b="b" t="t" l="l"/>
              <a:pathLst>
                <a:path h="702538" w="809058">
                  <a:moveTo>
                    <a:pt x="129146" y="0"/>
                  </a:moveTo>
                  <a:lnTo>
                    <a:pt x="679912" y="0"/>
                  </a:lnTo>
                  <a:cubicBezTo>
                    <a:pt x="714164" y="0"/>
                    <a:pt x="747013" y="13606"/>
                    <a:pt x="771232" y="37826"/>
                  </a:cubicBezTo>
                  <a:cubicBezTo>
                    <a:pt x="795452" y="62046"/>
                    <a:pt x="809058" y="94895"/>
                    <a:pt x="809058" y="129146"/>
                  </a:cubicBezTo>
                  <a:lnTo>
                    <a:pt x="809058" y="573392"/>
                  </a:lnTo>
                  <a:cubicBezTo>
                    <a:pt x="809058" y="607644"/>
                    <a:pt x="795452" y="640493"/>
                    <a:pt x="771232" y="664712"/>
                  </a:cubicBezTo>
                  <a:cubicBezTo>
                    <a:pt x="747013" y="688932"/>
                    <a:pt x="714164" y="702538"/>
                    <a:pt x="679912" y="702538"/>
                  </a:cubicBezTo>
                  <a:lnTo>
                    <a:pt x="129146" y="702538"/>
                  </a:lnTo>
                  <a:cubicBezTo>
                    <a:pt x="94895" y="702538"/>
                    <a:pt x="62046" y="688932"/>
                    <a:pt x="37826" y="664712"/>
                  </a:cubicBezTo>
                  <a:cubicBezTo>
                    <a:pt x="13606" y="640493"/>
                    <a:pt x="0" y="607644"/>
                    <a:pt x="0" y="573392"/>
                  </a:cubicBezTo>
                  <a:lnTo>
                    <a:pt x="0" y="129146"/>
                  </a:lnTo>
                  <a:cubicBezTo>
                    <a:pt x="0" y="94895"/>
                    <a:pt x="13606" y="62046"/>
                    <a:pt x="37826" y="37826"/>
                  </a:cubicBezTo>
                  <a:cubicBezTo>
                    <a:pt x="62046" y="13606"/>
                    <a:pt x="94895" y="0"/>
                    <a:pt x="129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09058" cy="759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872067" y="6934827"/>
            <a:ext cx="4150342" cy="1175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8"/>
              </a:lnSpc>
            </a:pPr>
            <a:r>
              <a:rPr lang="en-US" sz="3556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Databases:</a:t>
            </a:r>
          </a:p>
          <a:p>
            <a:pPr algn="l">
              <a:lnSpc>
                <a:spcPts val="4294"/>
              </a:lnSpc>
            </a:pPr>
            <a:r>
              <a:rPr lang="en-US" sz="306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865514" y="6345832"/>
            <a:ext cx="3304560" cy="2683601"/>
            <a:chOff x="0" y="0"/>
            <a:chExt cx="874493" cy="7101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4493" cy="710167"/>
            </a:xfrm>
            <a:custGeom>
              <a:avLst/>
              <a:gdLst/>
              <a:ahLst/>
              <a:cxnLst/>
              <a:rect r="r" b="b" t="t" l="l"/>
              <a:pathLst>
                <a:path h="710167" w="874493">
                  <a:moveTo>
                    <a:pt x="119483" y="0"/>
                  </a:moveTo>
                  <a:lnTo>
                    <a:pt x="755010" y="0"/>
                  </a:lnTo>
                  <a:cubicBezTo>
                    <a:pt x="820999" y="0"/>
                    <a:pt x="874493" y="53494"/>
                    <a:pt x="874493" y="119483"/>
                  </a:cubicBezTo>
                  <a:lnTo>
                    <a:pt x="874493" y="590685"/>
                  </a:lnTo>
                  <a:cubicBezTo>
                    <a:pt x="874493" y="656673"/>
                    <a:pt x="820999" y="710167"/>
                    <a:pt x="755010" y="710167"/>
                  </a:cubicBezTo>
                  <a:lnTo>
                    <a:pt x="119483" y="710167"/>
                  </a:lnTo>
                  <a:cubicBezTo>
                    <a:pt x="53494" y="710167"/>
                    <a:pt x="0" y="656673"/>
                    <a:pt x="0" y="590685"/>
                  </a:cubicBezTo>
                  <a:lnTo>
                    <a:pt x="0" y="119483"/>
                  </a:lnTo>
                  <a:cubicBezTo>
                    <a:pt x="0" y="53494"/>
                    <a:pt x="53494" y="0"/>
                    <a:pt x="11948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74493" cy="767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036681" y="6633922"/>
            <a:ext cx="3976624" cy="207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3"/>
              </a:lnSpc>
            </a:pPr>
            <a:r>
              <a:rPr lang="en-US" sz="3152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Storage &amp;</a:t>
            </a:r>
          </a:p>
          <a:p>
            <a:pPr algn="l">
              <a:lnSpc>
                <a:spcPts val="4413"/>
              </a:lnSpc>
            </a:pPr>
            <a:r>
              <a:rPr lang="en-US" sz="3152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Cloud:</a:t>
            </a:r>
          </a:p>
          <a:p>
            <a:pPr algn="l">
              <a:lnSpc>
                <a:spcPts val="3806"/>
              </a:lnSpc>
            </a:pPr>
            <a:r>
              <a:rPr lang="en-US" sz="27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Google Colab</a:t>
            </a:r>
          </a:p>
          <a:p>
            <a:pPr algn="l">
              <a:lnSpc>
                <a:spcPts val="3806"/>
              </a:lnSpc>
            </a:pPr>
            <a:r>
              <a:rPr lang="en-US" sz="27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Vercel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317898" y="2949342"/>
            <a:ext cx="3304560" cy="2683601"/>
            <a:chOff x="0" y="0"/>
            <a:chExt cx="874493" cy="7101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4493" cy="710167"/>
            </a:xfrm>
            <a:custGeom>
              <a:avLst/>
              <a:gdLst/>
              <a:ahLst/>
              <a:cxnLst/>
              <a:rect r="r" b="b" t="t" l="l"/>
              <a:pathLst>
                <a:path h="710167" w="874493">
                  <a:moveTo>
                    <a:pt x="119483" y="0"/>
                  </a:moveTo>
                  <a:lnTo>
                    <a:pt x="755010" y="0"/>
                  </a:lnTo>
                  <a:cubicBezTo>
                    <a:pt x="820999" y="0"/>
                    <a:pt x="874493" y="53494"/>
                    <a:pt x="874493" y="119483"/>
                  </a:cubicBezTo>
                  <a:lnTo>
                    <a:pt x="874493" y="590685"/>
                  </a:lnTo>
                  <a:cubicBezTo>
                    <a:pt x="874493" y="656673"/>
                    <a:pt x="820999" y="710167"/>
                    <a:pt x="755010" y="710167"/>
                  </a:cubicBezTo>
                  <a:lnTo>
                    <a:pt x="119483" y="710167"/>
                  </a:lnTo>
                  <a:cubicBezTo>
                    <a:pt x="53494" y="710167"/>
                    <a:pt x="0" y="656673"/>
                    <a:pt x="0" y="590685"/>
                  </a:cubicBezTo>
                  <a:lnTo>
                    <a:pt x="0" y="119483"/>
                  </a:lnTo>
                  <a:cubicBezTo>
                    <a:pt x="0" y="53494"/>
                    <a:pt x="53494" y="0"/>
                    <a:pt x="11948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74493" cy="767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519892" y="3113254"/>
            <a:ext cx="3473683" cy="265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053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Datasets:</a:t>
            </a:r>
          </a:p>
          <a:p>
            <a:pPr algn="l">
              <a:lnSpc>
                <a:spcPts val="3325"/>
              </a:lnSpc>
            </a:pPr>
            <a:r>
              <a:rPr lang="en-US" sz="2375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sadtalker </a:t>
            </a:r>
            <a:r>
              <a:rPr lang="en-US" sz="237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- VoxCeleb1/2, LRW</a:t>
            </a:r>
          </a:p>
          <a:p>
            <a:pPr algn="l">
              <a:lnSpc>
                <a:spcPts val="3325"/>
              </a:lnSpc>
            </a:pPr>
            <a:r>
              <a:rPr lang="en-US" sz="2375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XTTS</a:t>
            </a:r>
            <a:r>
              <a:rPr lang="en-US" sz="2375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- MLS, Common Voice, VCTK</a:t>
            </a:r>
          </a:p>
          <a:p>
            <a:pPr algn="l">
              <a:lnSpc>
                <a:spcPts val="3325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652696" y="6317003"/>
            <a:ext cx="3127018" cy="2683601"/>
            <a:chOff x="0" y="0"/>
            <a:chExt cx="1011620" cy="8681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11620" cy="868171"/>
            </a:xfrm>
            <a:custGeom>
              <a:avLst/>
              <a:gdLst/>
              <a:ahLst/>
              <a:cxnLst/>
              <a:rect r="r" b="b" t="t" l="l"/>
              <a:pathLst>
                <a:path h="868171" w="1011620">
                  <a:moveTo>
                    <a:pt x="126267" y="0"/>
                  </a:moveTo>
                  <a:lnTo>
                    <a:pt x="885354" y="0"/>
                  </a:lnTo>
                  <a:cubicBezTo>
                    <a:pt x="918842" y="0"/>
                    <a:pt x="950958" y="13303"/>
                    <a:pt x="974638" y="36983"/>
                  </a:cubicBezTo>
                  <a:cubicBezTo>
                    <a:pt x="998317" y="60662"/>
                    <a:pt x="1011620" y="92779"/>
                    <a:pt x="1011620" y="126267"/>
                  </a:cubicBezTo>
                  <a:lnTo>
                    <a:pt x="1011620" y="741904"/>
                  </a:lnTo>
                  <a:cubicBezTo>
                    <a:pt x="1011620" y="775392"/>
                    <a:pt x="998317" y="807508"/>
                    <a:pt x="974638" y="831188"/>
                  </a:cubicBezTo>
                  <a:cubicBezTo>
                    <a:pt x="950958" y="854868"/>
                    <a:pt x="918842" y="868171"/>
                    <a:pt x="885354" y="868171"/>
                  </a:cubicBezTo>
                  <a:lnTo>
                    <a:pt x="126267" y="868171"/>
                  </a:lnTo>
                  <a:cubicBezTo>
                    <a:pt x="92779" y="868171"/>
                    <a:pt x="60662" y="854868"/>
                    <a:pt x="36983" y="831188"/>
                  </a:cubicBezTo>
                  <a:cubicBezTo>
                    <a:pt x="13303" y="807508"/>
                    <a:pt x="0" y="775392"/>
                    <a:pt x="0" y="741904"/>
                  </a:cubicBezTo>
                  <a:lnTo>
                    <a:pt x="0" y="126267"/>
                  </a:lnTo>
                  <a:cubicBezTo>
                    <a:pt x="0" y="92779"/>
                    <a:pt x="13303" y="60662"/>
                    <a:pt x="36983" y="36983"/>
                  </a:cubicBezTo>
                  <a:cubicBezTo>
                    <a:pt x="60662" y="13303"/>
                    <a:pt x="92779" y="0"/>
                    <a:pt x="126267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11620" cy="925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57357" y="6520851"/>
            <a:ext cx="3884045" cy="2632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0"/>
              </a:lnSpc>
            </a:pPr>
            <a:r>
              <a:rPr lang="en-US" sz="307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Backend:</a:t>
            </a:r>
          </a:p>
          <a:p>
            <a:pPr algn="l">
              <a:lnSpc>
                <a:spcPts val="4072"/>
              </a:lnSpc>
            </a:pPr>
            <a:r>
              <a:rPr lang="en-US" sz="29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Nodejs</a:t>
            </a:r>
          </a:p>
          <a:p>
            <a:pPr algn="l">
              <a:lnSpc>
                <a:spcPts val="4072"/>
              </a:lnSpc>
            </a:pPr>
            <a:r>
              <a:rPr lang="en-US" sz="29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Express js</a:t>
            </a:r>
          </a:p>
          <a:p>
            <a:pPr algn="l">
              <a:lnSpc>
                <a:spcPts val="4072"/>
              </a:lnSpc>
            </a:pPr>
            <a:r>
              <a:rPr lang="en-US" sz="29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</a:p>
          <a:p>
            <a:pPr algn="l">
              <a:lnSpc>
                <a:spcPts val="43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35096" y="1923116"/>
            <a:ext cx="11617808" cy="7740364"/>
          </a:xfrm>
          <a:custGeom>
            <a:avLst/>
            <a:gdLst/>
            <a:ahLst/>
            <a:cxnLst/>
            <a:rect r="r" b="b" t="t" l="l"/>
            <a:pathLst>
              <a:path h="7740364" w="11617808">
                <a:moveTo>
                  <a:pt x="0" y="0"/>
                </a:moveTo>
                <a:lnTo>
                  <a:pt x="11617808" y="0"/>
                </a:lnTo>
                <a:lnTo>
                  <a:pt x="11617808" y="7740365"/>
                </a:lnTo>
                <a:lnTo>
                  <a:pt x="0" y="7740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54106" y="420509"/>
            <a:ext cx="13205194" cy="10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2"/>
              </a:lnSpc>
            </a:pPr>
            <a:r>
              <a:rPr lang="en-US" sz="590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9306" y="2282447"/>
            <a:ext cx="7405213" cy="6194817"/>
            <a:chOff x="0" y="0"/>
            <a:chExt cx="1950344" cy="16315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0344" cy="1631557"/>
            </a:xfrm>
            <a:custGeom>
              <a:avLst/>
              <a:gdLst/>
              <a:ahLst/>
              <a:cxnLst/>
              <a:rect r="r" b="b" t="t" l="l"/>
              <a:pathLst>
                <a:path h="1631557" w="1950344">
                  <a:moveTo>
                    <a:pt x="53319" y="0"/>
                  </a:moveTo>
                  <a:lnTo>
                    <a:pt x="1897025" y="0"/>
                  </a:lnTo>
                  <a:cubicBezTo>
                    <a:pt x="1926473" y="0"/>
                    <a:pt x="1950344" y="23872"/>
                    <a:pt x="1950344" y="53319"/>
                  </a:cubicBezTo>
                  <a:lnTo>
                    <a:pt x="1950344" y="1578238"/>
                  </a:lnTo>
                  <a:cubicBezTo>
                    <a:pt x="1950344" y="1592379"/>
                    <a:pt x="1944727" y="1605941"/>
                    <a:pt x="1934727" y="1615940"/>
                  </a:cubicBezTo>
                  <a:cubicBezTo>
                    <a:pt x="1924728" y="1625939"/>
                    <a:pt x="1911166" y="1631557"/>
                    <a:pt x="1897025" y="1631557"/>
                  </a:cubicBezTo>
                  <a:lnTo>
                    <a:pt x="53319" y="1631557"/>
                  </a:lnTo>
                  <a:cubicBezTo>
                    <a:pt x="23872" y="1631557"/>
                    <a:pt x="0" y="1607685"/>
                    <a:pt x="0" y="1578238"/>
                  </a:cubicBezTo>
                  <a:lnTo>
                    <a:pt x="0" y="53319"/>
                  </a:lnTo>
                  <a:cubicBezTo>
                    <a:pt x="0" y="23872"/>
                    <a:pt x="23872" y="0"/>
                    <a:pt x="5331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50344" cy="1688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91996" y="462549"/>
            <a:ext cx="10104008" cy="128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b="true" sz="7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WHY WE CHOSE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7809" y="3283312"/>
            <a:ext cx="6448208" cy="463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Multilingual voice cloning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Emotionally expressive speech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Open-source and fast inference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Compatible with SadTalker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Better than Bark (unpredictable) &amp; Tortoise </a:t>
            </a:r>
          </a:p>
          <a:p>
            <a:pPr algn="l">
              <a:lnSpc>
                <a:spcPts val="4076"/>
              </a:lnSpc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    (too slow)</a:t>
            </a:r>
          </a:p>
          <a:p>
            <a:pPr algn="l">
              <a:lnSpc>
                <a:spcPts val="4076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9854087" y="2282447"/>
            <a:ext cx="7405213" cy="6194817"/>
            <a:chOff x="0" y="0"/>
            <a:chExt cx="1950344" cy="16315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0344" cy="1631557"/>
            </a:xfrm>
            <a:custGeom>
              <a:avLst/>
              <a:gdLst/>
              <a:ahLst/>
              <a:cxnLst/>
              <a:rect r="r" b="b" t="t" l="l"/>
              <a:pathLst>
                <a:path h="1631557" w="1950344">
                  <a:moveTo>
                    <a:pt x="53319" y="0"/>
                  </a:moveTo>
                  <a:lnTo>
                    <a:pt x="1897025" y="0"/>
                  </a:lnTo>
                  <a:cubicBezTo>
                    <a:pt x="1926473" y="0"/>
                    <a:pt x="1950344" y="23872"/>
                    <a:pt x="1950344" y="53319"/>
                  </a:cubicBezTo>
                  <a:lnTo>
                    <a:pt x="1950344" y="1578238"/>
                  </a:lnTo>
                  <a:cubicBezTo>
                    <a:pt x="1950344" y="1592379"/>
                    <a:pt x="1944727" y="1605941"/>
                    <a:pt x="1934727" y="1615940"/>
                  </a:cubicBezTo>
                  <a:cubicBezTo>
                    <a:pt x="1924728" y="1625939"/>
                    <a:pt x="1911166" y="1631557"/>
                    <a:pt x="1897025" y="1631557"/>
                  </a:cubicBezTo>
                  <a:lnTo>
                    <a:pt x="53319" y="1631557"/>
                  </a:lnTo>
                  <a:cubicBezTo>
                    <a:pt x="23872" y="1631557"/>
                    <a:pt x="0" y="1607685"/>
                    <a:pt x="0" y="1578238"/>
                  </a:cubicBezTo>
                  <a:lnTo>
                    <a:pt x="0" y="53319"/>
                  </a:lnTo>
                  <a:cubicBezTo>
                    <a:pt x="0" y="23872"/>
                    <a:pt x="23872" y="0"/>
                    <a:pt x="5331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950344" cy="1688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54886" y="2381473"/>
            <a:ext cx="5538913" cy="7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b="true" sz="389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XTTS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7237" y="2381473"/>
            <a:ext cx="5538913" cy="7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b="true" sz="389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SADTALKER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32590" y="3540478"/>
            <a:ext cx="6448208" cy="411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Supports single-image input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Realistic head movements (pitch, yaw, roll)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Preserves identity well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Moderate compute needs</a:t>
            </a:r>
          </a:p>
          <a:p>
            <a:pPr algn="l" marL="628731" indent="-314365" lvl="1">
              <a:lnSpc>
                <a:spcPts val="4076"/>
              </a:lnSpc>
              <a:buFont typeface="Arial"/>
              <a:buChar char="•"/>
            </a:pPr>
            <a:r>
              <a:rPr lang="en-US" sz="291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Better than EMOTalker, DiffTalk, MuseTalk</a:t>
            </a:r>
          </a:p>
          <a:p>
            <a:pPr algn="l">
              <a:lnSpc>
                <a:spcPts val="407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2609" y="1503851"/>
            <a:ext cx="14862783" cy="7279297"/>
            <a:chOff x="0" y="0"/>
            <a:chExt cx="4808252" cy="2354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354922"/>
            </a:xfrm>
            <a:custGeom>
              <a:avLst/>
              <a:gdLst/>
              <a:ahLst/>
              <a:cxnLst/>
              <a:rect r="r" b="b" t="t" l="l"/>
              <a:pathLst>
                <a:path h="2354922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591598" y="325351"/>
            <a:ext cx="8147638" cy="97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6"/>
              </a:lnSpc>
            </a:pPr>
            <a:r>
              <a:rPr lang="en-US" b="true" sz="545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MAJOR LEARNINGS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82416" y="1773966"/>
            <a:ext cx="14292976" cy="7009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1"/>
              </a:lnSpc>
            </a:pPr>
          </a:p>
          <a:p>
            <a:pPr algn="just" marL="720342" indent="-360171" lvl="1">
              <a:lnSpc>
                <a:spcPts val="4671"/>
              </a:lnSpc>
              <a:buFont typeface="Arial"/>
              <a:buChar char="•"/>
            </a:pPr>
            <a:r>
              <a:rPr lang="en-US" sz="333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AI Model Integration</a:t>
            </a:r>
          </a:p>
          <a:p>
            <a:pPr algn="l">
              <a:lnSpc>
                <a:spcPts val="4671"/>
              </a:lnSpc>
            </a:pPr>
          </a:p>
          <a:p>
            <a:pPr algn="l" marL="720342" indent="-360171" lvl="1">
              <a:lnSpc>
                <a:spcPts val="4671"/>
              </a:lnSpc>
              <a:buFont typeface="Arial"/>
              <a:buChar char="•"/>
            </a:pPr>
            <a:r>
              <a:rPr lang="en-US" sz="333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Full-Stack Development</a:t>
            </a:r>
          </a:p>
          <a:p>
            <a:pPr algn="l">
              <a:lnSpc>
                <a:spcPts val="4671"/>
              </a:lnSpc>
            </a:pPr>
          </a:p>
          <a:p>
            <a:pPr algn="l" marL="720342" indent="-360171" lvl="1">
              <a:lnSpc>
                <a:spcPts val="4671"/>
              </a:lnSpc>
              <a:buFont typeface="Arial"/>
              <a:buChar char="•"/>
            </a:pPr>
            <a:r>
              <a:rPr lang="en-US" sz="333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Asynchronous Processing</a:t>
            </a:r>
          </a:p>
          <a:p>
            <a:pPr algn="l">
              <a:lnSpc>
                <a:spcPts val="4671"/>
              </a:lnSpc>
            </a:pPr>
          </a:p>
          <a:p>
            <a:pPr algn="l" marL="720342" indent="-360171" lvl="1">
              <a:lnSpc>
                <a:spcPts val="4671"/>
              </a:lnSpc>
              <a:buFont typeface="Arial"/>
              <a:buChar char="•"/>
            </a:pPr>
            <a:r>
              <a:rPr lang="en-US" sz="333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Model Compatibility &amp; Optimization</a:t>
            </a:r>
          </a:p>
          <a:p>
            <a:pPr algn="l">
              <a:lnSpc>
                <a:spcPts val="4671"/>
              </a:lnSpc>
            </a:pPr>
          </a:p>
          <a:p>
            <a:pPr algn="l" marL="720342" indent="-360171" lvl="1">
              <a:lnSpc>
                <a:spcPts val="4671"/>
              </a:lnSpc>
              <a:buFont typeface="Arial"/>
              <a:buChar char="•"/>
            </a:pPr>
            <a:r>
              <a:rPr lang="en-US" sz="333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 Video Rendering Logic</a:t>
            </a:r>
          </a:p>
          <a:p>
            <a:pPr algn="l">
              <a:lnSpc>
                <a:spcPts val="4361"/>
              </a:lnSpc>
            </a:pPr>
          </a:p>
          <a:p>
            <a:pPr algn="l">
              <a:lnSpc>
                <a:spcPts val="436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8956" y="1948590"/>
            <a:ext cx="14862783" cy="6870323"/>
            <a:chOff x="0" y="0"/>
            <a:chExt cx="4808252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222615"/>
            </a:xfrm>
            <a:custGeom>
              <a:avLst/>
              <a:gdLst/>
              <a:ahLst/>
              <a:cxnLst/>
              <a:rect r="r" b="b" t="t" l="l"/>
              <a:pathLst>
                <a:path h="2222615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2116234"/>
            <a:ext cx="9085687" cy="110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FACED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2890" y="2735897"/>
            <a:ext cx="13462219" cy="5673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2"/>
              </a:lnSpc>
            </a:pPr>
          </a:p>
          <a:p>
            <a:pPr algn="l" marL="708606" indent="-354303" lvl="1">
              <a:lnSpc>
                <a:spcPts val="5612"/>
              </a:lnSpc>
              <a:buFont typeface="Arial"/>
              <a:buChar char="•"/>
            </a:pPr>
            <a:r>
              <a:rPr lang="en-US" b="true" sz="32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Load Times:</a:t>
            </a:r>
            <a:r>
              <a:rPr lang="en-US" sz="32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Slow loading due to hardware limitations.</a:t>
            </a:r>
          </a:p>
          <a:p>
            <a:pPr algn="l" marL="708606" indent="-354303" lvl="1">
              <a:lnSpc>
                <a:spcPts val="5612"/>
              </a:lnSpc>
              <a:buFont typeface="Arial"/>
              <a:buChar char="•"/>
            </a:pPr>
            <a:r>
              <a:rPr lang="en-US" b="true" sz="32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Delays: </a:t>
            </a:r>
            <a:r>
              <a:rPr lang="en-US" sz="32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Delays in fetching and rendering video.</a:t>
            </a:r>
          </a:p>
          <a:p>
            <a:pPr algn="l" marL="708606" indent="-354303" lvl="1">
              <a:lnSpc>
                <a:spcPts val="5612"/>
              </a:lnSpc>
              <a:buFont typeface="Arial"/>
              <a:buChar char="•"/>
            </a:pPr>
            <a:r>
              <a:rPr lang="en-US" b="true" sz="32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Audio-Video Sync:</a:t>
            </a:r>
            <a:r>
              <a:rPr lang="en-US" sz="32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Synchronizing independently generated audio and lip movement.</a:t>
            </a:r>
          </a:p>
          <a:p>
            <a:pPr algn="l" marL="708606" indent="-354303" lvl="1">
              <a:lnSpc>
                <a:spcPts val="5612"/>
              </a:lnSpc>
              <a:buFont typeface="Arial"/>
              <a:buChar char="•"/>
            </a:pPr>
            <a:r>
              <a:rPr lang="en-US" b="true" sz="32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Pipeline Bugs:</a:t>
            </a:r>
            <a:r>
              <a:rPr lang="en-US" sz="3282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Debugging issues during cross-model integration.</a:t>
            </a:r>
          </a:p>
          <a:p>
            <a:pPr algn="l">
              <a:lnSpc>
                <a:spcPts val="612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9719" y="2226165"/>
            <a:ext cx="4822468" cy="5734385"/>
            <a:chOff x="0" y="0"/>
            <a:chExt cx="1560115" cy="18551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60115" cy="1855128"/>
            </a:xfrm>
            <a:custGeom>
              <a:avLst/>
              <a:gdLst/>
              <a:ahLst/>
              <a:cxnLst/>
              <a:rect r="r" b="b" t="t" l="l"/>
              <a:pathLst>
                <a:path h="1855128" w="1560115">
                  <a:moveTo>
                    <a:pt x="81875" y="0"/>
                  </a:moveTo>
                  <a:lnTo>
                    <a:pt x="1478240" y="0"/>
                  </a:lnTo>
                  <a:cubicBezTo>
                    <a:pt x="1499954" y="0"/>
                    <a:pt x="1520780" y="8626"/>
                    <a:pt x="1536134" y="23981"/>
                  </a:cubicBezTo>
                  <a:cubicBezTo>
                    <a:pt x="1551489" y="39335"/>
                    <a:pt x="1560115" y="60160"/>
                    <a:pt x="1560115" y="81875"/>
                  </a:cubicBezTo>
                  <a:lnTo>
                    <a:pt x="1560115" y="1773254"/>
                  </a:lnTo>
                  <a:cubicBezTo>
                    <a:pt x="1560115" y="1794968"/>
                    <a:pt x="1551489" y="1815793"/>
                    <a:pt x="1536134" y="1831148"/>
                  </a:cubicBezTo>
                  <a:cubicBezTo>
                    <a:pt x="1520780" y="1846502"/>
                    <a:pt x="1499954" y="1855128"/>
                    <a:pt x="1478240" y="1855128"/>
                  </a:cubicBezTo>
                  <a:lnTo>
                    <a:pt x="81875" y="1855128"/>
                  </a:lnTo>
                  <a:cubicBezTo>
                    <a:pt x="60160" y="1855128"/>
                    <a:pt x="39335" y="1846502"/>
                    <a:pt x="23981" y="1831148"/>
                  </a:cubicBezTo>
                  <a:cubicBezTo>
                    <a:pt x="8626" y="1815793"/>
                    <a:pt x="0" y="1794968"/>
                    <a:pt x="0" y="1773254"/>
                  </a:cubicBezTo>
                  <a:lnTo>
                    <a:pt x="0" y="81875"/>
                  </a:lnTo>
                  <a:cubicBezTo>
                    <a:pt x="0" y="60160"/>
                    <a:pt x="8626" y="39335"/>
                    <a:pt x="23981" y="23981"/>
                  </a:cubicBezTo>
                  <a:cubicBezTo>
                    <a:pt x="39335" y="8626"/>
                    <a:pt x="60160" y="0"/>
                    <a:pt x="8187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560115" cy="19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58356" y="2836782"/>
            <a:ext cx="2745196" cy="2664966"/>
          </a:xfrm>
          <a:custGeom>
            <a:avLst/>
            <a:gdLst/>
            <a:ahLst/>
            <a:cxnLst/>
            <a:rect r="r" b="b" t="t" l="l"/>
            <a:pathLst>
              <a:path h="2664966" w="2745196">
                <a:moveTo>
                  <a:pt x="0" y="0"/>
                </a:moveTo>
                <a:lnTo>
                  <a:pt x="2745195" y="0"/>
                </a:lnTo>
                <a:lnTo>
                  <a:pt x="2745195" y="2664966"/>
                </a:lnTo>
                <a:lnTo>
                  <a:pt x="0" y="2664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131" t="0" r="-4045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32766" y="2226165"/>
            <a:ext cx="4822468" cy="5734385"/>
            <a:chOff x="0" y="0"/>
            <a:chExt cx="1560115" cy="1855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0115" cy="1855128"/>
            </a:xfrm>
            <a:custGeom>
              <a:avLst/>
              <a:gdLst/>
              <a:ahLst/>
              <a:cxnLst/>
              <a:rect r="r" b="b" t="t" l="l"/>
              <a:pathLst>
                <a:path h="1855128" w="1560115">
                  <a:moveTo>
                    <a:pt x="81875" y="0"/>
                  </a:moveTo>
                  <a:lnTo>
                    <a:pt x="1478240" y="0"/>
                  </a:lnTo>
                  <a:cubicBezTo>
                    <a:pt x="1499954" y="0"/>
                    <a:pt x="1520780" y="8626"/>
                    <a:pt x="1536134" y="23981"/>
                  </a:cubicBezTo>
                  <a:cubicBezTo>
                    <a:pt x="1551489" y="39335"/>
                    <a:pt x="1560115" y="60160"/>
                    <a:pt x="1560115" y="81875"/>
                  </a:cubicBezTo>
                  <a:lnTo>
                    <a:pt x="1560115" y="1773254"/>
                  </a:lnTo>
                  <a:cubicBezTo>
                    <a:pt x="1560115" y="1794968"/>
                    <a:pt x="1551489" y="1815793"/>
                    <a:pt x="1536134" y="1831148"/>
                  </a:cubicBezTo>
                  <a:cubicBezTo>
                    <a:pt x="1520780" y="1846502"/>
                    <a:pt x="1499954" y="1855128"/>
                    <a:pt x="1478240" y="1855128"/>
                  </a:cubicBezTo>
                  <a:lnTo>
                    <a:pt x="81875" y="1855128"/>
                  </a:lnTo>
                  <a:cubicBezTo>
                    <a:pt x="60160" y="1855128"/>
                    <a:pt x="39335" y="1846502"/>
                    <a:pt x="23981" y="1831148"/>
                  </a:cubicBezTo>
                  <a:cubicBezTo>
                    <a:pt x="8626" y="1815793"/>
                    <a:pt x="0" y="1794968"/>
                    <a:pt x="0" y="1773254"/>
                  </a:cubicBezTo>
                  <a:lnTo>
                    <a:pt x="0" y="81875"/>
                  </a:lnTo>
                  <a:cubicBezTo>
                    <a:pt x="0" y="60160"/>
                    <a:pt x="8626" y="39335"/>
                    <a:pt x="23981" y="23981"/>
                  </a:cubicBezTo>
                  <a:cubicBezTo>
                    <a:pt x="39335" y="8626"/>
                    <a:pt x="60160" y="0"/>
                    <a:pt x="8187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560115" cy="19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125493" y="2755261"/>
            <a:ext cx="4037014" cy="3027760"/>
          </a:xfrm>
          <a:custGeom>
            <a:avLst/>
            <a:gdLst/>
            <a:ahLst/>
            <a:cxnLst/>
            <a:rect r="r" b="b" t="t" l="l"/>
            <a:pathLst>
              <a:path h="3027760" w="4037014">
                <a:moveTo>
                  <a:pt x="0" y="0"/>
                </a:moveTo>
                <a:lnTo>
                  <a:pt x="4037014" y="0"/>
                </a:lnTo>
                <a:lnTo>
                  <a:pt x="4037014" y="3027761"/>
                </a:lnTo>
                <a:lnTo>
                  <a:pt x="0" y="3027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03145" y="4656227"/>
            <a:ext cx="3669577" cy="265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304513" y="2226165"/>
            <a:ext cx="4822468" cy="5734385"/>
            <a:chOff x="0" y="0"/>
            <a:chExt cx="1560115" cy="18551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60115" cy="1855128"/>
            </a:xfrm>
            <a:custGeom>
              <a:avLst/>
              <a:gdLst/>
              <a:ahLst/>
              <a:cxnLst/>
              <a:rect r="r" b="b" t="t" l="l"/>
              <a:pathLst>
                <a:path h="1855128" w="1560115">
                  <a:moveTo>
                    <a:pt x="81875" y="0"/>
                  </a:moveTo>
                  <a:lnTo>
                    <a:pt x="1478240" y="0"/>
                  </a:lnTo>
                  <a:cubicBezTo>
                    <a:pt x="1499954" y="0"/>
                    <a:pt x="1520780" y="8626"/>
                    <a:pt x="1536134" y="23981"/>
                  </a:cubicBezTo>
                  <a:cubicBezTo>
                    <a:pt x="1551489" y="39335"/>
                    <a:pt x="1560115" y="60160"/>
                    <a:pt x="1560115" y="81875"/>
                  </a:cubicBezTo>
                  <a:lnTo>
                    <a:pt x="1560115" y="1773254"/>
                  </a:lnTo>
                  <a:cubicBezTo>
                    <a:pt x="1560115" y="1794968"/>
                    <a:pt x="1551489" y="1815793"/>
                    <a:pt x="1536134" y="1831148"/>
                  </a:cubicBezTo>
                  <a:cubicBezTo>
                    <a:pt x="1520780" y="1846502"/>
                    <a:pt x="1499954" y="1855128"/>
                    <a:pt x="1478240" y="1855128"/>
                  </a:cubicBezTo>
                  <a:lnTo>
                    <a:pt x="81875" y="1855128"/>
                  </a:lnTo>
                  <a:cubicBezTo>
                    <a:pt x="60160" y="1855128"/>
                    <a:pt x="39335" y="1846502"/>
                    <a:pt x="23981" y="1831148"/>
                  </a:cubicBezTo>
                  <a:cubicBezTo>
                    <a:pt x="8626" y="1815793"/>
                    <a:pt x="0" y="1794968"/>
                    <a:pt x="0" y="1773254"/>
                  </a:cubicBezTo>
                  <a:lnTo>
                    <a:pt x="0" y="81875"/>
                  </a:lnTo>
                  <a:cubicBezTo>
                    <a:pt x="0" y="60160"/>
                    <a:pt x="8626" y="39335"/>
                    <a:pt x="23981" y="23981"/>
                  </a:cubicBezTo>
                  <a:cubicBezTo>
                    <a:pt x="39335" y="8626"/>
                    <a:pt x="60160" y="0"/>
                    <a:pt x="8187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560115" cy="19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342738" y="2625615"/>
            <a:ext cx="2978686" cy="2746487"/>
          </a:xfrm>
          <a:custGeom>
            <a:avLst/>
            <a:gdLst/>
            <a:ahLst/>
            <a:cxnLst/>
            <a:rect r="r" b="b" t="t" l="l"/>
            <a:pathLst>
              <a:path h="2746487" w="2978686">
                <a:moveTo>
                  <a:pt x="0" y="0"/>
                </a:moveTo>
                <a:lnTo>
                  <a:pt x="2978687" y="0"/>
                </a:lnTo>
                <a:lnTo>
                  <a:pt x="2978687" y="2746487"/>
                </a:lnTo>
                <a:lnTo>
                  <a:pt x="0" y="27464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933" t="-10222" r="-35669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19719" y="370128"/>
            <a:ext cx="14043728" cy="113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76"/>
              </a:lnSpc>
            </a:pPr>
            <a:r>
              <a:rPr lang="en-US" sz="62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ROLES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29714" y="5697297"/>
            <a:ext cx="3669577" cy="138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2"/>
              </a:lnSpc>
            </a:pPr>
            <a:r>
              <a:rPr lang="en-US" sz="28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 Creators: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Video Producers and Youtubers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42760" y="5697297"/>
            <a:ext cx="3669577" cy="188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2"/>
              </a:lnSpc>
            </a:pPr>
            <a:r>
              <a:rPr lang="en-US" sz="280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 &amp; Training: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Virtual Tutors and e-learning platform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40647" y="5532557"/>
            <a:ext cx="3582868" cy="221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742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Virtual Assistants:</a:t>
            </a:r>
          </a:p>
          <a:p>
            <a:pPr algn="l">
              <a:lnSpc>
                <a:spcPts val="3429"/>
              </a:lnSpc>
            </a:pPr>
            <a:r>
              <a:rPr lang="en-US" sz="244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AI chatbots, customer service avatars, and metaverse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7684" y="2610822"/>
            <a:ext cx="10252632" cy="503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b="true" sz="170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DAGo6Ux3F50</dc:identifier>
  <dcterms:modified xsi:type="dcterms:W3CDTF">2011-08-01T06:04:30Z</dcterms:modified>
  <cp:revision>1</cp:revision>
  <dc:title>avatar-ai</dc:title>
</cp:coreProperties>
</file>