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89" r:id="rId7"/>
    <p:sldId id="29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D0BAC-1C17-447F-9535-EDF4D648A879}" v="49" dt="2025-05-29T15:05:30.183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shma Gurram" userId="05893c268f7256bd" providerId="LiveId" clId="{0FFD0BAC-1C17-447F-9535-EDF4D648A879}"/>
    <pc:docChg chg="undo redo custSel addSld modSld">
      <pc:chgData name="Sreeshma Gurram" userId="05893c268f7256bd" providerId="LiveId" clId="{0FFD0BAC-1C17-447F-9535-EDF4D648A879}" dt="2025-05-29T15:15:34.741" v="804" actId="1036"/>
      <pc:docMkLst>
        <pc:docMk/>
      </pc:docMkLst>
      <pc:sldChg chg="modSp mod">
        <pc:chgData name="Sreeshma Gurram" userId="05893c268f7256bd" providerId="LiveId" clId="{0FFD0BAC-1C17-447F-9535-EDF4D648A879}" dt="2025-05-29T15:15:34.741" v="804" actId="1036"/>
        <pc:sldMkLst>
          <pc:docMk/>
          <pc:sldMk cId="1642425379" sldId="256"/>
        </pc:sldMkLst>
        <pc:spChg chg="mod">
          <ac:chgData name="Sreeshma Gurram" userId="05893c268f7256bd" providerId="LiveId" clId="{0FFD0BAC-1C17-447F-9535-EDF4D648A879}" dt="2025-05-29T14:51:22.727" v="61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Sreeshma Gurram" userId="05893c268f7256bd" providerId="LiveId" clId="{0FFD0BAC-1C17-447F-9535-EDF4D648A879}" dt="2025-05-29T14:48:09.920" v="23" actId="2711"/>
          <ac:spMkLst>
            <pc:docMk/>
            <pc:sldMk cId="1642425379" sldId="256"/>
            <ac:spMk id="5" creationId="{6839BF79-F390-C0B3-03E1-D01C1DDB89F3}"/>
          </ac:spMkLst>
        </pc:spChg>
        <pc:picChg chg="mod">
          <ac:chgData name="Sreeshma Gurram" userId="05893c268f7256bd" providerId="LiveId" clId="{0FFD0BAC-1C17-447F-9535-EDF4D648A879}" dt="2025-05-29T15:15:34.741" v="804" actId="1036"/>
          <ac:picMkLst>
            <pc:docMk/>
            <pc:sldMk cId="1642425379" sldId="256"/>
            <ac:picMk id="8" creationId="{E95E6659-8E92-B625-AEEF-DFBA71C8FD6A}"/>
          </ac:picMkLst>
        </pc:picChg>
      </pc:sldChg>
      <pc:sldChg chg="modSp mod">
        <pc:chgData name="Sreeshma Gurram" userId="05893c268f7256bd" providerId="LiveId" clId="{0FFD0BAC-1C17-447F-9535-EDF4D648A879}" dt="2025-05-29T14:47:56.036" v="21" actId="2711"/>
        <pc:sldMkLst>
          <pc:docMk/>
          <pc:sldMk cId="1593920805" sldId="262"/>
        </pc:sldMkLst>
        <pc:spChg chg="mod">
          <ac:chgData name="Sreeshma Gurram" userId="05893c268f7256bd" providerId="LiveId" clId="{0FFD0BAC-1C17-447F-9535-EDF4D648A879}" dt="2025-05-29T14:47:56.036" v="21" actId="2711"/>
          <ac:spMkLst>
            <pc:docMk/>
            <pc:sldMk cId="1593920805" sldId="262"/>
            <ac:spMk id="6" creationId="{7E7D4C34-22A0-4D54-A07D-E1E9A11463E5}"/>
          </ac:spMkLst>
        </pc:spChg>
        <pc:spChg chg="mod">
          <ac:chgData name="Sreeshma Gurram" userId="05893c268f7256bd" providerId="LiveId" clId="{0FFD0BAC-1C17-447F-9535-EDF4D648A879}" dt="2025-05-29T14:46:40.493" v="6" actId="2711"/>
          <ac:spMkLst>
            <pc:docMk/>
            <pc:sldMk cId="1593920805" sldId="262"/>
            <ac:spMk id="7" creationId="{301D392D-FB66-47A0-B628-5ADE822A2CFF}"/>
          </ac:spMkLst>
        </pc:spChg>
        <pc:spChg chg="mod">
          <ac:chgData name="Sreeshma Gurram" userId="05893c268f7256bd" providerId="LiveId" clId="{0FFD0BAC-1C17-447F-9535-EDF4D648A879}" dt="2025-05-29T14:47:40.787" v="18" actId="14100"/>
          <ac:spMkLst>
            <pc:docMk/>
            <pc:sldMk cId="1593920805" sldId="262"/>
            <ac:spMk id="8" creationId="{51C26CE0-2506-4B44-A26F-C12BFA5B18B5}"/>
          </ac:spMkLst>
        </pc:spChg>
        <pc:spChg chg="mod">
          <ac:chgData name="Sreeshma Gurram" userId="05893c268f7256bd" providerId="LiveId" clId="{0FFD0BAC-1C17-447F-9535-EDF4D648A879}" dt="2025-05-29T14:47:45.424" v="20" actId="2711"/>
          <ac:spMkLst>
            <pc:docMk/>
            <pc:sldMk cId="1593920805" sldId="262"/>
            <ac:spMk id="9" creationId="{868F40F8-BF35-45E9-B3DD-5436362D746E}"/>
          </ac:spMkLst>
        </pc:spChg>
      </pc:sldChg>
      <pc:sldChg chg="addSp delSp modSp new mod">
        <pc:chgData name="Sreeshma Gurram" userId="05893c268f7256bd" providerId="LiveId" clId="{0FFD0BAC-1C17-447F-9535-EDF4D648A879}" dt="2025-05-29T15:15:21.051" v="803" actId="1076"/>
        <pc:sldMkLst>
          <pc:docMk/>
          <pc:sldMk cId="1158664481" sldId="290"/>
        </pc:sldMkLst>
        <pc:spChg chg="add del mod">
          <ac:chgData name="Sreeshma Gurram" userId="05893c268f7256bd" providerId="LiveId" clId="{0FFD0BAC-1C17-447F-9535-EDF4D648A879}" dt="2025-05-29T14:58:13.195" v="507" actId="21"/>
          <ac:spMkLst>
            <pc:docMk/>
            <pc:sldMk cId="1158664481" sldId="290"/>
            <ac:spMk id="2" creationId="{B08774C9-8699-B6E1-AF22-E740E3833B76}"/>
          </ac:spMkLst>
        </pc:spChg>
        <pc:spChg chg="add del mod">
          <ac:chgData name="Sreeshma Gurram" userId="05893c268f7256bd" providerId="LiveId" clId="{0FFD0BAC-1C17-447F-9535-EDF4D648A879}" dt="2025-05-29T15:15:11.447" v="802" actId="14100"/>
          <ac:spMkLst>
            <pc:docMk/>
            <pc:sldMk cId="1158664481" sldId="290"/>
            <ac:spMk id="3" creationId="{BA55FE56-B3CD-D6E4-C041-3196429FCAE3}"/>
          </ac:spMkLst>
        </pc:spChg>
        <pc:spChg chg="add del">
          <ac:chgData name="Sreeshma Gurram" userId="05893c268f7256bd" providerId="LiveId" clId="{0FFD0BAC-1C17-447F-9535-EDF4D648A879}" dt="2025-05-29T14:58:15.813" v="514" actId="21"/>
          <ac:spMkLst>
            <pc:docMk/>
            <pc:sldMk cId="1158664481" sldId="290"/>
            <ac:spMk id="4" creationId="{B12A83BE-68BD-3A87-8579-3F82FE2DA334}"/>
          </ac:spMkLst>
        </pc:spChg>
        <pc:spChg chg="add del">
          <ac:chgData name="Sreeshma Gurram" userId="05893c268f7256bd" providerId="LiveId" clId="{0FFD0BAC-1C17-447F-9535-EDF4D648A879}" dt="2025-05-29T14:58:15.247" v="513" actId="21"/>
          <ac:spMkLst>
            <pc:docMk/>
            <pc:sldMk cId="1158664481" sldId="290"/>
            <ac:spMk id="5" creationId="{054E85EB-BD43-6090-3503-FB2DB1BD2870}"/>
          </ac:spMkLst>
        </pc:spChg>
        <pc:spChg chg="add mod">
          <ac:chgData name="Sreeshma Gurram" userId="05893c268f7256bd" providerId="LiveId" clId="{0FFD0BAC-1C17-447F-9535-EDF4D648A879}" dt="2025-05-29T14:49:33.189" v="39"/>
          <ac:spMkLst>
            <pc:docMk/>
            <pc:sldMk cId="1158664481" sldId="290"/>
            <ac:spMk id="7" creationId="{738F9E6D-2CE8-4100-90D6-56B414DB3695}"/>
          </ac:spMkLst>
        </pc:spChg>
        <pc:spChg chg="add mod">
          <ac:chgData name="Sreeshma Gurram" userId="05893c268f7256bd" providerId="LiveId" clId="{0FFD0BAC-1C17-447F-9535-EDF4D648A879}" dt="2025-05-29T15:15:21.051" v="803" actId="1076"/>
          <ac:spMkLst>
            <pc:docMk/>
            <pc:sldMk cId="1158664481" sldId="290"/>
            <ac:spMk id="8" creationId="{A9988F15-11BE-7F42-778B-DE962CD74952}"/>
          </ac:spMkLst>
        </pc:spChg>
        <pc:spChg chg="add del mod">
          <ac:chgData name="Sreeshma Gurram" userId="05893c268f7256bd" providerId="LiveId" clId="{0FFD0BAC-1C17-447F-9535-EDF4D648A879}" dt="2025-05-29T14:58:13.357" v="508" actId="21"/>
          <ac:spMkLst>
            <pc:docMk/>
            <pc:sldMk cId="1158664481" sldId="290"/>
            <ac:spMk id="10" creationId="{8B8CCA8F-4A6A-DDF0-D0BB-167890A7CE03}"/>
          </ac:spMkLst>
        </pc:spChg>
        <pc:spChg chg="add del mod">
          <ac:chgData name="Sreeshma Gurram" userId="05893c268f7256bd" providerId="LiveId" clId="{0FFD0BAC-1C17-447F-9535-EDF4D648A879}" dt="2025-05-29T14:58:13.665" v="509" actId="21"/>
          <ac:spMkLst>
            <pc:docMk/>
            <pc:sldMk cId="1158664481" sldId="290"/>
            <ac:spMk id="11" creationId="{8B8CCA8F-4A6A-DDF0-D0BB-167890A7CE03}"/>
          </ac:spMkLst>
        </pc:spChg>
        <pc:spChg chg="add mod">
          <ac:chgData name="Sreeshma Gurram" userId="05893c268f7256bd" providerId="LiveId" clId="{0FFD0BAC-1C17-447F-9535-EDF4D648A879}" dt="2025-05-29T14:56:49.315" v="475"/>
          <ac:spMkLst>
            <pc:docMk/>
            <pc:sldMk cId="1158664481" sldId="290"/>
            <ac:spMk id="13" creationId="{B12A83BE-68BD-3A87-8579-3F82FE2DA334}"/>
          </ac:spMkLst>
        </pc:spChg>
        <pc:picChg chg="add mod">
          <ac:chgData name="Sreeshma Gurram" userId="05893c268f7256bd" providerId="LiveId" clId="{0FFD0BAC-1C17-447F-9535-EDF4D648A879}" dt="2025-05-29T14:55:34.779" v="168" actId="14100"/>
          <ac:picMkLst>
            <pc:docMk/>
            <pc:sldMk cId="1158664481" sldId="290"/>
            <ac:picMk id="12" creationId="{25F485A9-C414-8F0D-9A48-CD027714BFB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25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987552"/>
            <a:ext cx="9211056" cy="2441448"/>
          </a:xfrm>
        </p:spPr>
        <p:txBody>
          <a:bodyPr/>
          <a:lstStyle/>
          <a:p>
            <a:br>
              <a:rPr lang="en-US" sz="4500" b="1" u="sng" dirty="0"/>
            </a:br>
            <a:br>
              <a:rPr lang="en-US" sz="4500" b="1" u="sng" dirty="0"/>
            </a:br>
            <a:br>
              <a:rPr lang="en-US" sz="4500" b="1" u="sng" dirty="0"/>
            </a:br>
            <a:br>
              <a:rPr lang="en-US" sz="4500" b="1" u="sng" dirty="0"/>
            </a:br>
            <a:br>
              <a:rPr lang="en-US" sz="4500" b="1" u="sng" dirty="0"/>
            </a:br>
            <a:br>
              <a:rPr lang="en-US" sz="4500" b="1" u="sng" dirty="0"/>
            </a:br>
            <a:br>
              <a:rPr lang="en-US" sz="4500" b="1" u="sng" dirty="0"/>
            </a:br>
            <a:br>
              <a:rPr lang="en-US" sz="4500" b="1" u="sng" dirty="0"/>
            </a:br>
            <a:br>
              <a:rPr lang="en-US" sz="4500" b="1" u="sng" dirty="0"/>
            </a:br>
            <a:br>
              <a:rPr lang="en-US" sz="4500" b="1" u="sng" dirty="0"/>
            </a:br>
            <a:br>
              <a:rPr lang="en-US" sz="4500" b="1" u="sng" dirty="0"/>
            </a:br>
            <a:br>
              <a:rPr lang="en-US" sz="4500" b="1" u="sng" dirty="0"/>
            </a:br>
            <a:br>
              <a:rPr lang="en-US" sz="4500" b="1" u="sng" dirty="0"/>
            </a:br>
            <a:br>
              <a:rPr lang="en-US" sz="4500" b="1" u="sng" dirty="0"/>
            </a:br>
            <a:br>
              <a:rPr lang="en-US" sz="4500" b="1" u="sng" dirty="0"/>
            </a:br>
            <a:r>
              <a:rPr lang="en-US" sz="45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AVATARLAB</a:t>
            </a:r>
            <a:r>
              <a:rPr lang="en-US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IN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Powered                      Talking Avatars</a:t>
            </a:r>
            <a:br>
              <a:rPr lang="en-IN" sz="4500" dirty="0"/>
            </a:b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1271110"/>
          </a:xfrm>
        </p:spPr>
        <p:txBody>
          <a:bodyPr>
            <a:noAutofit/>
          </a:bodyPr>
          <a:lstStyle/>
          <a:p>
            <a:pPr algn="r"/>
            <a:r>
              <a:rPr lang="en-US" sz="2000" dirty="0"/>
              <a:t>                                                 - </a:t>
            </a:r>
            <a:r>
              <a:rPr lang="en-US" sz="2000" dirty="0" err="1"/>
              <a:t>G.Sreeshma</a:t>
            </a:r>
            <a:r>
              <a:rPr lang="en-US" sz="2000" dirty="0"/>
              <a:t> </a:t>
            </a:r>
          </a:p>
          <a:p>
            <a:pPr algn="r"/>
            <a:r>
              <a:rPr lang="en-US" sz="2000" dirty="0"/>
              <a:t>                                                  23BD1A059T</a:t>
            </a:r>
          </a:p>
          <a:p>
            <a:pPr algn="r"/>
            <a:r>
              <a:rPr lang="en-US" sz="2000" dirty="0"/>
              <a:t>G359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39BF79-F390-C0B3-03E1-D01C1DDB89F3}"/>
              </a:ext>
            </a:extLst>
          </p:cNvPr>
          <p:cNvSpPr txBox="1"/>
          <p:nvPr/>
        </p:nvSpPr>
        <p:spPr>
          <a:xfrm>
            <a:off x="420624" y="1975104"/>
            <a:ext cx="1082649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2000" b="1" dirty="0">
              <a:latin typeface="+mj-lt"/>
            </a:endParaRPr>
          </a:p>
          <a:p>
            <a:pPr>
              <a:buNone/>
            </a:pPr>
            <a:endParaRPr lang="en-US" sz="2000" b="1" dirty="0">
              <a:latin typeface="+mj-lt"/>
            </a:endParaRPr>
          </a:p>
          <a:p>
            <a:pPr>
              <a:buNone/>
            </a:pPr>
            <a:endParaRPr lang="en-US" sz="2000" b="1" dirty="0">
              <a:latin typeface="+mj-lt"/>
            </a:endParaRPr>
          </a:p>
          <a:p>
            <a:pPr>
              <a:buNone/>
            </a:pPr>
            <a:endParaRPr lang="en-US" sz="2000" b="1" dirty="0">
              <a:latin typeface="+mj-lt"/>
            </a:endParaRPr>
          </a:p>
          <a:p>
            <a:pPr>
              <a:buNone/>
            </a:pPr>
            <a:endParaRPr lang="en-US" sz="2000" b="1" dirty="0">
              <a:latin typeface="+mj-lt"/>
            </a:endParaRPr>
          </a:p>
          <a:p>
            <a:pPr>
              <a:buNone/>
            </a:pPr>
            <a:endParaRPr lang="en-US" sz="2000" b="1" dirty="0">
              <a:latin typeface="+mj-lt"/>
            </a:endParaRPr>
          </a:p>
          <a:p>
            <a:pPr>
              <a:buNone/>
            </a:pPr>
            <a:r>
              <a:rPr lang="en-US" sz="2000" b="1" dirty="0">
                <a:latin typeface="+mj-lt"/>
              </a:rPr>
              <a:t>Project Overview</a:t>
            </a:r>
            <a:endParaRPr lang="en-US" sz="20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 Objective:</a:t>
            </a:r>
          </a:p>
          <a:p>
            <a:r>
              <a:rPr lang="en-US" sz="2000" b="1" dirty="0"/>
              <a:t>    </a:t>
            </a:r>
            <a:r>
              <a:rPr lang="en-US" sz="2000" dirty="0"/>
              <a:t> Develop an AI-powered animation pipeline that converts text into realistic talking head      videos.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 Core Technologies:</a:t>
            </a:r>
            <a:r>
              <a:rPr lang="en-US" sz="2000" dirty="0">
                <a:latin typeface="+mj-lt"/>
              </a:rPr>
              <a:t> </a:t>
            </a:r>
          </a:p>
          <a:p>
            <a:r>
              <a:rPr lang="en-US" sz="2000" dirty="0">
                <a:latin typeface="+mj-lt"/>
              </a:rPr>
              <a:t>      </a:t>
            </a:r>
            <a:r>
              <a:rPr lang="en-US" sz="2000" dirty="0" err="1"/>
              <a:t>Sadtalker</a:t>
            </a:r>
            <a:r>
              <a:rPr lang="en-US" sz="2000" dirty="0"/>
              <a:t> for facial animation, XTTS  for speech synthesis.    </a:t>
            </a:r>
            <a:r>
              <a:rPr lang="en-US" sz="2000" dirty="0">
                <a:latin typeface="+mj-lt"/>
              </a:rPr>
              <a:t>                                                                          </a:t>
            </a:r>
            <a:endParaRPr lang="en-US" sz="2500" dirty="0">
              <a:latin typeface="+mj-lt"/>
            </a:endParaRPr>
          </a:p>
          <a:p>
            <a:endParaRPr lang="en-IN" dirty="0">
              <a:latin typeface="+mj-lt"/>
            </a:endParaRPr>
          </a:p>
        </p:txBody>
      </p:sp>
      <p:pic>
        <p:nvPicPr>
          <p:cNvPr id="8" name="videp">
            <a:hlinkClick r:id="" action="ppaction://media"/>
            <a:extLst>
              <a:ext uri="{FF2B5EF4-FFF2-40B4-BE49-F238E27FC236}">
                <a16:creationId xmlns:a16="http://schemas.microsoft.com/office/drawing/2014/main" id="{E95E6659-8E92-B625-AEEF-DFBA71C8FD6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18500" r="18469"/>
          <a:stretch/>
        </p:blipFill>
        <p:spPr>
          <a:xfrm>
            <a:off x="7701280" y="611632"/>
            <a:ext cx="4070096" cy="30394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1B6845-008E-A8B9-794F-2B5814E59CA9}"/>
              </a:ext>
            </a:extLst>
          </p:cNvPr>
          <p:cNvSpPr txBox="1"/>
          <p:nvPr/>
        </p:nvSpPr>
        <p:spPr>
          <a:xfrm>
            <a:off x="8698484" y="505302"/>
            <a:ext cx="207568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/>
              <a:t>Sample Video</a:t>
            </a: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4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5802"/>
            <a:ext cx="8421688" cy="1022468"/>
          </a:xfrm>
        </p:spPr>
        <p:txBody>
          <a:bodyPr/>
          <a:lstStyle/>
          <a:p>
            <a:r>
              <a:rPr lang="en-US" dirty="0"/>
              <a:t>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883313"/>
            <a:ext cx="4031945" cy="4428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Coqui XTTS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5885" y="1326139"/>
            <a:ext cx="4031030" cy="128904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XTTS is a multilingual, zero-shot text-to-speech model that can clone voices using just a short audio sample.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6158" y="883313"/>
            <a:ext cx="4032319" cy="442826"/>
          </a:xfrm>
        </p:spPr>
        <p:txBody>
          <a:bodyPr>
            <a:norm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SADTALKER</a:t>
            </a:r>
          </a:p>
          <a:p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29175" y="1326140"/>
            <a:ext cx="4031030" cy="1341158"/>
          </a:xfrm>
        </p:spPr>
        <p:txBody>
          <a:bodyPr>
            <a:noAutofit/>
          </a:bodyPr>
          <a:lstStyle/>
          <a:p>
            <a:r>
              <a:rPr lang="en-US" sz="2000" dirty="0" err="1"/>
              <a:t>SadTalker</a:t>
            </a:r>
            <a:r>
              <a:rPr lang="en-US" sz="2000" dirty="0"/>
              <a:t> is an AI driven talking head generation model that creates realistic facial animations from a still image &amp; an audio clip.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61085" y="3255264"/>
            <a:ext cx="4256759" cy="2971800"/>
          </a:xfrm>
        </p:spPr>
        <p:txBody>
          <a:bodyPr>
            <a:normAutofit/>
          </a:bodyPr>
          <a:lstStyle/>
          <a:p>
            <a:r>
              <a:rPr lang="en-US" u="sng" dirty="0"/>
              <a:t>Why XXTS Over Small-E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Small-E only needs </a:t>
            </a:r>
            <a:r>
              <a:rPr lang="en-US" sz="1600" b="1" dirty="0">
                <a:latin typeface="+mn-lt"/>
              </a:rPr>
              <a:t>text</a:t>
            </a:r>
            <a:r>
              <a:rPr lang="en-US" sz="1600" dirty="0">
                <a:latin typeface="+mn-lt"/>
              </a:rPr>
              <a:t> as input, no reference audio where as XTTS can have both </a:t>
            </a:r>
            <a:r>
              <a:rPr lang="en-US" sz="1600" b="1" dirty="0">
                <a:latin typeface="+mn-lt"/>
              </a:rPr>
              <a:t>text and audio</a:t>
            </a:r>
            <a:r>
              <a:rPr lang="en-US" sz="1600" dirty="0">
                <a:latin typeface="+mn-lt"/>
              </a:rPr>
              <a:t> as input.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Small-E requires </a:t>
            </a:r>
            <a:r>
              <a:rPr lang="en-US" sz="1600" b="1" dirty="0">
                <a:latin typeface="+mn-lt"/>
              </a:rPr>
              <a:t>training</a:t>
            </a:r>
            <a:r>
              <a:rPr lang="en-US" sz="1600" dirty="0">
                <a:latin typeface="+mn-lt"/>
              </a:rPr>
              <a:t> for each new speaker but that’s now the case with XTTS.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XTTS can also handle </a:t>
            </a:r>
            <a:r>
              <a:rPr lang="en-US" sz="1600" b="1" dirty="0">
                <a:latin typeface="+mn-lt"/>
              </a:rPr>
              <a:t>multilingual text input</a:t>
            </a:r>
            <a:r>
              <a:rPr lang="en-US" sz="1600" dirty="0">
                <a:latin typeface="+mn-lt"/>
              </a:rPr>
              <a:t> or cross-lingual text inputs.</a:t>
            </a:r>
          </a:p>
          <a:p>
            <a:pPr algn="l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261085" y="2744470"/>
            <a:ext cx="4287062" cy="684530"/>
          </a:xfrm>
        </p:spPr>
        <p:txBody>
          <a:bodyPr>
            <a:normAutofit/>
          </a:bodyPr>
          <a:lstStyle/>
          <a:p>
            <a:r>
              <a:rPr lang="en-US" sz="1900" b="1" dirty="0"/>
              <a:t>Input : Text , Reference Audio</a:t>
            </a:r>
          </a:p>
          <a:p>
            <a:endParaRPr lang="en-US" sz="1900" b="1" dirty="0"/>
          </a:p>
          <a:p>
            <a:endParaRPr lang="en-US" sz="19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06159" y="3255264"/>
            <a:ext cx="4806138" cy="2971800"/>
          </a:xfrm>
        </p:spPr>
        <p:txBody>
          <a:bodyPr>
            <a:normAutofit/>
          </a:bodyPr>
          <a:lstStyle/>
          <a:p>
            <a:r>
              <a:rPr lang="en-US" u="sng" dirty="0">
                <a:latin typeface="+mj-lt"/>
              </a:rPr>
              <a:t>Why </a:t>
            </a:r>
            <a:r>
              <a:rPr lang="en-US" u="sng" dirty="0" err="1">
                <a:latin typeface="+mj-lt"/>
              </a:rPr>
              <a:t>Sadtalker</a:t>
            </a:r>
            <a:r>
              <a:rPr lang="en-US" u="sng" dirty="0">
                <a:latin typeface="+mj-lt"/>
              </a:rPr>
              <a:t> over </a:t>
            </a:r>
            <a:r>
              <a:rPr lang="en-US" u="sng" dirty="0" err="1">
                <a:latin typeface="+mj-lt"/>
              </a:rPr>
              <a:t>Difftalk</a:t>
            </a:r>
            <a:endParaRPr lang="en-US" u="sng" dirty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Unlike </a:t>
            </a:r>
            <a:r>
              <a:rPr lang="en-US" sz="1600" dirty="0" err="1">
                <a:latin typeface="+mn-lt"/>
              </a:rPr>
              <a:t>DiffTalk</a:t>
            </a:r>
            <a:r>
              <a:rPr lang="en-US" sz="1600" dirty="0">
                <a:latin typeface="+mn-lt"/>
              </a:rPr>
              <a:t> which often requires </a:t>
            </a:r>
            <a:r>
              <a:rPr lang="en-US" sz="1600" b="1" dirty="0">
                <a:latin typeface="+mn-lt"/>
              </a:rPr>
              <a:t>specific identity modeling </a:t>
            </a:r>
            <a:r>
              <a:rPr lang="en-US" sz="1600" dirty="0">
                <a:latin typeface="+mn-lt"/>
              </a:rPr>
              <a:t>(e.g., with 3DMMs), </a:t>
            </a:r>
            <a:r>
              <a:rPr lang="en-US" sz="1600" dirty="0" err="1">
                <a:latin typeface="+mn-lt"/>
              </a:rPr>
              <a:t>SadTalker</a:t>
            </a:r>
            <a:r>
              <a:rPr lang="en-US" sz="1600" dirty="0">
                <a:latin typeface="+mn-lt"/>
              </a:rPr>
              <a:t> only needs a </a:t>
            </a:r>
            <a:r>
              <a:rPr lang="en-US" sz="1600" b="1" dirty="0">
                <a:latin typeface="+mn-lt"/>
              </a:rPr>
              <a:t>single reference image</a:t>
            </a:r>
            <a:r>
              <a:rPr lang="en-US" sz="1600" dirty="0">
                <a:latin typeface="+mn-lt"/>
              </a:rPr>
              <a:t> to generate high-quality animation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u="sng" dirty="0" err="1">
                <a:latin typeface="+mn-lt"/>
              </a:rPr>
              <a:t>Sadtalker</a:t>
            </a:r>
            <a:r>
              <a:rPr lang="en-US" sz="1600" u="sng" dirty="0">
                <a:latin typeface="+mn-lt"/>
              </a:rPr>
              <a:t> Produces </a:t>
            </a:r>
            <a:r>
              <a:rPr lang="en-US" sz="1600" b="1" dirty="0">
                <a:latin typeface="+mn-lt"/>
              </a:rPr>
              <a:t>natural, dynamic head pose &amp; facial expressions</a:t>
            </a:r>
            <a:r>
              <a:rPr lang="en-US" sz="1600" dirty="0">
                <a:latin typeface="+mn-lt"/>
              </a:rPr>
              <a:t>, not just lip-sync.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u="sng" dirty="0" err="1">
                <a:latin typeface="+mn-lt"/>
              </a:rPr>
              <a:t>Difftalker</a:t>
            </a:r>
            <a:r>
              <a:rPr lang="en-US" sz="1600" u="sng" dirty="0">
                <a:latin typeface="+mn-lt"/>
              </a:rPr>
              <a:t> is </a:t>
            </a:r>
            <a:r>
              <a:rPr lang="en-US" sz="1600" b="1" u="sng" dirty="0">
                <a:latin typeface="+mn-lt"/>
              </a:rPr>
              <a:t>m</a:t>
            </a:r>
            <a:r>
              <a:rPr lang="en-IN" sz="1600" b="1" dirty="0">
                <a:latin typeface="+mn-lt"/>
              </a:rPr>
              <a:t>ore complex,</a:t>
            </a:r>
            <a:r>
              <a:rPr lang="en-IN" sz="1600" dirty="0">
                <a:latin typeface="+mn-lt"/>
              </a:rPr>
              <a:t> computationally heavy</a:t>
            </a:r>
            <a:endParaRPr lang="en-US" sz="1600" u="sng" dirty="0">
              <a:latin typeface="+mn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500" u="sng" dirty="0">
              <a:latin typeface="+mj-lt"/>
            </a:endParaRPr>
          </a:p>
          <a:p>
            <a:endParaRPr lang="en-US" sz="1500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14134" y="2744470"/>
            <a:ext cx="4998162" cy="494941"/>
          </a:xfrm>
        </p:spPr>
        <p:txBody>
          <a:bodyPr>
            <a:normAutofit/>
          </a:bodyPr>
          <a:lstStyle/>
          <a:p>
            <a:r>
              <a:rPr lang="en-US" sz="2000" b="1" dirty="0"/>
              <a:t>Input : Image , Audio</a:t>
            </a:r>
          </a:p>
          <a:p>
            <a:endParaRPr lang="en-US" sz="1500" u="sng" dirty="0">
              <a:latin typeface="+mj-lt"/>
            </a:endParaRP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35224" y="563526"/>
            <a:ext cx="6097658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3000" b="1" dirty="0"/>
              <a:t>TECH STACK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25296" y="1261873"/>
            <a:ext cx="10128503" cy="5032602"/>
          </a:xfrm>
        </p:spPr>
        <p:txBody>
          <a:bodyPr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latin typeface="+mj-lt"/>
              </a:rPr>
              <a:t>React (Frontend):</a:t>
            </a:r>
            <a:r>
              <a:rPr lang="en-IN" sz="2000" dirty="0">
                <a:latin typeface="+mj-lt"/>
              </a:rPr>
              <a:t> </a:t>
            </a:r>
            <a:r>
              <a:rPr lang="en-US" sz="1800" dirty="0"/>
              <a:t>Powers the interactive user interface, managing component rendering, user interactions, state management, and routing to ensure a seamless user experience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IN" sz="2000" dirty="0">
              <a:latin typeface="+mj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latin typeface="+mj-lt"/>
              </a:rPr>
              <a:t>Node.js (Backend):</a:t>
            </a:r>
            <a:r>
              <a:rPr lang="en-US" sz="1800" dirty="0"/>
              <a:t>Acts as the central gateway for frontend requests. It handles file uploads, manages user authentication, communicates with </a:t>
            </a:r>
            <a:r>
              <a:rPr lang="en-US" sz="1800" dirty="0" err="1"/>
              <a:t>FastAPI</a:t>
            </a:r>
            <a:r>
              <a:rPr lang="en-US" sz="1800" dirty="0"/>
              <a:t>-based AI services, and interacts with the MongoDB database</a:t>
            </a:r>
            <a:endParaRPr lang="en-IN" sz="18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+mj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 err="1">
                <a:latin typeface="+mj-lt"/>
              </a:rPr>
              <a:t>FastAPI</a:t>
            </a:r>
            <a:r>
              <a:rPr lang="en-IN" sz="2000" b="1" dirty="0">
                <a:latin typeface="+mj-lt"/>
              </a:rPr>
              <a:t> (AI Backend):</a:t>
            </a:r>
            <a:r>
              <a:rPr lang="en-IN" sz="2000" dirty="0">
                <a:latin typeface="+mj-lt"/>
              </a:rPr>
              <a:t> </a:t>
            </a:r>
            <a:r>
              <a:rPr lang="en-US" sz="1900" dirty="0"/>
              <a:t>Hosts and manages the AI models such as </a:t>
            </a:r>
            <a:r>
              <a:rPr lang="en-US" sz="1900" b="1" dirty="0"/>
              <a:t>Coqui TTS</a:t>
            </a:r>
            <a:r>
              <a:rPr lang="en-US" sz="1900" dirty="0"/>
              <a:t> and </a:t>
            </a:r>
            <a:r>
              <a:rPr lang="en-US" sz="1900" b="1" dirty="0" err="1"/>
              <a:t>SadTalker</a:t>
            </a:r>
            <a:r>
              <a:rPr lang="en-US" sz="1900" dirty="0"/>
              <a:t>. Responsible for audio-video processing and directly uploading generated videos to </a:t>
            </a:r>
            <a:r>
              <a:rPr lang="en-US" sz="1900" dirty="0" err="1"/>
              <a:t>Cloudinary</a:t>
            </a:r>
            <a:r>
              <a:rPr lang="en-US" sz="1900" dirty="0"/>
              <a:t>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IN" sz="1900" dirty="0">
              <a:latin typeface="+mj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>
                <a:latin typeface="+mj-lt"/>
              </a:rPr>
              <a:t>MongoDB (Database):</a:t>
            </a:r>
            <a:r>
              <a:rPr lang="en-US" sz="1900" dirty="0"/>
              <a:t>Stores user-related data and metadata, including </a:t>
            </a:r>
            <a:r>
              <a:rPr lang="en-US" sz="1900" dirty="0" err="1"/>
              <a:t>Cloudinary</a:t>
            </a:r>
            <a:r>
              <a:rPr lang="en-US" sz="1900" dirty="0"/>
              <a:t> video URLs and generation timestamps, supporting features like video history &amp; download tracking.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IN" sz="2000" dirty="0">
              <a:latin typeface="+mj-l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IN" sz="2000" b="1" dirty="0" err="1">
                <a:latin typeface="+mj-lt"/>
              </a:rPr>
              <a:t>Cloudinary</a:t>
            </a:r>
            <a:r>
              <a:rPr lang="en-IN" sz="2000" b="1" dirty="0">
                <a:latin typeface="+mj-lt"/>
              </a:rPr>
              <a:t> (Cloud Media Storage &amp; CDN</a:t>
            </a:r>
            <a:r>
              <a:rPr lang="en-IN" sz="2100" b="1" dirty="0">
                <a:latin typeface="+mj-lt"/>
              </a:rPr>
              <a:t>):</a:t>
            </a:r>
            <a:r>
              <a:rPr lang="en-IN" sz="2100" dirty="0">
                <a:latin typeface="+mj-lt"/>
              </a:rPr>
              <a:t> </a:t>
            </a:r>
            <a:r>
              <a:rPr lang="en-US" sz="1900" dirty="0"/>
              <a:t>Handles storage and delivery of generated videos using a global CDN, enabling fast and reliable access to large media files while solving performance and bandwidth challenges</a:t>
            </a:r>
            <a:endParaRPr lang="en-US" sz="1900" dirty="0">
              <a:latin typeface="+mj-lt"/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2B804-FF59-6A84-3C84-CFA860B9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50" y="1318147"/>
            <a:ext cx="635509" cy="576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6A345-E65E-190F-5879-EAA9E8993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50" y="2284415"/>
            <a:ext cx="707421" cy="7200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B47525-D48F-E7B2-4F46-C61A7AA28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50" y="3277123"/>
            <a:ext cx="707421" cy="6979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6DFB76-7D3F-7B5C-6096-8ACF5F73A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85" y="4177689"/>
            <a:ext cx="1107949" cy="7200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5E145E-CA25-1498-CAAC-38429517E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150" y="4949340"/>
            <a:ext cx="857250" cy="8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5FE56-B3CD-D6E4-C041-3196429F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754" y="1124713"/>
            <a:ext cx="10826686" cy="5231638"/>
          </a:xfrm>
        </p:spPr>
        <p:txBody>
          <a:bodyPr numCol="2">
            <a:normAutofit/>
          </a:bodyPr>
          <a:lstStyle/>
          <a:p>
            <a:pPr algn="ctr"/>
            <a:r>
              <a:rPr lang="en-I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Challenges Faced</a:t>
            </a:r>
            <a:br>
              <a:rPr lang="en-IN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br>
              <a:rPr lang="en-IN" sz="1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IN" sz="1800" b="1" dirty="0"/>
              <a:t>Model Selection Dilemma</a:t>
            </a:r>
            <a:br>
              <a:rPr lang="en-IN" sz="1800" dirty="0"/>
            </a:br>
            <a:r>
              <a:rPr lang="en-IN" sz="1800" dirty="0"/>
              <a:t>Choosing between </a:t>
            </a:r>
            <a:r>
              <a:rPr lang="en-IN" sz="1800" dirty="0" err="1"/>
              <a:t>SadTalker</a:t>
            </a:r>
            <a:r>
              <a:rPr lang="en-IN" sz="1800" dirty="0"/>
              <a:t>, </a:t>
            </a:r>
            <a:r>
              <a:rPr lang="en-IN" sz="1800" dirty="0" err="1"/>
              <a:t>DiffTalk</a:t>
            </a:r>
            <a:r>
              <a:rPr lang="en-IN" sz="1800" dirty="0"/>
              <a:t>, </a:t>
            </a:r>
            <a:r>
              <a:rPr lang="en-IN" sz="1800" dirty="0" err="1"/>
              <a:t>MakeItTalk</a:t>
            </a:r>
            <a:r>
              <a:rPr lang="en-IN" sz="1800" dirty="0"/>
              <a:t> &amp; Wav2Lip – each had trade-offs.</a:t>
            </a:r>
            <a:br>
              <a:rPr lang="en-IN" sz="1800" dirty="0"/>
            </a:b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IN" sz="1800" b="1" dirty="0"/>
              <a:t>High Time &amp; Space Complexity</a:t>
            </a:r>
            <a:br>
              <a:rPr lang="en-IN" sz="1800" dirty="0"/>
            </a:br>
            <a:r>
              <a:rPr lang="en-IN" sz="1800" dirty="0"/>
              <a:t>Heavy models slowed down processing, especially with limited memory.</a:t>
            </a:r>
            <a:br>
              <a:rPr lang="en-IN" sz="1800" dirty="0"/>
            </a:b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IN" sz="1800" b="1" dirty="0"/>
              <a:t>Integration Complexity</a:t>
            </a:r>
            <a:br>
              <a:rPr lang="en-IN" sz="1800" dirty="0"/>
            </a:br>
            <a:r>
              <a:rPr lang="en-IN" sz="1800" dirty="0"/>
              <a:t>Handling files through React → Node.js → </a:t>
            </a:r>
            <a:r>
              <a:rPr lang="en-IN" sz="1800" dirty="0" err="1"/>
              <a:t>FastAPI</a:t>
            </a:r>
            <a:r>
              <a:rPr lang="en-IN" sz="1800" dirty="0"/>
              <a:t> was tricky.</a:t>
            </a:r>
            <a:br>
              <a:rPr lang="en-IN" sz="1800" dirty="0"/>
            </a:b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IN" sz="1800" b="1" dirty="0"/>
              <a:t>Audio Input Sensitivity</a:t>
            </a:r>
            <a:br>
              <a:rPr lang="en-IN" sz="1800" dirty="0"/>
            </a:br>
            <a:r>
              <a:rPr lang="en-IN" sz="1800" dirty="0"/>
              <a:t>Low-quality audio gave poor animation results.</a:t>
            </a:r>
            <a:br>
              <a:rPr lang="en-IN" sz="1800" dirty="0"/>
            </a:br>
            <a:r>
              <a:rPr lang="en-I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IN" sz="1800" b="1" dirty="0"/>
              <a:t>Resource Constraints</a:t>
            </a:r>
            <a:br>
              <a:rPr lang="en-IN" sz="1800" dirty="0"/>
            </a:br>
            <a:r>
              <a:rPr lang="en-IN" sz="1800" dirty="0"/>
              <a:t>Limited GPU power on platforms like </a:t>
            </a:r>
            <a:r>
              <a:rPr lang="en-IN" sz="1800" dirty="0" err="1"/>
              <a:t>Colab</a:t>
            </a:r>
            <a:r>
              <a:rPr lang="en-IN" sz="1800" dirty="0"/>
              <a:t> made it hard, affecting testing.</a:t>
            </a:r>
          </a:p>
          <a:p>
            <a:pPr algn="ctr"/>
            <a:endParaRPr lang="en-IN" sz="1800" dirty="0"/>
          </a:p>
          <a:p>
            <a:pPr algn="ctr">
              <a:buNone/>
            </a:pPr>
            <a:r>
              <a:rPr lang="en-I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Major Learnings</a:t>
            </a:r>
          </a:p>
          <a:p>
            <a:pPr algn="ctr">
              <a:buNone/>
            </a:pPr>
            <a:endParaRPr lang="en-IN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buNone/>
            </a:pPr>
            <a:r>
              <a:rPr lang="en-IN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IN" sz="1700" dirty="0"/>
              <a:t> </a:t>
            </a:r>
            <a:r>
              <a:rPr lang="en-IN" sz="1700" b="1" dirty="0"/>
              <a:t>Model Evaluation &amp; Benchmarking</a:t>
            </a:r>
            <a:br>
              <a:rPr lang="en-IN" sz="1700" dirty="0"/>
            </a:br>
            <a:r>
              <a:rPr lang="en-IN" sz="1700" dirty="0"/>
              <a:t> Compared models based on more than just accuracy.</a:t>
            </a:r>
          </a:p>
          <a:p>
            <a:pPr algn="ctr"/>
            <a:r>
              <a:rPr lang="en-US" sz="1700" b="1" dirty="0"/>
              <a:t>=&gt;File Handling &amp; Format Conversion:</a:t>
            </a:r>
            <a:br>
              <a:rPr lang="en-US" sz="1700" dirty="0"/>
            </a:br>
            <a:r>
              <a:rPr lang="en-US" sz="1700" dirty="0"/>
              <a:t>Learned how to efficiently handle audio (WAV/MP3), image (JPG/PNG), and video (MP4) formats across different layers of the stack.</a:t>
            </a:r>
          </a:p>
          <a:p>
            <a:pPr algn="ctr"/>
            <a:r>
              <a:rPr lang="en-IN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IN" sz="1700" b="1" dirty="0"/>
              <a:t>AI Pipeline Management</a:t>
            </a:r>
            <a:br>
              <a:rPr lang="en-IN" sz="1700" dirty="0"/>
            </a:br>
            <a:r>
              <a:rPr lang="en-IN" sz="1700" dirty="0"/>
              <a:t>Built and debugged multi-step pipelines from input to video output.</a:t>
            </a:r>
            <a:br>
              <a:rPr lang="en-IN" sz="1700" dirty="0"/>
            </a:br>
            <a:r>
              <a:rPr lang="en-IN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IN" sz="1700" b="1" dirty="0"/>
              <a:t>Component Communication</a:t>
            </a:r>
            <a:br>
              <a:rPr lang="en-IN" sz="1700" dirty="0"/>
            </a:br>
            <a:r>
              <a:rPr lang="en-US" sz="1700" dirty="0"/>
              <a:t>Understood the importance of clean APIs and format consistency between frontend and backend components</a:t>
            </a:r>
            <a:r>
              <a:rPr lang="en-US" sz="2000" dirty="0"/>
              <a:t>.</a:t>
            </a:r>
            <a:endParaRPr lang="en-IN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63ADF-0D07-141F-43FC-869F6294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988F15-11BE-7F42-778B-DE962CD74952}"/>
              </a:ext>
            </a:extLst>
          </p:cNvPr>
          <p:cNvSpPr txBox="1"/>
          <p:nvPr/>
        </p:nvSpPr>
        <p:spPr>
          <a:xfrm>
            <a:off x="3988308" y="482590"/>
            <a:ext cx="42153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+mj-lt"/>
              </a:rPr>
              <a:t>Challenges &amp; Learnings</a:t>
            </a:r>
          </a:p>
        </p:txBody>
      </p:sp>
    </p:spTree>
    <p:extLst>
      <p:ext uri="{BB962C8B-B14F-4D97-AF65-F5344CB8AC3E}">
        <p14:creationId xmlns:p14="http://schemas.microsoft.com/office/powerpoint/2010/main" val="115866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65177"/>
            <a:ext cx="10853927" cy="539496"/>
          </a:xfrm>
        </p:spPr>
        <p:txBody>
          <a:bodyPr/>
          <a:lstStyle/>
          <a:p>
            <a:pPr algn="ctr"/>
            <a:r>
              <a:rPr lang="en-US" dirty="0"/>
              <a:t>ARCHITECTURE DIAGRAM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3DAD28-9687-A4BF-A9EF-1EA353B8D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98" y="1057274"/>
            <a:ext cx="11315318" cy="52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127</TotalTime>
  <Words>586</Words>
  <Application>Microsoft Office PowerPoint</Application>
  <PresentationFormat>Widescreen</PresentationFormat>
  <Paragraphs>58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Monoline</vt:lpstr>
      <vt:lpstr>               AVATARLAB-AI Powered                      Talking Avatars </vt:lpstr>
      <vt:lpstr>MODELS </vt:lpstr>
      <vt:lpstr>PowerPoint Presentation</vt:lpstr>
      <vt:lpstr>PowerPoint Presentation</vt:lpstr>
      <vt:lpstr>ARCHITECTURE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Sreeshma Gurram</dc:creator>
  <cp:lastModifiedBy>Sreeshma Gurram</cp:lastModifiedBy>
  <cp:revision>3</cp:revision>
  <dcterms:created xsi:type="dcterms:W3CDTF">2025-05-29T12:11:33Z</dcterms:created>
  <dcterms:modified xsi:type="dcterms:W3CDTF">2025-05-29T15:15:44Z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