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23558499" y="1246072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orridor of an open-air stone building under a pink and purple sky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lack and white close-up of a curved roof"/>
          <p:cNvSpPr/>
          <p:nvPr>
            <p:ph type="pic" sz="half" idx="22"/>
          </p:nvPr>
        </p:nvSpPr>
        <p:spPr>
          <a:xfrm>
            <a:off x="6577500" y="3632200"/>
            <a:ext cx="11228999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Low angle view of a metal spiral staircase"/>
          <p:cNvSpPr/>
          <p:nvPr>
            <p:ph type="pic" sz="quarter" idx="23"/>
          </p:nvPr>
        </p:nvSpPr>
        <p:spPr>
          <a:xfrm>
            <a:off x="146431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uturistic, white corridor with shadows"/>
          <p:cNvSpPr/>
          <p:nvPr>
            <p:ph type="pic" idx="21"/>
          </p:nvPr>
        </p:nvSpPr>
        <p:spPr>
          <a:xfrm>
            <a:off x="-38100" y="-520700"/>
            <a:ext cx="24447500" cy="147633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rved, white arches on a grey reflective floor"/>
          <p:cNvSpPr/>
          <p:nvPr>
            <p:ph type="pic" idx="21"/>
          </p:nvPr>
        </p:nvSpPr>
        <p:spPr>
          <a:xfrm>
            <a:off x="-76200" y="-558800"/>
            <a:ext cx="24574500" cy="148395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ow angle view of a tall building with mirrored glass windows"/>
          <p:cNvSpPr/>
          <p:nvPr>
            <p:ph type="pic" idx="21"/>
          </p:nvPr>
        </p:nvSpPr>
        <p:spPr>
          <a:xfrm>
            <a:off x="8140700" y="-1"/>
            <a:ext cx="205740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rtial view of a ceiling with wood panelling"/>
          <p:cNvSpPr/>
          <p:nvPr>
            <p:ph type="pic" idx="21"/>
          </p:nvPr>
        </p:nvSpPr>
        <p:spPr>
          <a:xfrm>
            <a:off x="9588500" y="-482600"/>
            <a:ext cx="21513800" cy="1430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Subtitle"/>
          <p:cNvSpPr txBox="1"/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g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ROUP-359…"/>
          <p:cNvSpPr txBox="1"/>
          <p:nvPr>
            <p:ph type="body" idx="21"/>
          </p:nvPr>
        </p:nvSpPr>
        <p:spPr>
          <a:xfrm>
            <a:off x="779957" y="8050689"/>
            <a:ext cx="21971001" cy="17854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GROUP-359</a:t>
            </a:r>
          </a:p>
          <a:p>
            <a:pPr/>
            <a:r>
              <a:t>ANUSHKAA PARSI</a:t>
            </a:r>
          </a:p>
          <a:p>
            <a:pPr/>
            <a:r>
              <a:t>23BD1A059H</a:t>
            </a:r>
          </a:p>
        </p:txBody>
      </p:sp>
      <p:sp>
        <p:nvSpPr>
          <p:cNvPr id="172" name="BUILDING SMART AND REALISTIC AI AVATARS"/>
          <p:cNvSpPr txBox="1"/>
          <p:nvPr>
            <p:ph type="subTitle" sz="quarter" idx="1"/>
          </p:nvPr>
        </p:nvSpPr>
        <p:spPr>
          <a:xfrm>
            <a:off x="779957" y="6286944"/>
            <a:ext cx="21971001" cy="2006601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BUILDING SMART AND REALISTIC AI AVATARS</a:t>
            </a:r>
          </a:p>
        </p:txBody>
      </p:sp>
      <p:sp>
        <p:nvSpPr>
          <p:cNvPr id="173" name="AVATAR LAB"/>
          <p:cNvSpPr txBox="1"/>
          <p:nvPr>
            <p:ph type="ctrTitle"/>
          </p:nvPr>
        </p:nvSpPr>
        <p:spPr>
          <a:xfrm>
            <a:off x="779956" y="1312876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>
                <a:latin typeface="Cambria Bold"/>
                <a:ea typeface="Cambria Bold"/>
                <a:cs typeface="Cambria Bold"/>
                <a:sym typeface="Cambria Bold"/>
              </a:defRPr>
            </a:lvl1pPr>
          </a:lstStyle>
          <a:p>
            <a:pPr/>
            <a:r>
              <a:t>AVATAR LAB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ROJECT OVERVIEW"/>
          <p:cNvSpPr txBox="1"/>
          <p:nvPr>
            <p:ph type="title"/>
          </p:nvPr>
        </p:nvSpPr>
        <p:spPr>
          <a:xfrm>
            <a:off x="542989" y="374335"/>
            <a:ext cx="21971001" cy="1689101"/>
          </a:xfrm>
          <a:prstGeom prst="rect">
            <a:avLst/>
          </a:prstGeom>
        </p:spPr>
        <p:txBody>
          <a:bodyPr/>
          <a:lstStyle>
            <a:lvl1pPr>
              <a:defRPr spc="-75" sz="7500">
                <a:latin typeface="Cambria Bold"/>
                <a:ea typeface="Cambria Bold"/>
                <a:cs typeface="Cambria Bold"/>
                <a:sym typeface="Cambria Bold"/>
              </a:defRPr>
            </a:lvl1pPr>
          </a:lstStyle>
          <a:p>
            <a:pPr/>
            <a:r>
              <a:t>PROJECT OVERVIEW</a:t>
            </a:r>
          </a:p>
        </p:txBody>
      </p:sp>
      <p:sp>
        <p:nvSpPr>
          <p:cNvPr id="176" name="• What does our application do?…"/>
          <p:cNvSpPr txBox="1"/>
          <p:nvPr>
            <p:ph type="body" idx="1"/>
          </p:nvPr>
        </p:nvSpPr>
        <p:spPr>
          <a:xfrm>
            <a:off x="542989" y="1949915"/>
            <a:ext cx="21971001" cy="10445929"/>
          </a:xfrm>
          <a:prstGeom prst="rect">
            <a:avLst/>
          </a:prstGeom>
        </p:spPr>
        <p:txBody>
          <a:bodyPr/>
          <a:lstStyle/>
          <a:p>
            <a:pPr marL="153543" indent="-153543" defTabSz="914400">
              <a:lnSpc>
                <a:spcPct val="135000"/>
              </a:lnSpc>
              <a:spcBef>
                <a:spcPts val="1100"/>
              </a:spcBef>
              <a:buSzTx/>
              <a:buNone/>
              <a:tabLst>
                <a:tab pos="50800" algn="r"/>
                <a:tab pos="152400" algn="l"/>
              </a:tabLst>
              <a:defRPr sz="4092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	•	</a:t>
            </a:r>
            <a:r>
              <a:rPr b="1"/>
              <a:t>What does our application do?</a:t>
            </a:r>
            <a:endParaRPr b="1"/>
          </a:p>
          <a:p>
            <a:pPr marL="389763" indent="-389763" defTabSz="914400">
              <a:lnSpc>
                <a:spcPct val="135000"/>
              </a:lnSpc>
              <a:spcBef>
                <a:spcPts val="1100"/>
              </a:spcBef>
              <a:buSzTx/>
              <a:buNone/>
              <a:tabLst>
                <a:tab pos="292100" algn="r"/>
                <a:tab pos="381000" algn="l"/>
              </a:tabLst>
              <a:defRPr sz="4092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	•	Generates realistic AI avatars that speak based on text input.  </a:t>
            </a:r>
          </a:p>
          <a:p>
            <a:pPr marL="389763" indent="-389763" defTabSz="914400">
              <a:lnSpc>
                <a:spcPct val="135000"/>
              </a:lnSpc>
              <a:spcBef>
                <a:spcPts val="1100"/>
              </a:spcBef>
              <a:buSzTx/>
              <a:buNone/>
              <a:tabLst>
                <a:tab pos="292100" algn="r"/>
                <a:tab pos="381000" algn="l"/>
              </a:tabLst>
              <a:defRPr sz="4092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	•	Uses speech synthesis and lip-sync animation to create lifelike videos.</a:t>
            </a:r>
          </a:p>
          <a:p>
            <a:pPr marL="153543" indent="-153543" defTabSz="914400">
              <a:lnSpc>
                <a:spcPct val="135000"/>
              </a:lnSpc>
              <a:spcBef>
                <a:spcPts val="1100"/>
              </a:spcBef>
              <a:buSzTx/>
              <a:buNone/>
              <a:tabLst>
                <a:tab pos="50800" algn="r"/>
                <a:tab pos="152400" algn="l"/>
              </a:tabLst>
              <a:defRPr sz="4092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	•	</a:t>
            </a:r>
            <a:r>
              <a:rPr b="1"/>
              <a:t>End Goal:</a:t>
            </a:r>
            <a:endParaRPr b="1"/>
          </a:p>
          <a:p>
            <a:pPr marL="389763" indent="-389763" defTabSz="914400">
              <a:lnSpc>
                <a:spcPct val="135000"/>
              </a:lnSpc>
              <a:spcBef>
                <a:spcPts val="1100"/>
              </a:spcBef>
              <a:buSzTx/>
              <a:buNone/>
              <a:tabLst>
                <a:tab pos="292100" algn="r"/>
                <a:tab pos="381000" algn="l"/>
              </a:tabLst>
              <a:defRPr sz="4092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	•	By the end of this semester, we will have a functional AI tool that turns text input into a talking avatar video.</a:t>
            </a:r>
          </a:p>
          <a:p>
            <a:pPr marL="153543" indent="-153543" defTabSz="914400">
              <a:lnSpc>
                <a:spcPct val="135000"/>
              </a:lnSpc>
              <a:spcBef>
                <a:spcPts val="1100"/>
              </a:spcBef>
              <a:buSzTx/>
              <a:buNone/>
              <a:tabLst>
                <a:tab pos="50800" algn="r"/>
                <a:tab pos="152400" algn="l"/>
              </a:tabLst>
              <a:defRPr sz="4092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	•</a:t>
            </a:r>
            <a:r>
              <a:rPr b="1"/>
              <a:t>	Why is this important?</a:t>
            </a:r>
            <a:endParaRPr b="1"/>
          </a:p>
          <a:p>
            <a:pPr marL="389763" indent="-389763" defTabSz="914400">
              <a:lnSpc>
                <a:spcPct val="135000"/>
              </a:lnSpc>
              <a:spcBef>
                <a:spcPts val="1100"/>
              </a:spcBef>
              <a:buSzTx/>
              <a:buNone/>
              <a:tabLst>
                <a:tab pos="292100" algn="r"/>
                <a:tab pos="381000" algn="l"/>
              </a:tabLst>
              <a:defRPr b="1" sz="4092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0"/>
              <a:t>	•	Useful for content creators, educators, virtual assistants, and marketing.</a:t>
            </a:r>
            <a:endParaRPr b="0"/>
          </a:p>
          <a:p>
            <a:pPr marL="389763" indent="-389763" defTabSz="914400">
              <a:lnSpc>
                <a:spcPct val="135000"/>
              </a:lnSpc>
              <a:spcBef>
                <a:spcPts val="1100"/>
              </a:spcBef>
              <a:buSzTx/>
              <a:buNone/>
              <a:tabLst>
                <a:tab pos="292100" algn="r"/>
                <a:tab pos="381000" algn="l"/>
              </a:tabLst>
              <a:defRPr sz="4092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	•	Reduces cost &amp; effort in video production and enhances communication, education, entertainment, and customer engagement across various industries.</a:t>
            </a:r>
          </a:p>
        </p:txBody>
      </p:sp>
      <p:pic>
        <p:nvPicPr>
          <p:cNvPr id="177" name="ai-avatar-free-box.gif" descr="ai-avatar-free-box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32439" y="1562646"/>
            <a:ext cx="6675600" cy="44890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usiness Problem and Data Users"/>
          <p:cNvSpPr txBox="1"/>
          <p:nvPr>
            <p:ph type="title"/>
          </p:nvPr>
        </p:nvSpPr>
        <p:spPr>
          <a:xfrm>
            <a:off x="779957" y="18883"/>
            <a:ext cx="21971001" cy="1689101"/>
          </a:xfrm>
          <a:prstGeom prst="rect">
            <a:avLst/>
          </a:prstGeom>
        </p:spPr>
        <p:txBody>
          <a:bodyPr/>
          <a:lstStyle>
            <a:lvl1pPr>
              <a:defRPr>
                <a:latin typeface="Cambria Bold"/>
                <a:ea typeface="Cambria Bold"/>
                <a:cs typeface="Cambria Bold"/>
                <a:sym typeface="Cambria Bold"/>
              </a:defRPr>
            </a:lvl1pPr>
          </a:lstStyle>
          <a:p>
            <a:pPr/>
            <a:r>
              <a:t>Business Problem and Data Users</a:t>
            </a:r>
          </a:p>
        </p:txBody>
      </p:sp>
      <p:sp>
        <p:nvSpPr>
          <p:cNvPr id="180" name="Problem:…"/>
          <p:cNvSpPr txBox="1"/>
          <p:nvPr>
            <p:ph type="body" idx="1"/>
          </p:nvPr>
        </p:nvSpPr>
        <p:spPr>
          <a:xfrm>
            <a:off x="742746" y="1966207"/>
            <a:ext cx="22434754" cy="11549866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35000"/>
              </a:lnSpc>
              <a:spcBef>
                <a:spcPts val="0"/>
              </a:spcBef>
              <a:buSzTx/>
              <a:buNone/>
              <a:tabLst>
                <a:tab pos="139700" algn="l"/>
                <a:tab pos="279400" algn="l"/>
                <a:tab pos="419100" algn="l"/>
                <a:tab pos="558800" algn="l"/>
                <a:tab pos="711200" algn="l"/>
                <a:tab pos="850900" algn="l"/>
                <a:tab pos="990600" algn="l"/>
                <a:tab pos="1130300" algn="l"/>
                <a:tab pos="1270000" algn="l"/>
                <a:tab pos="1422400" algn="l"/>
                <a:tab pos="1562100" algn="l"/>
                <a:tab pos="1701800" algn="l"/>
              </a:tabLst>
              <a:defRPr b="1" sz="3280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Problem:                                                                                                          </a:t>
            </a:r>
          </a:p>
          <a:p>
            <a:pPr marL="0" indent="0" defTabSz="914400">
              <a:lnSpc>
                <a:spcPct val="135000"/>
              </a:lnSpc>
              <a:spcBef>
                <a:spcPts val="0"/>
              </a:spcBef>
              <a:buSzTx/>
              <a:buNone/>
              <a:tabLst>
                <a:tab pos="139700" algn="l"/>
                <a:tab pos="279400" algn="l"/>
                <a:tab pos="419100" algn="l"/>
                <a:tab pos="558800" algn="l"/>
                <a:tab pos="711200" algn="l"/>
                <a:tab pos="850900" algn="l"/>
                <a:tab pos="990600" algn="l"/>
                <a:tab pos="1130300" algn="l"/>
                <a:tab pos="1270000" algn="l"/>
                <a:tab pos="1422400" algn="l"/>
                <a:tab pos="1562100" algn="l"/>
                <a:tab pos="1701800" algn="l"/>
              </a:tabLst>
              <a:defRPr b="1" sz="3280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0"/>
              <a:t>•	Creating talking avatars from text requires complex animation skills and tools.                   </a:t>
            </a:r>
            <a:endParaRPr b="0"/>
          </a:p>
          <a:p>
            <a:pPr marL="0" indent="0" defTabSz="914400">
              <a:lnSpc>
                <a:spcPct val="135000"/>
              </a:lnSpc>
              <a:spcBef>
                <a:spcPts val="0"/>
              </a:spcBef>
              <a:buSzTx/>
              <a:buNone/>
              <a:tabLst>
                <a:tab pos="139700" algn="l"/>
                <a:tab pos="279400" algn="l"/>
                <a:tab pos="419100" algn="l"/>
                <a:tab pos="558800" algn="l"/>
                <a:tab pos="711200" algn="l"/>
                <a:tab pos="850900" algn="l"/>
                <a:tab pos="990600" algn="l"/>
                <a:tab pos="1130300" algn="l"/>
                <a:tab pos="1270000" algn="l"/>
                <a:tab pos="1422400" algn="l"/>
                <a:tab pos="1562100" algn="l"/>
                <a:tab pos="1701800" algn="l"/>
              </a:tabLst>
              <a:defRPr b="1" sz="3280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0"/>
              <a:t>•	Manual lip-syncing is time-consuming and expensive.</a:t>
            </a:r>
            <a:endParaRPr b="0"/>
          </a:p>
          <a:p>
            <a:pPr marL="0" indent="0" defTabSz="914400">
              <a:lnSpc>
                <a:spcPct val="135000"/>
              </a:lnSpc>
              <a:spcBef>
                <a:spcPts val="0"/>
              </a:spcBef>
              <a:buSzTx/>
              <a:buNone/>
              <a:tabLst>
                <a:tab pos="139700" algn="l"/>
                <a:tab pos="279400" algn="l"/>
                <a:tab pos="419100" algn="l"/>
                <a:tab pos="558800" algn="l"/>
                <a:tab pos="711200" algn="l"/>
                <a:tab pos="850900" algn="l"/>
                <a:tab pos="990600" algn="l"/>
                <a:tab pos="1130300" algn="l"/>
                <a:tab pos="1270000" algn="l"/>
                <a:tab pos="1422400" algn="l"/>
                <a:tab pos="1562100" algn="l"/>
                <a:tab pos="1701800" algn="l"/>
              </a:tabLst>
              <a:defRPr b="1" sz="3280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0"/>
              <a:t>•	Need for scalable, automated solutions for personalised avatars.</a:t>
            </a:r>
            <a:endParaRPr b="0"/>
          </a:p>
          <a:p>
            <a:pPr marL="0" indent="0" defTabSz="914400">
              <a:lnSpc>
                <a:spcPct val="135000"/>
              </a:lnSpc>
              <a:spcBef>
                <a:spcPts val="0"/>
              </a:spcBef>
              <a:buSzTx/>
              <a:buNone/>
              <a:tabLst>
                <a:tab pos="139700" algn="l"/>
                <a:tab pos="279400" algn="l"/>
                <a:tab pos="419100" algn="l"/>
                <a:tab pos="558800" algn="l"/>
                <a:tab pos="711200" algn="l"/>
                <a:tab pos="850900" algn="l"/>
                <a:tab pos="990600" algn="l"/>
                <a:tab pos="1130300" algn="l"/>
                <a:tab pos="1270000" algn="l"/>
                <a:tab pos="1422400" algn="l"/>
                <a:tab pos="1562100" algn="l"/>
                <a:tab pos="1701800" algn="l"/>
              </a:tabLst>
              <a:defRPr sz="3040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marL="0" indent="0" defTabSz="914400">
              <a:lnSpc>
                <a:spcPct val="135000"/>
              </a:lnSpc>
              <a:spcBef>
                <a:spcPts val="0"/>
              </a:spcBef>
              <a:buSzTx/>
              <a:buNone/>
              <a:tabLst>
                <a:tab pos="139700" algn="l"/>
                <a:tab pos="279400" algn="l"/>
                <a:tab pos="419100" algn="l"/>
                <a:tab pos="558800" algn="l"/>
                <a:tab pos="711200" algn="l"/>
                <a:tab pos="850900" algn="l"/>
                <a:tab pos="990600" algn="l"/>
                <a:tab pos="1130300" algn="l"/>
                <a:tab pos="1270000" algn="l"/>
                <a:tab pos="1422400" algn="l"/>
                <a:tab pos="1562100" algn="l"/>
                <a:tab pos="1701800" algn="l"/>
              </a:tabLst>
              <a:defRPr b="1" sz="3040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END USERS:</a:t>
            </a:r>
          </a:p>
          <a:p>
            <a:pPr marL="0" indent="0" defTabSz="914400">
              <a:lnSpc>
                <a:spcPct val="135000"/>
              </a:lnSpc>
              <a:spcBef>
                <a:spcPts val="0"/>
              </a:spcBef>
              <a:buSzTx/>
              <a:buNone/>
              <a:tabLst>
                <a:tab pos="139700" algn="l"/>
                <a:tab pos="279400" algn="l"/>
                <a:tab pos="419100" algn="l"/>
                <a:tab pos="558800" algn="l"/>
                <a:tab pos="711200" algn="l"/>
                <a:tab pos="850900" algn="l"/>
                <a:tab pos="990600" algn="l"/>
                <a:tab pos="1130300" algn="l"/>
                <a:tab pos="1270000" algn="l"/>
                <a:tab pos="1422400" algn="l"/>
                <a:tab pos="1562100" algn="l"/>
                <a:tab pos="1701800" algn="l"/>
              </a:tabLst>
              <a:defRPr b="1" sz="3040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•Content Creators (</a:t>
            </a:r>
            <a:r>
              <a:rPr b="0"/>
              <a:t>YouTube, TikTok, etc.</a:t>
            </a:r>
            <a:r>
              <a:t>)</a:t>
            </a:r>
          </a:p>
          <a:p>
            <a:pPr marL="66040" indent="-66040" defTabSz="914400">
              <a:lnSpc>
                <a:spcPct val="135000"/>
              </a:lnSpc>
              <a:spcBef>
                <a:spcPts val="400"/>
              </a:spcBef>
              <a:buSzTx/>
              <a:buNone/>
              <a:tabLst>
                <a:tab pos="25400" algn="r"/>
                <a:tab pos="63500" algn="l"/>
              </a:tabLst>
              <a:defRPr sz="3040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	•	</a:t>
            </a:r>
            <a:r>
              <a:rPr b="1"/>
              <a:t>E-learning Platforms</a:t>
            </a:r>
            <a:r>
              <a:t> (Teachers, Online Courses)</a:t>
            </a:r>
          </a:p>
          <a:p>
            <a:pPr marL="66040" indent="-66040" defTabSz="914400">
              <a:lnSpc>
                <a:spcPct val="135000"/>
              </a:lnSpc>
              <a:spcBef>
                <a:spcPts val="400"/>
              </a:spcBef>
              <a:buSzTx/>
              <a:buNone/>
              <a:tabLst>
                <a:tab pos="25400" algn="r"/>
                <a:tab pos="63500" algn="l"/>
              </a:tabLst>
              <a:defRPr sz="3040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	•	</a:t>
            </a:r>
            <a:r>
              <a:rPr b="1"/>
              <a:t>Customer Service Bots</a:t>
            </a:r>
            <a:r>
              <a:t> (AI-powered chat &amp; voice bots)</a:t>
            </a:r>
          </a:p>
          <a:p>
            <a:pPr marL="66040" indent="-66040" defTabSz="914400">
              <a:lnSpc>
                <a:spcPct val="135000"/>
              </a:lnSpc>
              <a:spcBef>
                <a:spcPts val="400"/>
              </a:spcBef>
              <a:buSzTx/>
              <a:buNone/>
              <a:tabLst>
                <a:tab pos="25400" algn="r"/>
                <a:tab pos="63500" algn="l"/>
              </a:tabLst>
              <a:defRPr b="1" sz="3040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0"/>
              <a:t>	•	</a:t>
            </a:r>
            <a:r>
              <a:t>Marketing &amp; Advertisement</a:t>
            </a:r>
            <a:r>
              <a:rPr b="0"/>
              <a:t> (Virtual sales agents)</a:t>
            </a:r>
            <a:endParaRPr b="0"/>
          </a:p>
          <a:p>
            <a:pPr marL="66040" indent="-66040" defTabSz="914400">
              <a:lnSpc>
                <a:spcPct val="135000"/>
              </a:lnSpc>
              <a:spcBef>
                <a:spcPts val="400"/>
              </a:spcBef>
              <a:buSzTx/>
              <a:buNone/>
              <a:tabLst>
                <a:tab pos="25400" algn="r"/>
                <a:tab pos="63500" algn="l"/>
              </a:tabLst>
              <a:defRPr b="1" sz="3040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0"/>
              <a:t>	•</a:t>
            </a:r>
            <a:r>
              <a:t>VR/AR, Gaming characters</a:t>
            </a:r>
            <a:r>
              <a:rPr b="0"/>
              <a:t>(Personalised avatars)</a:t>
            </a:r>
            <a:endParaRPr b="0"/>
          </a:p>
          <a:p>
            <a:pPr marL="66040" indent="-66040" defTabSz="914400">
              <a:lnSpc>
                <a:spcPct val="135000"/>
              </a:lnSpc>
              <a:spcBef>
                <a:spcPts val="400"/>
              </a:spcBef>
              <a:buSzTx/>
              <a:buNone/>
              <a:tabLst>
                <a:tab pos="25400" algn="r"/>
                <a:tab pos="63500" algn="l"/>
              </a:tabLst>
              <a:defRPr b="1" sz="3040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marL="0" indent="0" defTabSz="914400">
              <a:lnSpc>
                <a:spcPct val="135000"/>
              </a:lnSpc>
              <a:spcBef>
                <a:spcPts val="0"/>
              </a:spcBef>
              <a:buSzTx/>
              <a:buNone/>
              <a:tabLst>
                <a:tab pos="139700" algn="l"/>
                <a:tab pos="279400" algn="l"/>
                <a:tab pos="419100" algn="l"/>
                <a:tab pos="558800" algn="l"/>
                <a:tab pos="711200" algn="l"/>
                <a:tab pos="850900" algn="l"/>
                <a:tab pos="990600" algn="l"/>
                <a:tab pos="1130300" algn="l"/>
                <a:tab pos="1270000" algn="l"/>
                <a:tab pos="1422400" algn="l"/>
                <a:tab pos="1562100" algn="l"/>
                <a:tab pos="1701800" algn="l"/>
              </a:tabLst>
              <a:defRPr b="1" sz="3040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How does it help?</a:t>
            </a:r>
            <a:endParaRPr b="0"/>
          </a:p>
          <a:p>
            <a:pPr marL="66040" indent="-66040" defTabSz="914400">
              <a:lnSpc>
                <a:spcPct val="135000"/>
              </a:lnSpc>
              <a:spcBef>
                <a:spcPts val="400"/>
              </a:spcBef>
              <a:buSzTx/>
              <a:buNone/>
              <a:tabLst>
                <a:tab pos="25400" algn="r"/>
                <a:tab pos="63500" algn="l"/>
              </a:tabLst>
              <a:defRPr sz="3040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	•	Saves time in avatar creation, reduces the video editing time.</a:t>
            </a:r>
          </a:p>
          <a:p>
            <a:pPr marL="66040" indent="-66040" defTabSz="914400">
              <a:lnSpc>
                <a:spcPct val="135000"/>
              </a:lnSpc>
              <a:spcBef>
                <a:spcPts val="400"/>
              </a:spcBef>
              <a:buSzTx/>
              <a:buNone/>
              <a:tabLst>
                <a:tab pos="25400" algn="r"/>
                <a:tab pos="63500" algn="l"/>
              </a:tabLst>
              <a:defRPr sz="3040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	•	Automates lip-syncing for a natural experience.</a:t>
            </a:r>
          </a:p>
          <a:p>
            <a:pPr marL="66040" indent="-66040" defTabSz="914400">
              <a:lnSpc>
                <a:spcPct val="135000"/>
              </a:lnSpc>
              <a:spcBef>
                <a:spcPts val="400"/>
              </a:spcBef>
              <a:buSzTx/>
              <a:buNone/>
              <a:tabLst>
                <a:tab pos="25400" algn="r"/>
                <a:tab pos="63500" algn="l"/>
              </a:tabLst>
              <a:defRPr sz="3040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	•</a:t>
            </a:r>
            <a:r>
              <a:rPr b="1"/>
              <a:t>	</a:t>
            </a:r>
            <a:r>
              <a:t>Scales easily</a:t>
            </a:r>
            <a:r>
              <a:rPr b="1"/>
              <a:t> </a:t>
            </a:r>
            <a:r>
              <a:t>for different industries.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CH STACK AND DATA SOURCES"/>
          <p:cNvSpPr txBox="1"/>
          <p:nvPr>
            <p:ph type="title"/>
          </p:nvPr>
        </p:nvSpPr>
        <p:spPr>
          <a:xfrm>
            <a:off x="969532" y="-218085"/>
            <a:ext cx="21971001" cy="1213591"/>
          </a:xfrm>
          <a:prstGeom prst="rect">
            <a:avLst/>
          </a:prstGeom>
        </p:spPr>
        <p:txBody>
          <a:bodyPr/>
          <a:lstStyle>
            <a:lvl1pPr defTabSz="1828800">
              <a:defRPr spc="-75" sz="7500">
                <a:latin typeface="Cambria Bold"/>
                <a:ea typeface="Cambria Bold"/>
                <a:cs typeface="Cambria Bold"/>
                <a:sym typeface="Cambria Bold"/>
              </a:defRPr>
            </a:lvl1pPr>
          </a:lstStyle>
          <a:p>
            <a:pPr/>
            <a:r>
              <a:t>TECH STACK AND DATA SOURCES</a:t>
            </a:r>
          </a:p>
        </p:txBody>
      </p:sp>
      <p:sp>
        <p:nvSpPr>
          <p:cNvPr id="183" name="Tech Stack:…"/>
          <p:cNvSpPr txBox="1"/>
          <p:nvPr>
            <p:ph type="body" idx="1"/>
          </p:nvPr>
        </p:nvSpPr>
        <p:spPr>
          <a:xfrm>
            <a:off x="198275" y="1075726"/>
            <a:ext cx="22742258" cy="12411096"/>
          </a:xfrm>
          <a:prstGeom prst="rect">
            <a:avLst/>
          </a:prstGeom>
        </p:spPr>
        <p:txBody>
          <a:bodyPr/>
          <a:lstStyle/>
          <a:p>
            <a:pPr marL="0" indent="0" defTabSz="142239">
              <a:spcBef>
                <a:spcPts val="1800"/>
              </a:spcBef>
              <a:buSzTx/>
              <a:buNone/>
              <a:defRPr b="1" sz="284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Tech Stack:</a:t>
            </a:r>
          </a:p>
          <a:p>
            <a:pPr marL="0" indent="0" defTabSz="142239">
              <a:spcBef>
                <a:spcPts val="1800"/>
              </a:spcBef>
              <a:buSzTx/>
              <a:buNone/>
              <a:defRPr sz="284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	•	</a:t>
            </a:r>
            <a:r>
              <a:rPr b="1"/>
              <a:t>Frontend</a:t>
            </a:r>
            <a:r>
              <a:t>: React.js (User Interface)</a:t>
            </a:r>
          </a:p>
          <a:p>
            <a:pPr marL="0" indent="0" defTabSz="142239">
              <a:spcBef>
                <a:spcPts val="1800"/>
              </a:spcBef>
              <a:buSzTx/>
              <a:buNone/>
              <a:defRPr sz="284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	•	</a:t>
            </a:r>
            <a:r>
              <a:rPr b="1"/>
              <a:t>Backend</a:t>
            </a:r>
            <a:r>
              <a:t>: FastAPI (Handles requests)</a:t>
            </a:r>
          </a:p>
          <a:p>
            <a:pPr marL="0" indent="0" defTabSz="142239">
              <a:spcBef>
                <a:spcPts val="1800"/>
              </a:spcBef>
              <a:buSzTx/>
              <a:buNone/>
              <a:defRPr sz="284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	•	</a:t>
            </a:r>
            <a:r>
              <a:rPr b="1"/>
              <a:t>AI Models:</a:t>
            </a:r>
            <a:endParaRPr b="1"/>
          </a:p>
          <a:p>
            <a:pPr marL="0" indent="0" defTabSz="142239">
              <a:spcBef>
                <a:spcPts val="1800"/>
              </a:spcBef>
              <a:buSzTx/>
              <a:buNone/>
              <a:defRPr sz="284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	•</a:t>
            </a:r>
            <a:r>
              <a:rPr b="1"/>
              <a:t>	DiffTalk </a:t>
            </a:r>
            <a:r>
              <a:t>– Lip-sync &amp; facial animation</a:t>
            </a:r>
          </a:p>
          <a:p>
            <a:pPr marL="0" indent="0" defTabSz="142239">
              <a:spcBef>
                <a:spcPts val="1800"/>
              </a:spcBef>
              <a:buSzTx/>
              <a:buNone/>
              <a:defRPr sz="284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	•	</a:t>
            </a:r>
            <a:r>
              <a:rPr b="1"/>
              <a:t>Small-E</a:t>
            </a:r>
            <a:r>
              <a:t>- (Lina-Speech) – Speech synthesis</a:t>
            </a:r>
          </a:p>
          <a:p>
            <a:pPr marL="0" indent="0" defTabSz="142239">
              <a:spcBef>
                <a:spcPts val="1800"/>
              </a:spcBef>
              <a:buSzTx/>
              <a:buNone/>
              <a:defRPr sz="284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	•	</a:t>
            </a:r>
            <a:r>
              <a:rPr b="1"/>
              <a:t>Database</a:t>
            </a:r>
            <a:r>
              <a:t>: Firebase / AWS S3 (Stores videos)</a:t>
            </a:r>
          </a:p>
          <a:p>
            <a:pPr marL="0" indent="0" defTabSz="142239">
              <a:spcBef>
                <a:spcPts val="1800"/>
              </a:spcBef>
              <a:buSzTx/>
              <a:buNone/>
              <a:defRPr sz="284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	•	</a:t>
            </a:r>
            <a:r>
              <a:rPr b="1"/>
              <a:t>Deployment</a:t>
            </a:r>
            <a:r>
              <a:t>: Google Colab (Training), AWS/GCP (Hosting)</a:t>
            </a:r>
          </a:p>
          <a:p>
            <a:pPr marL="0" indent="0" defTabSz="142239">
              <a:spcBef>
                <a:spcPts val="1800"/>
              </a:spcBef>
              <a:buSzTx/>
              <a:buNone/>
              <a:defRPr b="1" sz="284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Datasets Used:</a:t>
            </a:r>
          </a:p>
          <a:p>
            <a:pPr marL="0" indent="0" defTabSz="142239">
              <a:spcBef>
                <a:spcPts val="1800"/>
              </a:spcBef>
              <a:buSzTx/>
              <a:buNone/>
              <a:defRPr sz="284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	•	VoxCeleb1, HDTF Dataset (For training DiffTalk lip-sync model)</a:t>
            </a:r>
          </a:p>
          <a:p>
            <a:pPr marL="0" indent="0" defTabSz="142239">
              <a:spcBef>
                <a:spcPts val="1800"/>
              </a:spcBef>
              <a:buSzTx/>
              <a:buNone/>
              <a:defRPr sz="284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	•	Open Speech Datasets (For speech synthesis model training)</a:t>
            </a:r>
          </a:p>
          <a:p>
            <a:pPr marL="0" indent="0" defTabSz="142239">
              <a:spcBef>
                <a:spcPts val="1800"/>
              </a:spcBef>
              <a:buSzTx/>
              <a:buNone/>
              <a:defRPr b="1" sz="284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INPUT :</a:t>
            </a:r>
          </a:p>
          <a:p>
            <a:pPr marL="324611" indent="-324611" defTabSz="142239">
              <a:spcBef>
                <a:spcPts val="1800"/>
              </a:spcBef>
              <a:defRPr sz="284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Text Input</a:t>
            </a:r>
            <a:r>
              <a:t> – The script or message the avatar should speak</a:t>
            </a:r>
          </a:p>
          <a:p>
            <a:pPr marL="324611" indent="-324611" defTabSz="142239">
              <a:spcBef>
                <a:spcPts val="1800"/>
              </a:spcBef>
              <a:defRPr sz="284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1"/>
              <a:t>Image/Video Upload </a:t>
            </a:r>
            <a:r>
              <a:t>- A custom face or avatar reference for animation</a:t>
            </a:r>
          </a:p>
          <a:p>
            <a:pPr marL="324611" indent="-324611" defTabSz="142239">
              <a:spcBef>
                <a:spcPts val="1800"/>
              </a:spcBef>
              <a:defRPr b="1" sz="284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Voice selection </a:t>
            </a:r>
            <a:r>
              <a:rPr b="0"/>
              <a:t>- Options to choose a specific AI-generated voice.</a:t>
            </a:r>
            <a:endParaRPr b="0"/>
          </a:p>
          <a:p>
            <a:pPr marL="324611" indent="-324611" defTabSz="142239">
              <a:spcBef>
                <a:spcPts val="1800"/>
              </a:spcBef>
              <a:defRPr b="1" sz="284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marL="0" indent="0" defTabSz="142239">
              <a:spcBef>
                <a:spcPts val="1800"/>
              </a:spcBef>
              <a:buSzTx/>
              <a:buNone/>
              <a:defRPr sz="284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     </a:t>
            </a:r>
          </a:p>
        </p:txBody>
      </p:sp>
      <p:pic>
        <p:nvPicPr>
          <p:cNvPr id="184" name="talking-avatar-vidnoz-3.jpeg" descr="talking-avatar-vidnoz-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69660" y="6930127"/>
            <a:ext cx="12014406" cy="583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ARCHITECTURE"/>
          <p:cNvSpPr txBox="1"/>
          <p:nvPr>
            <p:ph type="title"/>
          </p:nvPr>
        </p:nvSpPr>
        <p:spPr>
          <a:xfrm>
            <a:off x="471899" y="42580"/>
            <a:ext cx="21971001" cy="923861"/>
          </a:xfrm>
          <a:prstGeom prst="rect">
            <a:avLst/>
          </a:prstGeom>
        </p:spPr>
        <p:txBody>
          <a:bodyPr/>
          <a:lstStyle>
            <a:lvl1pPr defTabSz="1706879">
              <a:defRPr spc="-56" sz="5600">
                <a:latin typeface="Cambria Bold"/>
                <a:ea typeface="Cambria Bold"/>
                <a:cs typeface="Cambria Bold"/>
                <a:sym typeface="Cambria Bold"/>
              </a:defRPr>
            </a:lvl1pPr>
          </a:lstStyle>
          <a:p>
            <a:pPr/>
            <a:r>
              <a:t>ARCHITECTURE</a:t>
            </a:r>
          </a:p>
        </p:txBody>
      </p:sp>
      <p:pic>
        <p:nvPicPr>
          <p:cNvPr id="18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4065" y="859285"/>
            <a:ext cx="20015870" cy="130806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HANK YOU!"/>
          <p:cNvSpPr txBox="1"/>
          <p:nvPr>
            <p:ph type="body" idx="1"/>
          </p:nvPr>
        </p:nvSpPr>
        <p:spPr>
          <a:xfrm>
            <a:off x="1206500" y="565630"/>
            <a:ext cx="21971000" cy="1193888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                                        </a:t>
            </a:r>
          </a:p>
          <a:p>
            <a:pPr marL="0" indent="0" algn="just">
              <a:buSzTx/>
              <a:buNone/>
            </a:pPr>
            <a:r>
              <a:t>                                               </a:t>
            </a:r>
            <a:r>
              <a:rPr sz="9400">
                <a:latin typeface="Cambria Bold"/>
                <a:ea typeface="Cambria Bold"/>
                <a:cs typeface="Cambria Bold"/>
                <a:sym typeface="Cambria Bold"/>
              </a:rPr>
              <a:t>      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6_DynamicWavesLight">
  <a:themeElements>
    <a:clrScheme name="36_DynamicWavesLight">
      <a:dk1>
        <a:srgbClr val="53585F"/>
      </a:dk1>
      <a:lt1>
        <a:srgbClr val="5F3E0C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6_DynamicWavesLight">
  <a:themeElements>
    <a:clrScheme name="36_DynamicWaves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